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8"/>
  </p:notesMasterIdLst>
  <p:handoutMasterIdLst>
    <p:handoutMasterId r:id="rId39"/>
  </p:handoutMasterIdLst>
  <p:sldIdLst>
    <p:sldId id="256" r:id="rId5"/>
    <p:sldId id="535" r:id="rId6"/>
    <p:sldId id="529" r:id="rId7"/>
    <p:sldId id="504" r:id="rId8"/>
    <p:sldId id="486" r:id="rId9"/>
    <p:sldId id="530" r:id="rId10"/>
    <p:sldId id="558" r:id="rId11"/>
    <p:sldId id="537" r:id="rId12"/>
    <p:sldId id="538" r:id="rId13"/>
    <p:sldId id="539" r:id="rId14"/>
    <p:sldId id="540" r:id="rId15"/>
    <p:sldId id="543" r:id="rId16"/>
    <p:sldId id="541" r:id="rId17"/>
    <p:sldId id="495" r:id="rId18"/>
    <p:sldId id="515" r:id="rId19"/>
    <p:sldId id="561" r:id="rId20"/>
    <p:sldId id="510" r:id="rId21"/>
    <p:sldId id="542" r:id="rId22"/>
    <p:sldId id="554" r:id="rId23"/>
    <p:sldId id="500" r:id="rId24"/>
    <p:sldId id="546" r:id="rId25"/>
    <p:sldId id="560" r:id="rId26"/>
    <p:sldId id="548" r:id="rId27"/>
    <p:sldId id="547" r:id="rId28"/>
    <p:sldId id="549" r:id="rId29"/>
    <p:sldId id="550" r:id="rId30"/>
    <p:sldId id="512" r:id="rId31"/>
    <p:sldId id="493" r:id="rId32"/>
    <p:sldId id="514" r:id="rId33"/>
    <p:sldId id="506" r:id="rId34"/>
    <p:sldId id="559" r:id="rId35"/>
    <p:sldId id="556" r:id="rId36"/>
    <p:sldId id="557"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72"/>
  </p:normalViewPr>
  <p:slideViewPr>
    <p:cSldViewPr snapToGrid="0" snapToObjects="1">
      <p:cViewPr varScale="1">
        <p:scale>
          <a:sx n="134" d="100"/>
          <a:sy n="134" d="100"/>
        </p:scale>
        <p:origin x="53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65A5D52-9DDC-1E4D-A494-5D05393258D1}" type="datetimeFigureOut">
              <a:rPr lang="en-US" smtClean="0"/>
              <a:t>1/10/24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DC2D9A2-A15D-5E40-9820-5F6965DAA03B}" type="slidenum">
              <a:rPr lang="en-US" smtClean="0"/>
              <a:t>‹#›</a:t>
            </a:fld>
            <a:endParaRPr lang="en-US" dirty="0"/>
          </a:p>
        </p:txBody>
      </p:sp>
    </p:spTree>
    <p:extLst>
      <p:ext uri="{BB962C8B-B14F-4D97-AF65-F5344CB8AC3E}">
        <p14:creationId xmlns:p14="http://schemas.microsoft.com/office/powerpoint/2010/main" val="41420750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882D3-CF88-BE40-995A-155083C23357}" type="datetimeFigureOut">
              <a:rPr lang="en-US" smtClean="0"/>
              <a:t>1/10/24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04317D-55CC-AC4B-9CC6-B0EE8A328E86}" type="slidenum">
              <a:rPr lang="en-US" smtClean="0"/>
              <a:t>‹#›</a:t>
            </a:fld>
            <a:endParaRPr lang="en-US" dirty="0"/>
          </a:p>
        </p:txBody>
      </p:sp>
    </p:spTree>
    <p:extLst>
      <p:ext uri="{BB962C8B-B14F-4D97-AF65-F5344CB8AC3E}">
        <p14:creationId xmlns:p14="http://schemas.microsoft.com/office/powerpoint/2010/main" val="6919914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4317D-55CC-AC4B-9CC6-B0EE8A328E86}" type="slidenum">
              <a:rPr lang="en-US" smtClean="0"/>
              <a:t>11</a:t>
            </a:fld>
            <a:endParaRPr lang="en-US" dirty="0"/>
          </a:p>
        </p:txBody>
      </p:sp>
    </p:spTree>
    <p:extLst>
      <p:ext uri="{BB962C8B-B14F-4D97-AF65-F5344CB8AC3E}">
        <p14:creationId xmlns:p14="http://schemas.microsoft.com/office/powerpoint/2010/main" val="168430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7" name="Footer Placeholder 16"/>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8452987" y="6294517"/>
            <a:ext cx="457200" cy="441325"/>
          </a:xfrm>
        </p:spPr>
        <p:txBody>
          <a:bodyPr/>
          <a:lstStyle>
            <a:lvl1pPr>
              <a:defRPr>
                <a:solidFill>
                  <a:srgbClr val="FFFFFF"/>
                </a:solidFill>
              </a:defRPr>
            </a:lvl1pPr>
          </a:lstStyle>
          <a:p>
            <a:fld id="{A6FFBDAD-BBBF-FC47-A21E-B6646637E485}"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
        <p:nvSpPr>
          <p:cNvPr id="20" name="Oval 19"/>
          <p:cNvSpPr/>
          <p:nvPr userDrawn="1"/>
        </p:nvSpPr>
        <p:spPr>
          <a:xfrm>
            <a:off x="4454443" y="2276856"/>
            <a:ext cx="286512" cy="2865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204898" y="6369314"/>
            <a:ext cx="688333" cy="365760"/>
          </a:xfrm>
          <a:prstGeom prst="rect">
            <a:avLst/>
          </a:prstGeom>
        </p:spPr>
        <p:txBody>
          <a:bodyPr/>
          <a:lstStyle/>
          <a:p>
            <a:endParaRPr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6FFBDAD-BBBF-FC47-A21E-B6646637E48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A6FFBDAD-BBBF-FC47-A21E-B6646637E485}"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204898" y="6369314"/>
            <a:ext cx="688333" cy="365760"/>
          </a:xfrm>
          <a:prstGeom prst="rect">
            <a:avLst/>
          </a:prstGeom>
        </p:spPr>
        <p:txBody>
          <a:bodyPr/>
          <a:lstStyle/>
          <a:p>
            <a:endParaRPr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A6FFBDAD-BBBF-FC47-A21E-B6646637E485}"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Slide Number Placeholder 28"/>
          <p:cNvSpPr txBox="1">
            <a:spLocks/>
          </p:cNvSpPr>
          <p:nvPr userDrawn="1"/>
        </p:nvSpPr>
        <p:spPr>
          <a:xfrm>
            <a:off x="8460122" y="6294517"/>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6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6FFBDAD-BBBF-FC47-A21E-B6646637E4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FFBDAD-BBBF-FC47-A21E-B6646637E485}"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
        <p:nvSpPr>
          <p:cNvPr id="20" name="Slide Number Placeholder 28"/>
          <p:cNvSpPr txBox="1">
            <a:spLocks/>
          </p:cNvSpPr>
          <p:nvPr userDrawn="1"/>
        </p:nvSpPr>
        <p:spPr>
          <a:xfrm>
            <a:off x="8452987" y="6308785"/>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6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6FFBDAD-BBBF-FC47-A21E-B6646637E48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a:prstGeom prst="rect">
            <a:avLst/>
          </a:prstGeom>
        </p:spPr>
        <p:txBody>
          <a:bodyPr/>
          <a:lstStyle/>
          <a:p>
            <a:endParaRPr lang="en-US" dirty="0"/>
          </a:p>
        </p:txBody>
      </p:sp>
      <p:sp>
        <p:nvSpPr>
          <p:cNvPr id="6" name="Footer Placeholder 5"/>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6FFBDAD-BBBF-FC47-A21E-B6646637E485}"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8204898" y="6369314"/>
            <a:ext cx="688333" cy="365760"/>
          </a:xfrm>
          <a:prstGeom prst="rect">
            <a:avLst/>
          </a:prstGeom>
        </p:spPr>
        <p:txBody>
          <a:bodyPr/>
          <a:lstStyle/>
          <a:p>
            <a:endParaRPr lang="en-US" dirty="0"/>
          </a:p>
        </p:txBody>
      </p:sp>
      <p:sp>
        <p:nvSpPr>
          <p:cNvPr id="8" name="Footer Placeholder 7"/>
          <p:cNvSpPr>
            <a:spLocks noGrp="1"/>
          </p:cNvSpPr>
          <p:nvPr>
            <p:ph type="ftr" sz="quarter" idx="11"/>
          </p:nvPr>
        </p:nvSpPr>
        <p:spPr>
          <a:xfrm>
            <a:off x="304800" y="6409944"/>
            <a:ext cx="3581400" cy="365760"/>
          </a:xfrm>
          <a:prstGeom prst="rect">
            <a:avLst/>
          </a:prstGeo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6FFBDAD-BBBF-FC47-A21E-B6646637E485}"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8204898" y="6369314"/>
            <a:ext cx="688333" cy="365760"/>
          </a:xfrm>
          <a:prstGeom prst="rect">
            <a:avLst/>
          </a:prstGeom>
        </p:spPr>
        <p:txBody>
          <a:bodyPr/>
          <a:lstStyle/>
          <a:p>
            <a:endParaRPr lang="en-US" dirty="0"/>
          </a:p>
        </p:txBody>
      </p:sp>
      <p:sp>
        <p:nvSpPr>
          <p:cNvPr id="4" name="Footer Placeholder 3"/>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A6FFBDAD-BBBF-FC47-A21E-B6646637E48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a:xfrm>
            <a:off x="8204898" y="6369314"/>
            <a:ext cx="688333" cy="365760"/>
          </a:xfrm>
          <a:prstGeom prst="rect">
            <a:avLst/>
          </a:prstGeom>
        </p:spPr>
        <p:txBody>
          <a:bodyPr/>
          <a:lstStyle/>
          <a:p>
            <a:endParaRPr lang="en-US" dirty="0"/>
          </a:p>
        </p:txBody>
      </p:sp>
      <p:sp>
        <p:nvSpPr>
          <p:cNvPr id="3" name="Footer Placeholder 2"/>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6FFBDAD-BBBF-FC47-A21E-B6646637E48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6FFBDAD-BBBF-FC47-A21E-B6646637E485}"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8204898" y="6369314"/>
            <a:ext cx="688333" cy="365760"/>
          </a:xfrm>
          <a:prstGeom prst="rect">
            <a:avLst/>
          </a:prstGeom>
        </p:spPr>
        <p:txBody>
          <a:bodyPr/>
          <a:lstStyle/>
          <a:p>
            <a:endParaRPr lang="en-US" dirty="0"/>
          </a:p>
        </p:txBody>
      </p:sp>
      <p:sp>
        <p:nvSpPr>
          <p:cNvPr id="6" name="Footer Placeholder 5"/>
          <p:cNvSpPr>
            <a:spLocks noGrp="1"/>
          </p:cNvSpPr>
          <p:nvPr>
            <p:ph type="ftr" sz="quarter" idx="11"/>
          </p:nvPr>
        </p:nvSpPr>
        <p:spPr>
          <a:xfrm>
            <a:off x="301752" y="6410848"/>
            <a:ext cx="3383280" cy="365760"/>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A6FFBDAD-BBBF-FC47-A21E-B6646637E485}"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Drag picture to placeholder or click icon to add</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a:prstGeom prst="rect">
            <a:avLst/>
          </a:prstGeom>
        </p:spPr>
        <p:txBody>
          <a:bodyPr/>
          <a:lstStyle/>
          <a:p>
            <a:endParaRPr lang="en-US" dirty="0"/>
          </a:p>
        </p:txBody>
      </p:sp>
      <p:sp>
        <p:nvSpPr>
          <p:cNvPr id="6" name="Footer Placeholder 5"/>
          <p:cNvSpPr>
            <a:spLocks noGrp="1"/>
          </p:cNvSpPr>
          <p:nvPr>
            <p:ph type="ftr" sz="quarter" idx="11"/>
          </p:nvPr>
        </p:nvSpPr>
        <p:spPr>
          <a:xfrm>
            <a:off x="301752" y="6410848"/>
            <a:ext cx="3584448" cy="365760"/>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454443" y="1143266"/>
            <a:ext cx="286512" cy="2865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410184" y="6310122"/>
            <a:ext cx="457200" cy="441325"/>
          </a:xfrm>
          <a:prstGeom prst="rect">
            <a:avLst/>
          </a:prstGeom>
        </p:spPr>
        <p:txBody>
          <a:bodyPr vert="horz" lIns="45720" rIns="45720" anchor="ctr">
            <a:normAutofit/>
          </a:bodyPr>
          <a:lstStyle>
            <a:lvl1pPr algn="ctr" eaLnBrk="1" latinLnBrk="0" hangingPunct="1">
              <a:defRPr kumimoji="0" sz="1600">
                <a:solidFill>
                  <a:schemeClr val="bg1"/>
                </a:solidFill>
              </a:defRPr>
            </a:lvl1pPr>
          </a:lstStyle>
          <a:p>
            <a:fld id="{A6FFBDAD-BBBF-FC47-A21E-B6646637E485}"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773" y="1931005"/>
            <a:ext cx="8583704" cy="1457105"/>
          </a:xfrm>
        </p:spPr>
        <p:txBody>
          <a:bodyPr>
            <a:normAutofit fontScale="90000"/>
          </a:bodyPr>
          <a:lstStyle/>
          <a:p>
            <a:pPr>
              <a:lnSpc>
                <a:spcPct val="90000"/>
              </a:lnSpc>
            </a:pPr>
            <a:br>
              <a:rPr lang="en-US" sz="3600" b="1" dirty="0">
                <a:latin typeface="Times New Roman" pitchFamily="18" charset="0"/>
                <a:cs typeface="Times New Roman" pitchFamily="18" charset="0"/>
              </a:rPr>
            </a:br>
            <a:br>
              <a:rPr lang="en-US" sz="3600" b="1" dirty="0">
                <a:latin typeface="Times New Roman" pitchFamily="18" charset="0"/>
                <a:cs typeface="Times New Roman" pitchFamily="18" charset="0"/>
              </a:rPr>
            </a:br>
            <a:br>
              <a:rPr lang="en-US" sz="3600" b="1" dirty="0">
                <a:latin typeface="Times New Roman" pitchFamily="18" charset="0"/>
                <a:cs typeface="Times New Roman" pitchFamily="18" charset="0"/>
              </a:rPr>
            </a:br>
            <a:br>
              <a:rPr lang="en-US" sz="3600" b="1" dirty="0">
                <a:latin typeface="Times New Roman" pitchFamily="18" charset="0"/>
                <a:cs typeface="Times New Roman" pitchFamily="18" charset="0"/>
              </a:rPr>
            </a:br>
            <a:r>
              <a:rPr lang="en-US" sz="4400" b="1" i="0" u="none" strike="noStrike" dirty="0">
                <a:solidFill>
                  <a:srgbClr val="000000"/>
                </a:solidFill>
                <a:effectLst/>
              </a:rPr>
              <a:t>Analyzing the Governor’s Introduced Budget</a:t>
            </a:r>
            <a:br>
              <a:rPr lang="en-US" sz="4000" b="1" dirty="0">
                <a:solidFill>
                  <a:schemeClr val="accent5"/>
                </a:solidFill>
                <a:cs typeface="Times New Roman" pitchFamily="18" charset="0"/>
              </a:rPr>
            </a:br>
            <a:br>
              <a:rPr lang="en-US" sz="4000" b="1" dirty="0">
                <a:cs typeface="Times New Roman" pitchFamily="18" charset="0"/>
              </a:rPr>
            </a:br>
            <a:r>
              <a:rPr lang="en-US" sz="4000" b="1" dirty="0">
                <a:cs typeface="Times New Roman" pitchFamily="18" charset="0"/>
              </a:rPr>
              <a:t> </a:t>
            </a:r>
            <a:br>
              <a:rPr lang="en-US" sz="4000" dirty="0"/>
            </a:br>
            <a:endParaRPr lang="en-US" sz="4000" b="1" dirty="0"/>
          </a:p>
        </p:txBody>
      </p:sp>
      <p:sp>
        <p:nvSpPr>
          <p:cNvPr id="5" name="TextBox 4"/>
          <p:cNvSpPr txBox="1"/>
          <p:nvPr/>
        </p:nvSpPr>
        <p:spPr>
          <a:xfrm>
            <a:off x="2077925" y="5684568"/>
            <a:ext cx="4952452" cy="307777"/>
          </a:xfrm>
          <a:prstGeom prst="rect">
            <a:avLst/>
          </a:prstGeom>
          <a:noFill/>
        </p:spPr>
        <p:txBody>
          <a:bodyPr wrap="square" rtlCol="0">
            <a:spAutoFit/>
          </a:bodyPr>
          <a:lstStyle/>
          <a:p>
            <a:pPr algn="ctr"/>
            <a:r>
              <a:rPr lang="en-US" sz="1400" b="1" dirty="0"/>
              <a:t>January 9, 2024</a:t>
            </a:r>
          </a:p>
        </p:txBody>
      </p:sp>
      <p:sp>
        <p:nvSpPr>
          <p:cNvPr id="6" name="TextBox 5">
            <a:extLst>
              <a:ext uri="{FF2B5EF4-FFF2-40B4-BE49-F238E27FC236}">
                <a16:creationId xmlns:a16="http://schemas.microsoft.com/office/drawing/2014/main" id="{875BC0ED-A234-4110-9543-1FA93F4381CA}"/>
              </a:ext>
            </a:extLst>
          </p:cNvPr>
          <p:cNvSpPr txBox="1"/>
          <p:nvPr/>
        </p:nvSpPr>
        <p:spPr>
          <a:xfrm>
            <a:off x="1177159" y="2735696"/>
            <a:ext cx="6414861" cy="1754326"/>
          </a:xfrm>
          <a:prstGeom prst="rect">
            <a:avLst/>
          </a:prstGeom>
          <a:noFill/>
        </p:spPr>
        <p:txBody>
          <a:bodyPr wrap="square" rtlCol="0">
            <a:spAutoFit/>
          </a:bodyPr>
          <a:lstStyle/>
          <a:p>
            <a:pPr algn="ctr"/>
            <a:r>
              <a:rPr lang="en-US" sz="3600" b="0" i="0" u="none" strike="noStrike" dirty="0">
                <a:solidFill>
                  <a:srgbClr val="1F1F1F"/>
                </a:solidFill>
                <a:effectLst/>
                <a:latin typeface="+mj-lt"/>
                <a:cs typeface="Times New Roman" panose="02020603050405020304" pitchFamily="18" charset="0"/>
              </a:rPr>
              <a:t>VASS/VASBO 2024 Winter Conference</a:t>
            </a:r>
            <a:endParaRPr lang="en-US" sz="3600" dirty="0">
              <a:latin typeface="+mj-lt"/>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 </a:t>
            </a:r>
          </a:p>
        </p:txBody>
      </p:sp>
      <p:pic>
        <p:nvPicPr>
          <p:cNvPr id="7" name="Picture 6" descr="FiscalAnalytic_Logo.jpg">
            <a:extLst>
              <a:ext uri="{FF2B5EF4-FFF2-40B4-BE49-F238E27FC236}">
                <a16:creationId xmlns:a16="http://schemas.microsoft.com/office/drawing/2014/main" id="{048F07A7-3610-684F-818B-219C86A8A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823" y="4183021"/>
            <a:ext cx="354351" cy="295293"/>
          </a:xfrm>
          <a:prstGeom prst="rect">
            <a:avLst/>
          </a:prstGeom>
        </p:spPr>
      </p:pic>
      <p:sp>
        <p:nvSpPr>
          <p:cNvPr id="4" name="Rectangle 3">
            <a:extLst>
              <a:ext uri="{FF2B5EF4-FFF2-40B4-BE49-F238E27FC236}">
                <a16:creationId xmlns:a16="http://schemas.microsoft.com/office/drawing/2014/main" id="{E243AB9C-E5F4-7048-A768-BF3FD70C5D32}"/>
              </a:ext>
            </a:extLst>
          </p:cNvPr>
          <p:cNvSpPr/>
          <p:nvPr/>
        </p:nvSpPr>
        <p:spPr>
          <a:xfrm rot="10800000" flipV="1">
            <a:off x="2567354" y="4554452"/>
            <a:ext cx="4076544" cy="369332"/>
          </a:xfrm>
          <a:prstGeom prst="rect">
            <a:avLst/>
          </a:prstGeom>
        </p:spPr>
        <p:txBody>
          <a:bodyPr wrap="square">
            <a:spAutoFit/>
          </a:bodyPr>
          <a:lstStyle/>
          <a:p>
            <a:pPr algn="ctr"/>
            <a:r>
              <a:rPr lang="en-US" dirty="0"/>
              <a:t>Fiscal Analytics, LTD</a:t>
            </a:r>
          </a:p>
        </p:txBody>
      </p:sp>
    </p:spTree>
    <p:extLst>
      <p:ext uri="{BB962C8B-B14F-4D97-AF65-F5344CB8AC3E}">
        <p14:creationId xmlns:p14="http://schemas.microsoft.com/office/powerpoint/2010/main" val="43862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E627D-0BB4-7C16-40E0-E8243A13B90F}"/>
              </a:ext>
            </a:extLst>
          </p:cNvPr>
          <p:cNvSpPr>
            <a:spLocks noGrp="1"/>
          </p:cNvSpPr>
          <p:nvPr>
            <p:ph type="sldNum" sz="quarter" idx="12"/>
          </p:nvPr>
        </p:nvSpPr>
        <p:spPr/>
        <p:txBody>
          <a:bodyPr/>
          <a:lstStyle/>
          <a:p>
            <a:fld id="{A6FFBDAD-BBBF-FC47-A21E-B6646637E485}" type="slidenum">
              <a:rPr lang="en-US" smtClean="0"/>
              <a:t>10</a:t>
            </a:fld>
            <a:endParaRPr lang="en-US" dirty="0"/>
          </a:p>
        </p:txBody>
      </p:sp>
      <p:sp>
        <p:nvSpPr>
          <p:cNvPr id="5" name="Title 1">
            <a:extLst>
              <a:ext uri="{FF2B5EF4-FFF2-40B4-BE49-F238E27FC236}">
                <a16:creationId xmlns:a16="http://schemas.microsoft.com/office/drawing/2014/main" id="{D741A6F4-8404-A997-0CDF-B76EC38112DC}"/>
              </a:ext>
            </a:extLst>
          </p:cNvPr>
          <p:cNvSpPr>
            <a:spLocks noGrp="1"/>
          </p:cNvSpPr>
          <p:nvPr>
            <p:ph type="title"/>
          </p:nvPr>
        </p:nvSpPr>
        <p:spPr>
          <a:xfrm>
            <a:off x="301752" y="325116"/>
            <a:ext cx="8534400" cy="758952"/>
          </a:xfrm>
        </p:spPr>
        <p:txBody>
          <a:bodyPr>
            <a:normAutofit fontScale="90000"/>
          </a:bodyPr>
          <a:lstStyle/>
          <a:p>
            <a:r>
              <a:rPr lang="en-US" dirty="0"/>
              <a:t>Conservative GF Revenue Forecast for 2024-26</a:t>
            </a:r>
            <a:br>
              <a:rPr lang="en-US" dirty="0"/>
            </a:br>
            <a:r>
              <a:rPr lang="en-US" dirty="0"/>
              <a:t>(</a:t>
            </a:r>
            <a:r>
              <a:rPr lang="en-US" u="sng" dirty="0"/>
              <a:t>Includes</a:t>
            </a:r>
            <a:r>
              <a:rPr lang="en-US" dirty="0"/>
              <a:t> New Tax Policy Proposals) </a:t>
            </a:r>
          </a:p>
        </p:txBody>
      </p:sp>
      <p:sp>
        <p:nvSpPr>
          <p:cNvPr id="3" name="Footer Placeholder 2">
            <a:extLst>
              <a:ext uri="{FF2B5EF4-FFF2-40B4-BE49-F238E27FC236}">
                <a16:creationId xmlns:a16="http://schemas.microsoft.com/office/drawing/2014/main" id="{4832D4F9-348C-DD03-D163-5B3151520304}"/>
              </a:ext>
            </a:extLst>
          </p:cNvPr>
          <p:cNvSpPr>
            <a:spLocks noGrp="1"/>
          </p:cNvSpPr>
          <p:nvPr>
            <p:ph type="ftr" sz="quarter" idx="11"/>
          </p:nvPr>
        </p:nvSpPr>
        <p:spPr/>
        <p:txBody>
          <a:bodyPr/>
          <a:lstStyle/>
          <a:p>
            <a:r>
              <a:rPr lang="en-US"/>
              <a:t>10</a:t>
            </a:r>
            <a:endParaRPr lang="en-US" dirty="0"/>
          </a:p>
        </p:txBody>
      </p:sp>
      <p:pic>
        <p:nvPicPr>
          <p:cNvPr id="2" name="Picture 1">
            <a:extLst>
              <a:ext uri="{FF2B5EF4-FFF2-40B4-BE49-F238E27FC236}">
                <a16:creationId xmlns:a16="http://schemas.microsoft.com/office/drawing/2014/main" id="{496203FF-7C68-90D7-30AD-96C1F7229488}"/>
              </a:ext>
            </a:extLst>
          </p:cNvPr>
          <p:cNvPicPr>
            <a:picLocks noChangeAspect="1"/>
          </p:cNvPicPr>
          <p:nvPr/>
        </p:nvPicPr>
        <p:blipFill>
          <a:blip r:embed="rId2"/>
          <a:stretch>
            <a:fillRect/>
          </a:stretch>
        </p:blipFill>
        <p:spPr>
          <a:xfrm>
            <a:off x="971550" y="1477344"/>
            <a:ext cx="7200900" cy="4650405"/>
          </a:xfrm>
          <a:prstGeom prst="rect">
            <a:avLst/>
          </a:prstGeom>
        </p:spPr>
      </p:pic>
    </p:spTree>
    <p:extLst>
      <p:ext uri="{BB962C8B-B14F-4D97-AF65-F5344CB8AC3E}">
        <p14:creationId xmlns:p14="http://schemas.microsoft.com/office/powerpoint/2010/main" val="225350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3A8C96-D9AA-972B-2FF6-1079A8BC1A40}"/>
              </a:ext>
            </a:extLst>
          </p:cNvPr>
          <p:cNvSpPr>
            <a:spLocks noGrp="1"/>
          </p:cNvSpPr>
          <p:nvPr>
            <p:ph type="sldNum" sz="quarter" idx="12"/>
          </p:nvPr>
        </p:nvSpPr>
        <p:spPr/>
        <p:txBody>
          <a:bodyPr/>
          <a:lstStyle/>
          <a:p>
            <a:fld id="{A6FFBDAD-BBBF-FC47-A21E-B6646637E485}" type="slidenum">
              <a:rPr lang="en-US" smtClean="0"/>
              <a:t>11</a:t>
            </a:fld>
            <a:endParaRPr lang="en-US" dirty="0"/>
          </a:p>
        </p:txBody>
      </p:sp>
      <p:pic>
        <p:nvPicPr>
          <p:cNvPr id="6" name="Picture 5">
            <a:extLst>
              <a:ext uri="{FF2B5EF4-FFF2-40B4-BE49-F238E27FC236}">
                <a16:creationId xmlns:a16="http://schemas.microsoft.com/office/drawing/2014/main" id="{577CBB5D-3C26-0470-5039-428592B3C766}"/>
              </a:ext>
            </a:extLst>
          </p:cNvPr>
          <p:cNvPicPr>
            <a:picLocks noChangeAspect="1"/>
          </p:cNvPicPr>
          <p:nvPr/>
        </p:nvPicPr>
        <p:blipFill>
          <a:blip r:embed="rId3"/>
          <a:stretch>
            <a:fillRect/>
          </a:stretch>
        </p:blipFill>
        <p:spPr>
          <a:xfrm>
            <a:off x="572261" y="493986"/>
            <a:ext cx="8148905" cy="5517299"/>
          </a:xfrm>
          <a:prstGeom prst="rect">
            <a:avLst/>
          </a:prstGeom>
        </p:spPr>
      </p:pic>
    </p:spTree>
    <p:extLst>
      <p:ext uri="{BB962C8B-B14F-4D97-AF65-F5344CB8AC3E}">
        <p14:creationId xmlns:p14="http://schemas.microsoft.com/office/powerpoint/2010/main" val="210508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DDD7-5319-10DF-097E-B0F6D652CEB7}"/>
              </a:ext>
            </a:extLst>
          </p:cNvPr>
          <p:cNvSpPr>
            <a:spLocks noGrp="1"/>
          </p:cNvSpPr>
          <p:nvPr>
            <p:ph type="title"/>
          </p:nvPr>
        </p:nvSpPr>
        <p:spPr/>
        <p:txBody>
          <a:bodyPr>
            <a:noAutofit/>
          </a:bodyPr>
          <a:lstStyle/>
          <a:p>
            <a:r>
              <a:rPr lang="en-US" sz="2400" dirty="0"/>
              <a:t>Total General Fund Resources Available for Appropriation</a:t>
            </a:r>
          </a:p>
        </p:txBody>
      </p:sp>
      <p:sp>
        <p:nvSpPr>
          <p:cNvPr id="4" name="Slide Number Placeholder 3">
            <a:extLst>
              <a:ext uri="{FF2B5EF4-FFF2-40B4-BE49-F238E27FC236}">
                <a16:creationId xmlns:a16="http://schemas.microsoft.com/office/drawing/2014/main" id="{80487298-8800-A07D-674D-4FD1B403AFA2}"/>
              </a:ext>
            </a:extLst>
          </p:cNvPr>
          <p:cNvSpPr>
            <a:spLocks noGrp="1"/>
          </p:cNvSpPr>
          <p:nvPr>
            <p:ph type="sldNum" sz="quarter" idx="12"/>
          </p:nvPr>
        </p:nvSpPr>
        <p:spPr/>
        <p:txBody>
          <a:bodyPr/>
          <a:lstStyle/>
          <a:p>
            <a:fld id="{A6FFBDAD-BBBF-FC47-A21E-B6646637E485}" type="slidenum">
              <a:rPr lang="en-US" smtClean="0"/>
              <a:t>12</a:t>
            </a:fld>
            <a:endParaRPr lang="en-US" dirty="0"/>
          </a:p>
        </p:txBody>
      </p:sp>
      <p:sp>
        <p:nvSpPr>
          <p:cNvPr id="5" name="Footer Placeholder 4">
            <a:extLst>
              <a:ext uri="{FF2B5EF4-FFF2-40B4-BE49-F238E27FC236}">
                <a16:creationId xmlns:a16="http://schemas.microsoft.com/office/drawing/2014/main" id="{EF8E3C66-2755-A1BE-AB27-08891CAE05F7}"/>
              </a:ext>
            </a:extLst>
          </p:cNvPr>
          <p:cNvSpPr>
            <a:spLocks noGrp="1"/>
          </p:cNvSpPr>
          <p:nvPr>
            <p:ph type="ftr" sz="quarter" idx="11"/>
          </p:nvPr>
        </p:nvSpPr>
        <p:spPr/>
        <p:txBody>
          <a:bodyPr/>
          <a:lstStyle/>
          <a:p>
            <a:r>
              <a:rPr lang="en-US"/>
              <a:t>12</a:t>
            </a:r>
            <a:endParaRPr lang="en-US" dirty="0"/>
          </a:p>
        </p:txBody>
      </p:sp>
      <p:pic>
        <p:nvPicPr>
          <p:cNvPr id="3" name="Picture 2">
            <a:extLst>
              <a:ext uri="{FF2B5EF4-FFF2-40B4-BE49-F238E27FC236}">
                <a16:creationId xmlns:a16="http://schemas.microsoft.com/office/drawing/2014/main" id="{CCCF4471-C0B3-F545-39AF-802BEB193F1E}"/>
              </a:ext>
            </a:extLst>
          </p:cNvPr>
          <p:cNvPicPr>
            <a:picLocks noChangeAspect="1"/>
          </p:cNvPicPr>
          <p:nvPr/>
        </p:nvPicPr>
        <p:blipFill>
          <a:blip r:embed="rId2"/>
          <a:stretch>
            <a:fillRect/>
          </a:stretch>
        </p:blipFill>
        <p:spPr>
          <a:xfrm>
            <a:off x="1381252" y="1477345"/>
            <a:ext cx="6375400" cy="4737100"/>
          </a:xfrm>
          <a:prstGeom prst="rect">
            <a:avLst/>
          </a:prstGeom>
        </p:spPr>
      </p:pic>
    </p:spTree>
    <p:extLst>
      <p:ext uri="{BB962C8B-B14F-4D97-AF65-F5344CB8AC3E}">
        <p14:creationId xmlns:p14="http://schemas.microsoft.com/office/powerpoint/2010/main" val="519208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06FE-CBDC-0CDF-4BD3-C377D3259A38}"/>
              </a:ext>
            </a:extLst>
          </p:cNvPr>
          <p:cNvSpPr>
            <a:spLocks noGrp="1"/>
          </p:cNvSpPr>
          <p:nvPr>
            <p:ph type="title"/>
          </p:nvPr>
        </p:nvSpPr>
        <p:spPr/>
        <p:txBody>
          <a:bodyPr/>
          <a:lstStyle/>
          <a:p>
            <a:r>
              <a:rPr lang="en-US" dirty="0"/>
              <a:t>Bottom Line On Revenues</a:t>
            </a:r>
          </a:p>
        </p:txBody>
      </p:sp>
      <p:sp>
        <p:nvSpPr>
          <p:cNvPr id="4" name="Slide Number Placeholder 3">
            <a:extLst>
              <a:ext uri="{FF2B5EF4-FFF2-40B4-BE49-F238E27FC236}">
                <a16:creationId xmlns:a16="http://schemas.microsoft.com/office/drawing/2014/main" id="{C3FECEF5-0D59-A509-47CF-BD67EFFCD6F0}"/>
              </a:ext>
            </a:extLst>
          </p:cNvPr>
          <p:cNvSpPr>
            <a:spLocks noGrp="1"/>
          </p:cNvSpPr>
          <p:nvPr>
            <p:ph type="sldNum" sz="quarter" idx="12"/>
          </p:nvPr>
        </p:nvSpPr>
        <p:spPr/>
        <p:txBody>
          <a:bodyPr/>
          <a:lstStyle/>
          <a:p>
            <a:fld id="{A6FFBDAD-BBBF-FC47-A21E-B6646637E485}" type="slidenum">
              <a:rPr lang="en-US" smtClean="0"/>
              <a:t>13</a:t>
            </a:fld>
            <a:endParaRPr lang="en-US" dirty="0"/>
          </a:p>
        </p:txBody>
      </p:sp>
      <p:sp>
        <p:nvSpPr>
          <p:cNvPr id="5" name="Content Placeholder 4">
            <a:extLst>
              <a:ext uri="{FF2B5EF4-FFF2-40B4-BE49-F238E27FC236}">
                <a16:creationId xmlns:a16="http://schemas.microsoft.com/office/drawing/2014/main" id="{1E95D80F-424D-1F6B-9508-705A38C276C5}"/>
              </a:ext>
            </a:extLst>
          </p:cNvPr>
          <p:cNvSpPr txBox="1">
            <a:spLocks/>
          </p:cNvSpPr>
          <p:nvPr/>
        </p:nvSpPr>
        <p:spPr>
          <a:xfrm>
            <a:off x="301752" y="1527048"/>
            <a:ext cx="8503920" cy="4572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defTabSz="914400"/>
            <a:r>
              <a:rPr lang="en-US" dirty="0"/>
              <a:t>New proposed tax changes unlikely to be adopted leaving $1 billion in unspent revenue for 2024-26 biennium.</a:t>
            </a:r>
          </a:p>
          <a:p>
            <a:pPr defTabSz="914400"/>
            <a:r>
              <a:rPr lang="en-US" dirty="0"/>
              <a:t>Also, a good chance FY 2024 revenues are higher than forecast due to a more resilient economy than expected. Huge late-year stock market rally makes chances for better non-withholding revenues in FY 2024.  Income tax withholding and sales taxes through November are running modestly ahead of the forecast.</a:t>
            </a:r>
          </a:p>
          <a:p>
            <a:pPr marL="0" indent="0" defTabSz="914400">
              <a:buNone/>
            </a:pPr>
            <a:endParaRPr lang="en-US" dirty="0"/>
          </a:p>
          <a:p>
            <a:pPr defTabSz="914400"/>
            <a:endParaRPr lang="en-US" dirty="0"/>
          </a:p>
          <a:p>
            <a:pPr defTabSz="914400"/>
            <a:endParaRPr lang="en-US" dirty="0"/>
          </a:p>
        </p:txBody>
      </p:sp>
      <p:sp>
        <p:nvSpPr>
          <p:cNvPr id="6" name="Footer Placeholder 5">
            <a:extLst>
              <a:ext uri="{FF2B5EF4-FFF2-40B4-BE49-F238E27FC236}">
                <a16:creationId xmlns:a16="http://schemas.microsoft.com/office/drawing/2014/main" id="{624580FA-958C-0590-07DD-E1E445B5491A}"/>
              </a:ext>
            </a:extLst>
          </p:cNvPr>
          <p:cNvSpPr>
            <a:spLocks noGrp="1"/>
          </p:cNvSpPr>
          <p:nvPr>
            <p:ph type="ftr" sz="quarter" idx="11"/>
          </p:nvPr>
        </p:nvSpPr>
        <p:spPr/>
        <p:txBody>
          <a:bodyPr/>
          <a:lstStyle/>
          <a:p>
            <a:r>
              <a:rPr lang="en-US"/>
              <a:t>13</a:t>
            </a:r>
            <a:endParaRPr lang="en-US" dirty="0"/>
          </a:p>
        </p:txBody>
      </p:sp>
    </p:spTree>
    <p:extLst>
      <p:ext uri="{BB962C8B-B14F-4D97-AF65-F5344CB8AC3E}">
        <p14:creationId xmlns:p14="http://schemas.microsoft.com/office/powerpoint/2010/main" val="201251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C8DEC6-D4C2-2BC5-4BDE-ED3C2BAED5F6}"/>
              </a:ext>
            </a:extLst>
          </p:cNvPr>
          <p:cNvSpPr txBox="1">
            <a:spLocks noGrp="1"/>
          </p:cNvSpPr>
          <p:nvPr>
            <p:ph type="title"/>
          </p:nvPr>
        </p:nvSpPr>
        <p:spPr>
          <a:xfrm>
            <a:off x="424474" y="189230"/>
            <a:ext cx="8295051" cy="830997"/>
          </a:xfrm>
          <a:prstGeom prst="rect">
            <a:avLst/>
          </a:prstGeom>
          <a:noFill/>
        </p:spPr>
        <p:txBody>
          <a:bodyPr wrap="square" rtlCol="0">
            <a:spAutoFit/>
          </a:bodyPr>
          <a:lstStyle/>
          <a:p>
            <a:r>
              <a:rPr lang="en-US" sz="2400" dirty="0"/>
              <a:t>2024-26 GF Introduced Appropriations</a:t>
            </a:r>
            <a:br>
              <a:rPr lang="en-US" sz="2400" dirty="0"/>
            </a:br>
            <a:r>
              <a:rPr lang="en-US" sz="2400" dirty="0"/>
              <a:t> Compared to the 2022-24 Biennium</a:t>
            </a:r>
            <a:endParaRPr lang="en-US" sz="2000" dirty="0"/>
          </a:p>
        </p:txBody>
      </p:sp>
      <p:pic>
        <p:nvPicPr>
          <p:cNvPr id="4" name="Picture 3">
            <a:extLst>
              <a:ext uri="{FF2B5EF4-FFF2-40B4-BE49-F238E27FC236}">
                <a16:creationId xmlns:a16="http://schemas.microsoft.com/office/drawing/2014/main" id="{66496191-FDDA-1FFD-4A46-06066935D744}"/>
              </a:ext>
            </a:extLst>
          </p:cNvPr>
          <p:cNvPicPr>
            <a:picLocks noChangeAspect="1"/>
          </p:cNvPicPr>
          <p:nvPr/>
        </p:nvPicPr>
        <p:blipFill>
          <a:blip r:embed="rId2"/>
          <a:stretch>
            <a:fillRect/>
          </a:stretch>
        </p:blipFill>
        <p:spPr>
          <a:xfrm>
            <a:off x="424474" y="1431614"/>
            <a:ext cx="8295051" cy="4622345"/>
          </a:xfrm>
          <a:prstGeom prst="rect">
            <a:avLst/>
          </a:prstGeom>
        </p:spPr>
      </p:pic>
      <p:sp>
        <p:nvSpPr>
          <p:cNvPr id="5" name="Footer Placeholder 4">
            <a:extLst>
              <a:ext uri="{FF2B5EF4-FFF2-40B4-BE49-F238E27FC236}">
                <a16:creationId xmlns:a16="http://schemas.microsoft.com/office/drawing/2014/main" id="{E23FFD8B-0937-0D81-CFD9-17A33C073D0E}"/>
              </a:ext>
            </a:extLst>
          </p:cNvPr>
          <p:cNvSpPr>
            <a:spLocks noGrp="1"/>
          </p:cNvSpPr>
          <p:nvPr>
            <p:ph type="ftr" sz="quarter" idx="11"/>
          </p:nvPr>
        </p:nvSpPr>
        <p:spPr/>
        <p:txBody>
          <a:bodyPr/>
          <a:lstStyle/>
          <a:p>
            <a:r>
              <a:rPr lang="en-US"/>
              <a:t>14</a:t>
            </a:r>
            <a:endParaRPr lang="en-US" dirty="0"/>
          </a:p>
        </p:txBody>
      </p:sp>
    </p:spTree>
    <p:extLst>
      <p:ext uri="{BB962C8B-B14F-4D97-AF65-F5344CB8AC3E}">
        <p14:creationId xmlns:p14="http://schemas.microsoft.com/office/powerpoint/2010/main" val="3957051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486E1B-CF8E-4C51-E79F-61913E2125E2}"/>
              </a:ext>
            </a:extLst>
          </p:cNvPr>
          <p:cNvSpPr>
            <a:spLocks noGrp="1"/>
          </p:cNvSpPr>
          <p:nvPr>
            <p:ph type="sldNum" sz="quarter" idx="12"/>
          </p:nvPr>
        </p:nvSpPr>
        <p:spPr/>
        <p:txBody>
          <a:bodyPr/>
          <a:lstStyle/>
          <a:p>
            <a:fld id="{A6FFBDAD-BBBF-FC47-A21E-B6646637E485}" type="slidenum">
              <a:rPr lang="en-US" smtClean="0"/>
              <a:t>15</a:t>
            </a:fld>
            <a:endParaRPr lang="en-US" dirty="0"/>
          </a:p>
        </p:txBody>
      </p:sp>
      <p:sp>
        <p:nvSpPr>
          <p:cNvPr id="6" name="TextBox 5">
            <a:extLst>
              <a:ext uri="{FF2B5EF4-FFF2-40B4-BE49-F238E27FC236}">
                <a16:creationId xmlns:a16="http://schemas.microsoft.com/office/drawing/2014/main" id="{E68BCFEF-2EB7-9153-9126-9AE50B830333}"/>
              </a:ext>
            </a:extLst>
          </p:cNvPr>
          <p:cNvSpPr txBox="1"/>
          <p:nvPr/>
        </p:nvSpPr>
        <p:spPr>
          <a:xfrm>
            <a:off x="445276" y="332471"/>
            <a:ext cx="8253445" cy="830997"/>
          </a:xfrm>
          <a:prstGeom prst="rect">
            <a:avLst/>
          </a:prstGeom>
          <a:noFill/>
        </p:spPr>
        <p:txBody>
          <a:bodyPr wrap="square">
            <a:spAutoFit/>
          </a:bodyPr>
          <a:lstStyle/>
          <a:p>
            <a:pPr algn="ctr"/>
            <a:r>
              <a:rPr lang="en-US" sz="2400" b="1" dirty="0"/>
              <a:t>K-12 State Per Pupil Funding</a:t>
            </a:r>
            <a:br>
              <a:rPr lang="en-US" sz="2400" b="1" dirty="0"/>
            </a:br>
            <a:r>
              <a:rPr lang="en-US" sz="2400" b="1" dirty="0"/>
              <a:t>Saw Significant 2022-24 Funding Increases</a:t>
            </a:r>
          </a:p>
        </p:txBody>
      </p:sp>
      <p:pic>
        <p:nvPicPr>
          <p:cNvPr id="2" name="Picture 1">
            <a:extLst>
              <a:ext uri="{FF2B5EF4-FFF2-40B4-BE49-F238E27FC236}">
                <a16:creationId xmlns:a16="http://schemas.microsoft.com/office/drawing/2014/main" id="{128BDD38-DC33-3930-EDAE-102E4C61349F}"/>
              </a:ext>
            </a:extLst>
          </p:cNvPr>
          <p:cNvPicPr>
            <a:picLocks noChangeAspect="1"/>
          </p:cNvPicPr>
          <p:nvPr/>
        </p:nvPicPr>
        <p:blipFill>
          <a:blip r:embed="rId2"/>
          <a:stretch>
            <a:fillRect/>
          </a:stretch>
        </p:blipFill>
        <p:spPr>
          <a:xfrm>
            <a:off x="445276" y="1288857"/>
            <a:ext cx="8180677" cy="4659998"/>
          </a:xfrm>
          <a:prstGeom prst="rect">
            <a:avLst/>
          </a:prstGeom>
        </p:spPr>
      </p:pic>
    </p:spTree>
    <p:extLst>
      <p:ext uri="{BB962C8B-B14F-4D97-AF65-F5344CB8AC3E}">
        <p14:creationId xmlns:p14="http://schemas.microsoft.com/office/powerpoint/2010/main" val="45582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781F-BB05-EAE5-27E5-7BC2224FA1FB}"/>
              </a:ext>
            </a:extLst>
          </p:cNvPr>
          <p:cNvSpPr>
            <a:spLocks noGrp="1"/>
          </p:cNvSpPr>
          <p:nvPr>
            <p:ph type="title"/>
          </p:nvPr>
        </p:nvSpPr>
        <p:spPr/>
        <p:txBody>
          <a:bodyPr>
            <a:noAutofit/>
          </a:bodyPr>
          <a:lstStyle/>
          <a:p>
            <a:r>
              <a:rPr lang="en-US" sz="2200" dirty="0"/>
              <a:t>Enrollment Declines Will Impact K-12 Funding into the Future</a:t>
            </a:r>
          </a:p>
        </p:txBody>
      </p:sp>
      <p:sp>
        <p:nvSpPr>
          <p:cNvPr id="3" name="Footer Placeholder 2">
            <a:extLst>
              <a:ext uri="{FF2B5EF4-FFF2-40B4-BE49-F238E27FC236}">
                <a16:creationId xmlns:a16="http://schemas.microsoft.com/office/drawing/2014/main" id="{C209C2B6-1879-113B-A4AE-73C6F9CDF2EB}"/>
              </a:ext>
            </a:extLst>
          </p:cNvPr>
          <p:cNvSpPr>
            <a:spLocks noGrp="1"/>
          </p:cNvSpPr>
          <p:nvPr>
            <p:ph type="ftr" sz="quarter" idx="11"/>
          </p:nvPr>
        </p:nvSpPr>
        <p:spPr/>
        <p:txBody>
          <a:bodyPr/>
          <a:lstStyle/>
          <a:p>
            <a:r>
              <a:rPr lang="en-US"/>
              <a:t>16</a:t>
            </a:r>
            <a:endParaRPr lang="en-US" dirty="0"/>
          </a:p>
        </p:txBody>
      </p:sp>
      <p:sp>
        <p:nvSpPr>
          <p:cNvPr id="4" name="Slide Number Placeholder 3">
            <a:extLst>
              <a:ext uri="{FF2B5EF4-FFF2-40B4-BE49-F238E27FC236}">
                <a16:creationId xmlns:a16="http://schemas.microsoft.com/office/drawing/2014/main" id="{6EA21AD5-750B-EA11-66AC-2D296FD5F8CF}"/>
              </a:ext>
            </a:extLst>
          </p:cNvPr>
          <p:cNvSpPr>
            <a:spLocks noGrp="1"/>
          </p:cNvSpPr>
          <p:nvPr>
            <p:ph type="sldNum" sz="quarter" idx="12"/>
          </p:nvPr>
        </p:nvSpPr>
        <p:spPr/>
        <p:txBody>
          <a:bodyPr/>
          <a:lstStyle/>
          <a:p>
            <a:fld id="{A6FFBDAD-BBBF-FC47-A21E-B6646637E485}" type="slidenum">
              <a:rPr lang="en-US" smtClean="0"/>
              <a:t>16</a:t>
            </a:fld>
            <a:endParaRPr lang="en-US" dirty="0"/>
          </a:p>
        </p:txBody>
      </p:sp>
      <p:sp>
        <p:nvSpPr>
          <p:cNvPr id="5" name="Content Placeholder 4">
            <a:extLst>
              <a:ext uri="{FF2B5EF4-FFF2-40B4-BE49-F238E27FC236}">
                <a16:creationId xmlns:a16="http://schemas.microsoft.com/office/drawing/2014/main" id="{B6491CB1-278F-60BD-2204-967B6CDB0E75}"/>
              </a:ext>
            </a:extLst>
          </p:cNvPr>
          <p:cNvSpPr txBox="1">
            <a:spLocks/>
          </p:cNvSpPr>
          <p:nvPr/>
        </p:nvSpPr>
        <p:spPr>
          <a:xfrm>
            <a:off x="301752" y="3051425"/>
            <a:ext cx="8503920" cy="323255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defTabSz="914400">
              <a:buFont typeface="Wingdings 2"/>
              <a:buNone/>
            </a:pPr>
            <a:r>
              <a:rPr lang="en-US" sz="2000" b="1" dirty="0">
                <a:latin typeface="Times New Roman" panose="02020603050405020304" pitchFamily="18" charset="0"/>
                <a:cs typeface="Times New Roman" panose="02020603050405020304" pitchFamily="18" charset="0"/>
              </a:rPr>
              <a:t>Weldon Cooper Enrollment Projections:</a:t>
            </a:r>
          </a:p>
          <a:p>
            <a:pPr defTabSz="914400"/>
            <a:r>
              <a:rPr lang="en-US" sz="2000" dirty="0">
                <a:latin typeface="Times New Roman" panose="02020603050405020304" pitchFamily="18" charset="0"/>
                <a:cs typeface="Times New Roman" panose="02020603050405020304" pitchFamily="18" charset="0"/>
              </a:rPr>
              <a:t>VA birthrates have declined 11% since 2007.</a:t>
            </a:r>
          </a:p>
          <a:p>
            <a:pPr lvl="1" defTabSz="914400"/>
            <a:r>
              <a:rPr lang="en-US" sz="1800" dirty="0">
                <a:solidFill>
                  <a:schemeClr val="tx1"/>
                </a:solidFill>
                <a:latin typeface="Times New Roman" panose="02020603050405020304" pitchFamily="18" charset="0"/>
                <a:cs typeface="Times New Roman" panose="02020603050405020304" pitchFamily="18" charset="0"/>
              </a:rPr>
              <a:t>In 2007, there were 108,416 births in Virginia, but by 2020 the number of annual births had steadily declined to 94,474</a:t>
            </a:r>
          </a:p>
          <a:p>
            <a:pPr defTabSz="914400"/>
            <a:r>
              <a:rPr lang="en-US" sz="2000" dirty="0">
                <a:latin typeface="Times New Roman" panose="02020603050405020304" pitchFamily="18" charset="0"/>
                <a:cs typeface="Times New Roman" panose="02020603050405020304" pitchFamily="18" charset="0"/>
              </a:rPr>
              <a:t>Smaller kindergarten classes affected by lower VA birth rates now entering public schools </a:t>
            </a:r>
          </a:p>
          <a:p>
            <a:pPr defTabSz="914400"/>
            <a:r>
              <a:rPr lang="en-US" sz="2000" dirty="0">
                <a:latin typeface="Times New Roman" panose="02020603050405020304" pitchFamily="18" charset="0"/>
                <a:cs typeface="Times New Roman" panose="02020603050405020304" pitchFamily="18" charset="0"/>
              </a:rPr>
              <a:t>Prior to the pandemic, lower K-12 enrollment was predicted in the 2020’s </a:t>
            </a:r>
          </a:p>
          <a:p>
            <a:pPr defTabSz="914400"/>
            <a:r>
              <a:rPr lang="en-US" sz="2000" dirty="0">
                <a:latin typeface="Times New Roman" panose="02020603050405020304" pitchFamily="18" charset="0"/>
                <a:cs typeface="Times New Roman" panose="02020603050405020304" pitchFamily="18" charset="0"/>
              </a:rPr>
              <a:t>The pandemic accelerated growth in private K-12 education. 6% enrolled in private schools in 2010’s vs 12% in 2022 </a:t>
            </a:r>
          </a:p>
          <a:p>
            <a:pPr marL="0" indent="0" defTabSz="914400">
              <a:buNone/>
            </a:pPr>
            <a:endParaRPr lang="en-US" sz="1800" dirty="0">
              <a:solidFill>
                <a:srgbClr val="003A70"/>
              </a:solidFill>
              <a:latin typeface="ArialMT"/>
            </a:endParaRPr>
          </a:p>
        </p:txBody>
      </p:sp>
      <p:pic>
        <p:nvPicPr>
          <p:cNvPr id="6" name="Picture 5">
            <a:extLst>
              <a:ext uri="{FF2B5EF4-FFF2-40B4-BE49-F238E27FC236}">
                <a16:creationId xmlns:a16="http://schemas.microsoft.com/office/drawing/2014/main" id="{3C4FCAD5-1EEC-7282-A2FB-E1149E36CFC0}"/>
              </a:ext>
            </a:extLst>
          </p:cNvPr>
          <p:cNvPicPr>
            <a:picLocks noChangeAspect="1"/>
          </p:cNvPicPr>
          <p:nvPr/>
        </p:nvPicPr>
        <p:blipFill>
          <a:blip r:embed="rId2"/>
          <a:stretch>
            <a:fillRect/>
          </a:stretch>
        </p:blipFill>
        <p:spPr>
          <a:xfrm>
            <a:off x="2032762" y="1503911"/>
            <a:ext cx="5041900" cy="1511300"/>
          </a:xfrm>
          <a:prstGeom prst="rect">
            <a:avLst/>
          </a:prstGeom>
        </p:spPr>
      </p:pic>
    </p:spTree>
    <p:extLst>
      <p:ext uri="{BB962C8B-B14F-4D97-AF65-F5344CB8AC3E}">
        <p14:creationId xmlns:p14="http://schemas.microsoft.com/office/powerpoint/2010/main" val="417971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4B60-AA49-0108-C82D-87CA0A8A4A08}"/>
              </a:ext>
            </a:extLst>
          </p:cNvPr>
          <p:cNvSpPr>
            <a:spLocks noGrp="1"/>
          </p:cNvSpPr>
          <p:nvPr>
            <p:ph type="title"/>
          </p:nvPr>
        </p:nvSpPr>
        <p:spPr/>
        <p:txBody>
          <a:bodyPr>
            <a:normAutofit fontScale="90000"/>
          </a:bodyPr>
          <a:lstStyle/>
          <a:p>
            <a:r>
              <a:rPr lang="en-US" sz="2800" dirty="0"/>
              <a:t>FY 2024 “Caboose Bill” GF Spending Changes ($ mil.)</a:t>
            </a:r>
          </a:p>
        </p:txBody>
      </p:sp>
      <p:sp>
        <p:nvSpPr>
          <p:cNvPr id="4" name="Slide Number Placeholder 3">
            <a:extLst>
              <a:ext uri="{FF2B5EF4-FFF2-40B4-BE49-F238E27FC236}">
                <a16:creationId xmlns:a16="http://schemas.microsoft.com/office/drawing/2014/main" id="{2C148878-D787-12AC-7BB0-9BAFC2EB7FE5}"/>
              </a:ext>
            </a:extLst>
          </p:cNvPr>
          <p:cNvSpPr>
            <a:spLocks noGrp="1"/>
          </p:cNvSpPr>
          <p:nvPr>
            <p:ph type="sldNum" sz="quarter" idx="12"/>
          </p:nvPr>
        </p:nvSpPr>
        <p:spPr/>
        <p:txBody>
          <a:bodyPr/>
          <a:lstStyle/>
          <a:p>
            <a:fld id="{A6FFBDAD-BBBF-FC47-A21E-B6646637E485}" type="slidenum">
              <a:rPr lang="en-US" smtClean="0"/>
              <a:t>17</a:t>
            </a:fld>
            <a:endParaRPr lang="en-US" dirty="0"/>
          </a:p>
        </p:txBody>
      </p:sp>
      <p:sp>
        <p:nvSpPr>
          <p:cNvPr id="5" name="Content Placeholder 4">
            <a:extLst>
              <a:ext uri="{FF2B5EF4-FFF2-40B4-BE49-F238E27FC236}">
                <a16:creationId xmlns:a16="http://schemas.microsoft.com/office/drawing/2014/main" id="{E16966E9-3D11-CE00-E1A6-3D1F6EC0F498}"/>
              </a:ext>
            </a:extLst>
          </p:cNvPr>
          <p:cNvSpPr>
            <a:spLocks noGrp="1"/>
          </p:cNvSpPr>
          <p:nvPr>
            <p:ph sz="quarter" idx="1"/>
          </p:nvPr>
        </p:nvSpPr>
        <p:spPr/>
        <p:txBody>
          <a:bodyPr>
            <a:normAutofit fontScale="85000" lnSpcReduction="10000"/>
          </a:bodyPr>
          <a:lstStyle/>
          <a:p>
            <a:pPr marL="0" indent="0">
              <a:buNone/>
            </a:pPr>
            <a:r>
              <a:rPr lang="en-US" sz="1800" b="1" dirty="0">
                <a:effectLst/>
                <a:latin typeface="Times New Roman" panose="02020603050405020304" pitchFamily="18" charset="0"/>
                <a:cs typeface="Times New Roman" panose="02020603050405020304" pitchFamily="18" charset="0"/>
              </a:rPr>
              <a:t>Increased GF Spending:</a:t>
            </a:r>
          </a:p>
          <a:p>
            <a:r>
              <a:rPr lang="en-US" sz="1800" dirty="0">
                <a:effectLst/>
                <a:latin typeface="Times New Roman" panose="02020603050405020304" pitchFamily="18" charset="0"/>
                <a:cs typeface="Times New Roman" panose="02020603050405020304" pitchFamily="18" charset="0"/>
              </a:rPr>
              <a:t>Fund Children's Services Act forecast: $36.4 m</a:t>
            </a:r>
            <a:endParaRPr lang="en-US" sz="12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$28.5 m GF for Medicaid due to reduced Health Care Fund revenues</a:t>
            </a:r>
          </a:p>
          <a:p>
            <a:r>
              <a:rPr lang="en-US" sz="1800" dirty="0">
                <a:effectLst/>
                <a:latin typeface="Times New Roman" panose="02020603050405020304" pitchFamily="18" charset="0"/>
                <a:cs typeface="Times New Roman" panose="02020603050405020304" pitchFamily="18" charset="0"/>
              </a:rPr>
              <a:t>All other spending increases: $43.8 m</a:t>
            </a:r>
          </a:p>
          <a:p>
            <a:pPr marL="0" indent="0">
              <a:buNone/>
            </a:pPr>
            <a:endParaRPr lang="en-US" sz="1800" dirty="0">
              <a:effectLst/>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Decreased GF spending:</a:t>
            </a:r>
            <a:endParaRPr lang="en-US" sz="1800" b="1"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Medicaid utilization and inflation savings ($125.9)</a:t>
            </a:r>
          </a:p>
          <a:p>
            <a:r>
              <a:rPr lang="en-US" sz="1800" b="1" dirty="0">
                <a:effectLst/>
                <a:latin typeface="Times New Roman" panose="02020603050405020304" pitchFamily="18" charset="0"/>
                <a:cs typeface="Times New Roman" panose="02020603050405020304" pitchFamily="18" charset="0"/>
              </a:rPr>
              <a:t>$108.0 m in increased Lottery proceeds and lottery supported programs for public education, reducing GF need</a:t>
            </a:r>
          </a:p>
          <a:p>
            <a:r>
              <a:rPr lang="en-US" sz="1800" b="1" dirty="0">
                <a:effectLst/>
                <a:latin typeface="Times New Roman" panose="02020603050405020304" pitchFamily="18" charset="0"/>
                <a:cs typeface="Times New Roman" panose="02020603050405020304" pitchFamily="18" charset="0"/>
              </a:rPr>
              <a:t>Lower sales tax revenues for public education ($71.4)</a:t>
            </a:r>
          </a:p>
          <a:p>
            <a:r>
              <a:rPr lang="en-US" sz="1800" b="1" dirty="0">
                <a:effectLst/>
                <a:latin typeface="Times New Roman" panose="02020603050405020304" pitchFamily="18" charset="0"/>
                <a:cs typeface="Times New Roman" panose="02020603050405020304" pitchFamily="18" charset="0"/>
              </a:rPr>
              <a:t>Lower student enrollment projections ($58.7)</a:t>
            </a:r>
          </a:p>
          <a:p>
            <a:r>
              <a:rPr lang="en-US" sz="1800" b="1" dirty="0">
                <a:effectLst/>
                <a:latin typeface="Times New Roman" panose="02020603050405020304" pitchFamily="18" charset="0"/>
                <a:cs typeface="Times New Roman" panose="02020603050405020304" pitchFamily="18" charset="0"/>
              </a:rPr>
              <a:t>Update K-12 Incentive </a:t>
            </a:r>
            <a:r>
              <a:rPr lang="en-US" sz="1800" b="1" dirty="0">
                <a:latin typeface="Times New Roman" panose="02020603050405020304" pitchFamily="18" charset="0"/>
                <a:cs typeface="Times New Roman" panose="02020603050405020304" pitchFamily="18" charset="0"/>
              </a:rPr>
              <a:t>p</a:t>
            </a:r>
            <a:r>
              <a:rPr lang="en-US" sz="1800" b="1" dirty="0">
                <a:effectLst/>
                <a:latin typeface="Times New Roman" panose="02020603050405020304" pitchFamily="18" charset="0"/>
                <a:cs typeface="Times New Roman" panose="02020603050405020304" pitchFamily="18" charset="0"/>
              </a:rPr>
              <a:t>rograms ($37.2)</a:t>
            </a:r>
          </a:p>
          <a:p>
            <a:r>
              <a:rPr lang="en-US" sz="1800" b="1" dirty="0">
                <a:latin typeface="Times New Roman" panose="02020603050405020304" pitchFamily="18" charset="0"/>
                <a:cs typeface="Times New Roman" panose="02020603050405020304" pitchFamily="18" charset="0"/>
              </a:rPr>
              <a:t>Update ESL and Remedial Summer school enrollment ($6.7 m)</a:t>
            </a:r>
            <a:endParaRPr lang="en-US" sz="1800" b="1"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Recognize debt service savings ($21.5)</a:t>
            </a:r>
          </a:p>
          <a:p>
            <a:r>
              <a:rPr lang="en-US" sz="1800" dirty="0">
                <a:effectLst/>
                <a:latin typeface="Times New Roman" panose="02020603050405020304" pitchFamily="18" charset="0"/>
                <a:cs typeface="Times New Roman" panose="02020603050405020304" pitchFamily="18" charset="0"/>
              </a:rPr>
              <a:t>Recognize savings for per diem payments for housing state-responsible offenders in jails ($15.0)</a:t>
            </a:r>
          </a:p>
          <a:p>
            <a:r>
              <a:rPr lang="en-US" sz="1800" dirty="0">
                <a:effectLst/>
                <a:latin typeface="Times New Roman" panose="02020603050405020304" pitchFamily="18" charset="0"/>
                <a:cs typeface="Times New Roman" panose="02020603050405020304" pitchFamily="18" charset="0"/>
              </a:rPr>
              <a:t>Reduced medical assistance services for low-income children utilization and inflation ($10.8)</a:t>
            </a:r>
          </a:p>
          <a:p>
            <a:r>
              <a:rPr lang="en-US" sz="1800" dirty="0">
                <a:effectLst/>
                <a:latin typeface="Times New Roman" panose="02020603050405020304" pitchFamily="18" charset="0"/>
                <a:cs typeface="Times New Roman" panose="02020603050405020304" pitchFamily="18" charset="0"/>
              </a:rPr>
              <a:t>Reduce funding for permanent supportive housing on a one-time basis ($10.0)</a:t>
            </a:r>
          </a:p>
          <a:p>
            <a:r>
              <a:rPr lang="en-US" sz="1800" dirty="0">
                <a:effectLst/>
                <a:latin typeface="Times New Roman" panose="02020603050405020304" pitchFamily="18" charset="0"/>
                <a:cs typeface="Times New Roman" panose="02020603050405020304" pitchFamily="18" charset="0"/>
              </a:rPr>
              <a:t>All other spending decreases ($19.6)</a:t>
            </a:r>
          </a:p>
          <a:p>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1672909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0F63-C68F-7568-9DD0-51558DBE0B79}"/>
              </a:ext>
            </a:extLst>
          </p:cNvPr>
          <p:cNvSpPr>
            <a:spLocks noGrp="1"/>
          </p:cNvSpPr>
          <p:nvPr>
            <p:ph type="title"/>
          </p:nvPr>
        </p:nvSpPr>
        <p:spPr>
          <a:xfrm>
            <a:off x="301752" y="656544"/>
            <a:ext cx="8534400" cy="758952"/>
          </a:xfrm>
        </p:spPr>
        <p:txBody>
          <a:bodyPr>
            <a:normAutofit fontScale="90000"/>
          </a:bodyPr>
          <a:lstStyle/>
          <a:p>
            <a:r>
              <a:rPr lang="en-US" sz="3600" dirty="0">
                <a:latin typeface="Times New Roman" panose="02020603050405020304" pitchFamily="18" charset="0"/>
                <a:cs typeface="Times New Roman" panose="02020603050405020304" pitchFamily="18" charset="0"/>
              </a:rPr>
              <a:t>2024-26 Biennium K-12 </a:t>
            </a:r>
            <a:r>
              <a:rPr lang="en-US" sz="3600" dirty="0" err="1">
                <a:latin typeface="Times New Roman" panose="02020603050405020304" pitchFamily="18" charset="0"/>
                <a:cs typeface="Times New Roman" panose="02020603050405020304" pitchFamily="18" charset="0"/>
              </a:rPr>
              <a:t>Rebenchmarking</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8463D22D-FC84-4993-30C0-2395E08483DE}"/>
              </a:ext>
            </a:extLst>
          </p:cNvPr>
          <p:cNvSpPr>
            <a:spLocks noGrp="1"/>
          </p:cNvSpPr>
          <p:nvPr>
            <p:ph type="sldNum" sz="quarter" idx="12"/>
          </p:nvPr>
        </p:nvSpPr>
        <p:spPr/>
        <p:txBody>
          <a:bodyPr/>
          <a:lstStyle/>
          <a:p>
            <a:fld id="{A6FFBDAD-BBBF-FC47-A21E-B6646637E485}" type="slidenum">
              <a:rPr lang="en-US" smtClean="0"/>
              <a:t>18</a:t>
            </a:fld>
            <a:endParaRPr lang="en-US" dirty="0"/>
          </a:p>
        </p:txBody>
      </p:sp>
      <p:sp>
        <p:nvSpPr>
          <p:cNvPr id="5" name="Content Placeholder 2">
            <a:extLst>
              <a:ext uri="{FF2B5EF4-FFF2-40B4-BE49-F238E27FC236}">
                <a16:creationId xmlns:a16="http://schemas.microsoft.com/office/drawing/2014/main" id="{24ACDD45-06DA-CCDD-BDF9-EF063CDA4743}"/>
              </a:ext>
            </a:extLst>
          </p:cNvPr>
          <p:cNvSpPr txBox="1">
            <a:spLocks/>
          </p:cNvSpPr>
          <p:nvPr/>
        </p:nvSpPr>
        <p:spPr>
          <a:xfrm>
            <a:off x="454152" y="1477345"/>
            <a:ext cx="8229600" cy="4702738"/>
          </a:xfrm>
          <a:prstGeom prst="rect">
            <a:avLst/>
          </a:prstGeom>
        </p:spPr>
        <p:txBody>
          <a:bodyPr>
            <a:normAutofit fontScale="70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defTabSz="914400"/>
            <a:r>
              <a:rPr lang="en-US" sz="2600" dirty="0">
                <a:solidFill>
                  <a:srgbClr val="003A70"/>
                </a:solidFill>
                <a:effectLst/>
                <a:latin typeface="Times New Roman" panose="02020603050405020304" pitchFamily="18" charset="0"/>
                <a:cs typeface="Times New Roman" panose="02020603050405020304" pitchFamily="18" charset="0"/>
              </a:rPr>
              <a:t>K12 costs are projected forward (from the FY24 base) in incremental steps to account for changes in enrollments, funded salaries/benefits, support costs, inflation, and other cost factors that change over time .</a:t>
            </a:r>
          </a:p>
          <a:p>
            <a:pPr marL="0" indent="0" defTabSz="914400">
              <a:buNone/>
            </a:pPr>
            <a:endParaRPr lang="en-US" sz="2600" dirty="0">
              <a:solidFill>
                <a:srgbClr val="003A70"/>
              </a:solidFill>
              <a:effectLst/>
              <a:latin typeface="Times New Roman" panose="02020603050405020304" pitchFamily="18" charset="0"/>
              <a:cs typeface="Times New Roman" panose="02020603050405020304" pitchFamily="18" charset="0"/>
            </a:endParaRPr>
          </a:p>
          <a:p>
            <a:pPr marL="0" indent="0">
              <a:buNone/>
            </a:pPr>
            <a:r>
              <a:rPr lang="en-US" sz="2600" dirty="0">
                <a:solidFill>
                  <a:srgbClr val="003A70"/>
                </a:solidFill>
                <a:latin typeface="Times New Roman" panose="02020603050405020304" pitchFamily="18" charset="0"/>
                <a:cs typeface="Times New Roman" panose="02020603050405020304" pitchFamily="18" charset="0"/>
              </a:rPr>
              <a:t>C</a:t>
            </a:r>
            <a:r>
              <a:rPr lang="en-US" sz="2600" dirty="0">
                <a:solidFill>
                  <a:srgbClr val="003A70"/>
                </a:solidFill>
                <a:effectLst/>
                <a:latin typeface="Times New Roman" panose="02020603050405020304" pitchFamily="18" charset="0"/>
                <a:cs typeface="Times New Roman" panose="02020603050405020304" pitchFamily="18" charset="0"/>
              </a:rPr>
              <a:t>ost factors increasing </a:t>
            </a:r>
            <a:r>
              <a:rPr lang="en-US" sz="2600" dirty="0" err="1">
                <a:solidFill>
                  <a:srgbClr val="003A70"/>
                </a:solidFill>
                <a:effectLst/>
                <a:latin typeface="Times New Roman" panose="02020603050405020304" pitchFamily="18" charset="0"/>
                <a:cs typeface="Times New Roman" panose="02020603050405020304" pitchFamily="18" charset="0"/>
              </a:rPr>
              <a:t>rebenchmarking</a:t>
            </a:r>
            <a:r>
              <a:rPr lang="en-US" sz="2600" dirty="0">
                <a:solidFill>
                  <a:srgbClr val="003A70"/>
                </a:solidFill>
                <a:effectLst/>
                <a:latin typeface="Times New Roman" panose="02020603050405020304" pitchFamily="18" charset="0"/>
                <a:cs typeface="Times New Roman" panose="02020603050405020304" pitchFamily="18" charset="0"/>
              </a:rPr>
              <a:t>: </a:t>
            </a:r>
          </a:p>
          <a:p>
            <a:pPr lvl="1"/>
            <a:r>
              <a:rPr lang="en-US" sz="2600" dirty="0">
                <a:solidFill>
                  <a:srgbClr val="003A70"/>
                </a:solidFill>
                <a:effectLst/>
                <a:latin typeface="Times New Roman" panose="02020603050405020304" pitchFamily="18" charset="0"/>
                <a:cs typeface="Times New Roman" panose="02020603050405020304" pitchFamily="18" charset="0"/>
              </a:rPr>
              <a:t>Higher base-year non-personnel support costs, including health care, transportation, textbooks, etc.</a:t>
            </a:r>
          </a:p>
          <a:p>
            <a:pPr lvl="1"/>
            <a:r>
              <a:rPr lang="en-US" sz="2600" dirty="0">
                <a:solidFill>
                  <a:srgbClr val="003A70"/>
                </a:solidFill>
                <a:effectLst/>
                <a:latin typeface="Times New Roman" panose="02020603050405020304" pitchFamily="18" charset="0"/>
                <a:cs typeface="Times New Roman" panose="02020603050405020304" pitchFamily="18" charset="0"/>
              </a:rPr>
              <a:t>Higher local salaries in school divisions</a:t>
            </a:r>
          </a:p>
          <a:p>
            <a:pPr lvl="1"/>
            <a:r>
              <a:rPr lang="en-US" sz="2600" dirty="0">
                <a:solidFill>
                  <a:srgbClr val="003A70"/>
                </a:solidFill>
                <a:effectLst/>
                <a:latin typeface="Times New Roman" panose="02020603050405020304" pitchFamily="18" charset="0"/>
                <a:cs typeface="Times New Roman" panose="02020603050405020304" pitchFamily="18" charset="0"/>
              </a:rPr>
              <a:t>State salary increases in 22-24 (12%) reflected in the funded salary amounts for 24-26 (see Appendix for 2024-26 SOQ funded salaries)</a:t>
            </a:r>
          </a:p>
          <a:p>
            <a:pPr lvl="1"/>
            <a:r>
              <a:rPr lang="en-US" sz="2600" dirty="0">
                <a:solidFill>
                  <a:srgbClr val="003A70"/>
                </a:solidFill>
                <a:effectLst/>
                <a:latin typeface="Times New Roman" panose="02020603050405020304" pitchFamily="18" charset="0"/>
                <a:cs typeface="Times New Roman" panose="02020603050405020304" pitchFamily="18" charset="0"/>
              </a:rPr>
              <a:t>Higher free lunch rates</a:t>
            </a:r>
          </a:p>
          <a:p>
            <a:pPr lvl="1"/>
            <a:r>
              <a:rPr lang="en-US" sz="2600" dirty="0">
                <a:solidFill>
                  <a:srgbClr val="003A70"/>
                </a:solidFill>
                <a:effectLst/>
                <a:latin typeface="Times New Roman" panose="02020603050405020304" pitchFamily="18" charset="0"/>
                <a:cs typeface="Times New Roman" panose="02020603050405020304" pitchFamily="18" charset="0"/>
              </a:rPr>
              <a:t>Higher special education, ESL, remedial summer school, CTE enrollment</a:t>
            </a:r>
          </a:p>
          <a:p>
            <a:pPr marL="0" indent="0">
              <a:buNone/>
            </a:pPr>
            <a:endParaRPr lang="en-US" sz="2600" dirty="0">
              <a:solidFill>
                <a:srgbClr val="003A70"/>
              </a:solidFill>
              <a:effectLst/>
              <a:latin typeface="Times New Roman" panose="02020603050405020304" pitchFamily="18" charset="0"/>
              <a:cs typeface="Times New Roman" panose="02020603050405020304" pitchFamily="18" charset="0"/>
            </a:endParaRPr>
          </a:p>
          <a:p>
            <a:pPr marL="0" indent="0">
              <a:buNone/>
            </a:pPr>
            <a:r>
              <a:rPr lang="en-US" sz="2600" dirty="0">
                <a:solidFill>
                  <a:srgbClr val="003A70"/>
                </a:solidFill>
                <a:latin typeface="Times New Roman" panose="02020603050405020304" pitchFamily="18" charset="0"/>
                <a:cs typeface="Times New Roman" panose="02020603050405020304" pitchFamily="18" charset="0"/>
              </a:rPr>
              <a:t>C</a:t>
            </a:r>
            <a:r>
              <a:rPr lang="en-US" sz="2600" dirty="0">
                <a:solidFill>
                  <a:srgbClr val="003A70"/>
                </a:solidFill>
                <a:effectLst/>
                <a:latin typeface="Times New Roman" panose="02020603050405020304" pitchFamily="18" charset="0"/>
                <a:cs typeface="Times New Roman" panose="02020603050405020304" pitchFamily="18" charset="0"/>
              </a:rPr>
              <a:t>ost factors decreasing </a:t>
            </a:r>
            <a:r>
              <a:rPr lang="en-US" sz="2600" dirty="0" err="1">
                <a:solidFill>
                  <a:srgbClr val="003A70"/>
                </a:solidFill>
                <a:effectLst/>
                <a:latin typeface="Times New Roman" panose="02020603050405020304" pitchFamily="18" charset="0"/>
                <a:cs typeface="Times New Roman" panose="02020603050405020304" pitchFamily="18" charset="0"/>
              </a:rPr>
              <a:t>rebenchmarking</a:t>
            </a:r>
            <a:r>
              <a:rPr lang="en-US" sz="2600" dirty="0">
                <a:solidFill>
                  <a:srgbClr val="003A70"/>
                </a:solidFill>
                <a:effectLst/>
                <a:latin typeface="Times New Roman" panose="02020603050405020304" pitchFamily="18" charset="0"/>
                <a:cs typeface="Times New Roman" panose="02020603050405020304" pitchFamily="18" charset="0"/>
              </a:rPr>
              <a:t>: </a:t>
            </a:r>
          </a:p>
          <a:p>
            <a:pPr marL="914400" lvl="1" indent="-457200">
              <a:buFont typeface="Courier New" panose="02070309020205020404" pitchFamily="49" charset="0"/>
              <a:buChar char="o"/>
            </a:pPr>
            <a:r>
              <a:rPr lang="en-US" sz="2600" dirty="0">
                <a:solidFill>
                  <a:srgbClr val="003A70"/>
                </a:solidFill>
                <a:effectLst/>
                <a:latin typeface="Times New Roman" panose="02020603050405020304" pitchFamily="18" charset="0"/>
                <a:cs typeface="Times New Roman" panose="02020603050405020304" pitchFamily="18" charset="0"/>
              </a:rPr>
              <a:t>Declining ADM enrollment projections</a:t>
            </a:r>
          </a:p>
          <a:p>
            <a:pPr marL="914400" lvl="1" indent="-457200">
              <a:buFont typeface="Courier New" panose="02070309020205020404" pitchFamily="49" charset="0"/>
              <a:buChar char="o"/>
            </a:pPr>
            <a:r>
              <a:rPr lang="en-US" sz="2600" b="1" dirty="0">
                <a:solidFill>
                  <a:srgbClr val="003A70"/>
                </a:solidFill>
                <a:effectLst/>
                <a:latin typeface="Times New Roman" panose="02020603050405020304" pitchFamily="18" charset="0"/>
                <a:cs typeface="Times New Roman" panose="02020603050405020304" pitchFamily="18" charset="0"/>
              </a:rPr>
              <a:t>ESSER funds included with other federal funds in the Federal Revenue Deduct step for support costs ($338 m)</a:t>
            </a:r>
          </a:p>
          <a:p>
            <a:pPr defTabSz="914400"/>
            <a:endParaRPr lang="en-US" sz="1800" dirty="0">
              <a:solidFill>
                <a:srgbClr val="003A70"/>
              </a:solidFill>
              <a:effectLst/>
              <a:latin typeface="Calibri" panose="020F0502020204030204" pitchFamily="34" charset="0"/>
            </a:endParaRPr>
          </a:p>
          <a:p>
            <a:pPr defTabSz="914400"/>
            <a:endParaRPr lang="en-US" dirty="0"/>
          </a:p>
        </p:txBody>
      </p:sp>
      <p:sp>
        <p:nvSpPr>
          <p:cNvPr id="6" name="Footer Placeholder 5">
            <a:extLst>
              <a:ext uri="{FF2B5EF4-FFF2-40B4-BE49-F238E27FC236}">
                <a16:creationId xmlns:a16="http://schemas.microsoft.com/office/drawing/2014/main" id="{707E98C7-C7A8-5C98-7AAA-EAB0230B7F70}"/>
              </a:ext>
            </a:extLst>
          </p:cNvPr>
          <p:cNvSpPr>
            <a:spLocks noGrp="1"/>
          </p:cNvSpPr>
          <p:nvPr>
            <p:ph type="ftr" sz="quarter" idx="11"/>
          </p:nvPr>
        </p:nvSpPr>
        <p:spPr/>
        <p:txBody>
          <a:bodyPr/>
          <a:lstStyle/>
          <a:p>
            <a:r>
              <a:rPr lang="en-US"/>
              <a:t>18</a:t>
            </a:r>
            <a:endParaRPr lang="en-US" dirty="0"/>
          </a:p>
        </p:txBody>
      </p:sp>
    </p:spTree>
    <p:extLst>
      <p:ext uri="{BB962C8B-B14F-4D97-AF65-F5344CB8AC3E}">
        <p14:creationId xmlns:p14="http://schemas.microsoft.com/office/powerpoint/2010/main" val="60599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18D35-80D6-B8AF-AFDB-1A7FF6AA267F}"/>
              </a:ext>
            </a:extLst>
          </p:cNvPr>
          <p:cNvSpPr>
            <a:spLocks noGrp="1"/>
          </p:cNvSpPr>
          <p:nvPr>
            <p:ph type="sldNum" sz="quarter" idx="12"/>
          </p:nvPr>
        </p:nvSpPr>
        <p:spPr/>
        <p:txBody>
          <a:bodyPr/>
          <a:lstStyle/>
          <a:p>
            <a:fld id="{A6FFBDAD-BBBF-FC47-A21E-B6646637E485}" type="slidenum">
              <a:rPr lang="en-US" smtClean="0"/>
              <a:t>19</a:t>
            </a:fld>
            <a:endParaRPr lang="en-US" dirty="0"/>
          </a:p>
        </p:txBody>
      </p:sp>
      <p:sp>
        <p:nvSpPr>
          <p:cNvPr id="5" name="Title 1">
            <a:extLst>
              <a:ext uri="{FF2B5EF4-FFF2-40B4-BE49-F238E27FC236}">
                <a16:creationId xmlns:a16="http://schemas.microsoft.com/office/drawing/2014/main" id="{2B1A74BC-8867-9C3A-42FA-1497611F24E0}"/>
              </a:ext>
            </a:extLst>
          </p:cNvPr>
          <p:cNvSpPr>
            <a:spLocks noGrp="1"/>
          </p:cNvSpPr>
          <p:nvPr>
            <p:ph type="title"/>
          </p:nvPr>
        </p:nvSpPr>
        <p:spPr/>
        <p:txBody>
          <a:bodyPr/>
          <a:lstStyle/>
          <a:p>
            <a:r>
              <a:rPr lang="en-US" dirty="0"/>
              <a:t>2024-26 LCI - Largest Changes</a:t>
            </a:r>
          </a:p>
        </p:txBody>
      </p:sp>
      <p:pic>
        <p:nvPicPr>
          <p:cNvPr id="6" name="Picture 5">
            <a:extLst>
              <a:ext uri="{FF2B5EF4-FFF2-40B4-BE49-F238E27FC236}">
                <a16:creationId xmlns:a16="http://schemas.microsoft.com/office/drawing/2014/main" id="{49425049-9422-EA11-A3EB-E4B9BB18A3BB}"/>
              </a:ext>
            </a:extLst>
          </p:cNvPr>
          <p:cNvPicPr>
            <a:picLocks noChangeAspect="1"/>
          </p:cNvPicPr>
          <p:nvPr/>
        </p:nvPicPr>
        <p:blipFill>
          <a:blip r:embed="rId2"/>
          <a:stretch>
            <a:fillRect/>
          </a:stretch>
        </p:blipFill>
        <p:spPr>
          <a:xfrm>
            <a:off x="685800" y="1525812"/>
            <a:ext cx="7772400" cy="4717333"/>
          </a:xfrm>
          <a:prstGeom prst="rect">
            <a:avLst/>
          </a:prstGeom>
        </p:spPr>
      </p:pic>
      <p:sp>
        <p:nvSpPr>
          <p:cNvPr id="7" name="Footer Placeholder 6">
            <a:extLst>
              <a:ext uri="{FF2B5EF4-FFF2-40B4-BE49-F238E27FC236}">
                <a16:creationId xmlns:a16="http://schemas.microsoft.com/office/drawing/2014/main" id="{9EE7088C-951C-5108-CFC2-27B8AD88E0B3}"/>
              </a:ext>
            </a:extLst>
          </p:cNvPr>
          <p:cNvSpPr>
            <a:spLocks noGrp="1"/>
          </p:cNvSpPr>
          <p:nvPr>
            <p:ph type="ftr" sz="quarter" idx="11"/>
          </p:nvPr>
        </p:nvSpPr>
        <p:spPr/>
        <p:txBody>
          <a:bodyPr/>
          <a:lstStyle/>
          <a:p>
            <a:r>
              <a:rPr lang="en-US"/>
              <a:t>19</a:t>
            </a:r>
            <a:endParaRPr lang="en-US" dirty="0"/>
          </a:p>
        </p:txBody>
      </p:sp>
    </p:spTree>
    <p:extLst>
      <p:ext uri="{BB962C8B-B14F-4D97-AF65-F5344CB8AC3E}">
        <p14:creationId xmlns:p14="http://schemas.microsoft.com/office/powerpoint/2010/main" val="172765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F22F-0E3E-F1F0-8680-348AE62277BC}"/>
              </a:ext>
            </a:extLst>
          </p:cNvPr>
          <p:cNvSpPr>
            <a:spLocks noGrp="1"/>
          </p:cNvSpPr>
          <p:nvPr>
            <p:ph type="title"/>
          </p:nvPr>
        </p:nvSpPr>
        <p:spPr/>
        <p:txBody>
          <a:bodyPr/>
          <a:lstStyle/>
          <a:p>
            <a:r>
              <a:rPr lang="en-US" dirty="0"/>
              <a:t>Summary of Revenue Conditions</a:t>
            </a:r>
          </a:p>
        </p:txBody>
      </p:sp>
      <p:sp>
        <p:nvSpPr>
          <p:cNvPr id="4" name="Slide Number Placeholder 3">
            <a:extLst>
              <a:ext uri="{FF2B5EF4-FFF2-40B4-BE49-F238E27FC236}">
                <a16:creationId xmlns:a16="http://schemas.microsoft.com/office/drawing/2014/main" id="{2EF49E2C-0078-9193-9987-80A5E505A0EE}"/>
              </a:ext>
            </a:extLst>
          </p:cNvPr>
          <p:cNvSpPr>
            <a:spLocks noGrp="1"/>
          </p:cNvSpPr>
          <p:nvPr>
            <p:ph type="sldNum" sz="quarter" idx="12"/>
          </p:nvPr>
        </p:nvSpPr>
        <p:spPr/>
        <p:txBody>
          <a:bodyPr/>
          <a:lstStyle/>
          <a:p>
            <a:fld id="{A6FFBDAD-BBBF-FC47-A21E-B6646637E485}" type="slidenum">
              <a:rPr lang="en-US" smtClean="0"/>
              <a:t>2</a:t>
            </a:fld>
            <a:endParaRPr lang="en-US" dirty="0"/>
          </a:p>
        </p:txBody>
      </p:sp>
      <p:sp>
        <p:nvSpPr>
          <p:cNvPr id="5" name="Content Placeholder 4">
            <a:extLst>
              <a:ext uri="{FF2B5EF4-FFF2-40B4-BE49-F238E27FC236}">
                <a16:creationId xmlns:a16="http://schemas.microsoft.com/office/drawing/2014/main" id="{A9D24466-7811-4046-B103-958A8695654D}"/>
              </a:ext>
            </a:extLst>
          </p:cNvPr>
          <p:cNvSpPr>
            <a:spLocks noGrp="1"/>
          </p:cNvSpPr>
          <p:nvPr>
            <p:ph sz="quarter" idx="1"/>
          </p:nvPr>
        </p:nvSpPr>
        <p:spPr/>
        <p:txBody>
          <a:bodyPr>
            <a:normAutofit/>
          </a:bodyPr>
          <a:lstStyle/>
          <a:p>
            <a:r>
              <a:rPr lang="en-US" sz="1800" dirty="0">
                <a:effectLst/>
                <a:latin typeface="Times New Roman" panose="02020603050405020304" pitchFamily="18" charset="0"/>
                <a:cs typeface="Times New Roman" panose="02020603050405020304" pitchFamily="18" charset="0"/>
              </a:rPr>
              <a:t>General fund revenue growth was 33 percent from FY 2020 to FY 2022.</a:t>
            </a:r>
          </a:p>
          <a:p>
            <a:pPr marL="0" indent="0">
              <a:buNone/>
            </a:pPr>
            <a:endParaRPr lang="en-US" sz="10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Growth would have continued in FY 2023 except for </a:t>
            </a:r>
            <a:r>
              <a:rPr lang="en-US" sz="1800" dirty="0">
                <a:latin typeface="Times New Roman" panose="02020603050405020304" pitchFamily="18" charset="0"/>
                <a:cs typeface="Times New Roman" panose="02020603050405020304" pitchFamily="18" charset="0"/>
              </a:rPr>
              <a:t>$2.43 billion in tax reductions.</a:t>
            </a:r>
          </a:p>
          <a:p>
            <a:pPr marL="0" indent="0">
              <a:buNone/>
            </a:pPr>
            <a:endParaRPr lang="en-US" sz="10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FY 2023 general fund revenue collections did exceed the December 2022 forecast by $1.45 billion.</a:t>
            </a:r>
            <a:r>
              <a:rPr lang="en-US" sz="1300" dirty="0">
                <a:effectLst/>
                <a:latin typeface="Times New Roman" panose="02020603050405020304" pitchFamily="18" charset="0"/>
                <a:cs typeface="Times New Roman" panose="02020603050405020304" pitchFamily="18" charset="0"/>
              </a:rPr>
              <a:t> </a:t>
            </a:r>
          </a:p>
          <a:p>
            <a:pPr marL="0" indent="0">
              <a:buNone/>
            </a:pPr>
            <a:endParaRPr lang="en-US" sz="10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FY 2024 </a:t>
            </a:r>
            <a:r>
              <a:rPr lang="en-US" sz="1800" dirty="0">
                <a:latin typeface="Times New Roman" panose="02020603050405020304" pitchFamily="18" charset="0"/>
                <a:cs typeface="Times New Roman" panose="02020603050405020304" pitchFamily="18" charset="0"/>
              </a:rPr>
              <a:t>GF revenue </a:t>
            </a:r>
            <a:r>
              <a:rPr lang="en-US" sz="1800" dirty="0">
                <a:effectLst/>
                <a:latin typeface="Times New Roman" panose="02020603050405020304" pitchFamily="18" charset="0"/>
                <a:cs typeface="Times New Roman" panose="02020603050405020304" pitchFamily="18" charset="0"/>
              </a:rPr>
              <a:t>forecast has been increased by $1.36 billion from Chapter 1 adopted </a:t>
            </a:r>
            <a:r>
              <a:rPr lang="en-US" sz="1800" dirty="0">
                <a:latin typeface="Times New Roman" panose="02020603050405020304" pitchFamily="18" charset="0"/>
                <a:cs typeface="Times New Roman" panose="02020603050405020304" pitchFamily="18" charset="0"/>
              </a:rPr>
              <a:t>last September, </a:t>
            </a:r>
            <a:r>
              <a:rPr lang="en-US" sz="1800" dirty="0">
                <a:effectLst/>
                <a:latin typeface="Times New Roman" panose="02020603050405020304" pitchFamily="18" charset="0"/>
                <a:cs typeface="Times New Roman" panose="02020603050405020304" pitchFamily="18" charset="0"/>
              </a:rPr>
              <a:t>while still maintaining a relatively cautious outlook for the remainder of the fiscal year. </a:t>
            </a:r>
          </a:p>
          <a:p>
            <a:pPr marL="0" indent="0">
              <a:buNone/>
            </a:pPr>
            <a:endParaRPr lang="en-US" sz="10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The revenue forecast for the 2024-26 biennium retains </a:t>
            </a:r>
            <a:r>
              <a:rPr lang="en-US" sz="1800" dirty="0">
                <a:latin typeface="Times New Roman" panose="02020603050405020304" pitchFamily="18" charset="0"/>
                <a:cs typeface="Times New Roman" panose="02020603050405020304" pitchFamily="18" charset="0"/>
              </a:rPr>
              <a:t>a conservative </a:t>
            </a:r>
            <a:r>
              <a:rPr lang="en-US" sz="1800" dirty="0">
                <a:effectLst/>
                <a:latin typeface="Times New Roman" panose="02020603050405020304" pitchFamily="18" charset="0"/>
                <a:cs typeface="Times New Roman" panose="02020603050405020304" pitchFamily="18" charset="0"/>
              </a:rPr>
              <a:t>outlook by incorporating a mild recession. The introduced budget also contains a complex tax reform incorporating reduced income tax rates, and an increased sales tax rate and broadened base.  These changes would reduce overall revenues by about $1 billion over the biennium. </a:t>
            </a:r>
          </a:p>
          <a:p>
            <a:endParaRPr lang="en-US" sz="1800" dirty="0">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9242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B39-5C9C-A659-2A92-98B6C69CD910}"/>
              </a:ext>
            </a:extLst>
          </p:cNvPr>
          <p:cNvSpPr>
            <a:spLocks noGrp="1"/>
          </p:cNvSpPr>
          <p:nvPr>
            <p:ph type="title"/>
          </p:nvPr>
        </p:nvSpPr>
        <p:spPr>
          <a:xfrm>
            <a:off x="271272" y="594695"/>
            <a:ext cx="8534400" cy="441325"/>
          </a:xfrm>
        </p:spPr>
        <p:txBody>
          <a:bodyPr>
            <a:noAutofit/>
          </a:bodyPr>
          <a:lstStyle/>
          <a:p>
            <a:r>
              <a:rPr lang="en-US" sz="2400" dirty="0"/>
              <a:t>New DOE and K-12 Direct Aid Spending Items </a:t>
            </a:r>
            <a:br>
              <a:rPr lang="en-US" sz="2400" dirty="0"/>
            </a:br>
            <a:r>
              <a:rPr lang="en-US" sz="2400" dirty="0"/>
              <a:t>(2024-26 GF $mil.)</a:t>
            </a:r>
          </a:p>
        </p:txBody>
      </p:sp>
      <p:sp>
        <p:nvSpPr>
          <p:cNvPr id="4" name="Slide Number Placeholder 3">
            <a:extLst>
              <a:ext uri="{FF2B5EF4-FFF2-40B4-BE49-F238E27FC236}">
                <a16:creationId xmlns:a16="http://schemas.microsoft.com/office/drawing/2014/main" id="{027890C5-66D4-60A0-AF41-13F11C004698}"/>
              </a:ext>
            </a:extLst>
          </p:cNvPr>
          <p:cNvSpPr>
            <a:spLocks noGrp="1"/>
          </p:cNvSpPr>
          <p:nvPr>
            <p:ph type="sldNum" sz="quarter" idx="12"/>
          </p:nvPr>
        </p:nvSpPr>
        <p:spPr/>
        <p:txBody>
          <a:bodyPr/>
          <a:lstStyle/>
          <a:p>
            <a:fld id="{A6FFBDAD-BBBF-FC47-A21E-B6646637E485}" type="slidenum">
              <a:rPr lang="en-US" smtClean="0"/>
              <a:t>20</a:t>
            </a:fld>
            <a:endParaRPr lang="en-US" dirty="0"/>
          </a:p>
        </p:txBody>
      </p:sp>
      <p:sp>
        <p:nvSpPr>
          <p:cNvPr id="5" name="Content Placeholder 4">
            <a:extLst>
              <a:ext uri="{FF2B5EF4-FFF2-40B4-BE49-F238E27FC236}">
                <a16:creationId xmlns:a16="http://schemas.microsoft.com/office/drawing/2014/main" id="{89632D45-5CE0-C71D-9ABF-2E98D132DD8F}"/>
              </a:ext>
            </a:extLst>
          </p:cNvPr>
          <p:cNvSpPr txBox="1">
            <a:spLocks/>
          </p:cNvSpPr>
          <p:nvPr/>
        </p:nvSpPr>
        <p:spPr>
          <a:xfrm>
            <a:off x="301752" y="1420180"/>
            <a:ext cx="8503920" cy="473625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1800" dirty="0">
                <a:effectLst/>
                <a:latin typeface="Times New Roman" panose="02020603050405020304" pitchFamily="18" charset="0"/>
                <a:cs typeface="Times New Roman" panose="02020603050405020304" pitchFamily="18" charset="0"/>
              </a:rPr>
              <a:t>$412.1 m for DOE to continue the Child-Care Subsidy Program after federal funding becomes unavailable in FY 2024 (part of funding comes from VPI redirect).</a:t>
            </a:r>
          </a:p>
          <a:p>
            <a:r>
              <a:rPr lang="en-US" sz="1800" dirty="0">
                <a:effectLst/>
                <a:latin typeface="Times New Roman" panose="02020603050405020304" pitchFamily="18" charset="0"/>
                <a:cs typeface="Times New Roman" panose="02020603050405020304" pitchFamily="18" charset="0"/>
              </a:rPr>
              <a:t>$53.0 m for a one percent bonus for instructional and support positions in FY 2025</a:t>
            </a:r>
            <a:r>
              <a:rPr lang="en-US" sz="1800" dirty="0">
                <a:latin typeface="Times New Roman" panose="02020603050405020304" pitchFamily="18" charset="0"/>
                <a:cs typeface="Times New Roman" panose="02020603050405020304" pitchFamily="18" charset="0"/>
              </a:rPr>
              <a:t> and </a:t>
            </a:r>
            <a:r>
              <a:rPr lang="en-US" sz="1800" dirty="0">
                <a:effectLst/>
                <a:latin typeface="Times New Roman" panose="02020603050405020304" pitchFamily="18" charset="0"/>
                <a:cs typeface="Times New Roman" panose="02020603050405020304" pitchFamily="18" charset="0"/>
              </a:rPr>
              <a:t>$122.8 m two percent compensation supplement for instructional and support positions in FY 2026.</a:t>
            </a:r>
          </a:p>
          <a:p>
            <a:r>
              <a:rPr lang="en-US" sz="1800" b="1" dirty="0">
                <a:effectLst/>
                <a:latin typeface="Times New Roman" panose="02020603050405020304" pitchFamily="18" charset="0"/>
                <a:cs typeface="Times New Roman" panose="02020603050405020304" pitchFamily="18" charset="0"/>
              </a:rPr>
              <a:t>$115.0 m to reduce unfunded liabilities of the Teacher Retirement Plan</a:t>
            </a:r>
          </a:p>
          <a:p>
            <a:r>
              <a:rPr lang="en-US" sz="1800" b="1" dirty="0">
                <a:effectLst/>
                <a:latin typeface="Times New Roman" panose="02020603050405020304" pitchFamily="18" charset="0"/>
                <a:cs typeface="Times New Roman" panose="02020603050405020304" pitchFamily="18" charset="0"/>
              </a:rPr>
              <a:t>$85.7 m to </a:t>
            </a:r>
            <a:r>
              <a:rPr lang="en-US" sz="1800" b="1" dirty="0">
                <a:latin typeface="Times New Roman" panose="02020603050405020304" pitchFamily="18" charset="0"/>
                <a:cs typeface="Times New Roman" panose="02020603050405020304" pitchFamily="18" charset="0"/>
              </a:rPr>
              <a:t>conform to proposed</a:t>
            </a:r>
            <a:r>
              <a:rPr lang="en-US" sz="1800" b="1" dirty="0">
                <a:effectLst/>
                <a:latin typeface="Times New Roman" panose="02020603050405020304" pitchFamily="18" charset="0"/>
                <a:cs typeface="Times New Roman" panose="02020603050405020304" pitchFamily="18" charset="0"/>
              </a:rPr>
              <a:t> sales tax revenues for base expansion </a:t>
            </a:r>
            <a:endParaRPr lang="en-US" sz="1100" b="1"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$61.2 m to expand reading specialist staffing standards </a:t>
            </a:r>
            <a:endParaRPr lang="en-US" sz="11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$60 m to fund College Partnership Laboratory Schools</a:t>
            </a:r>
            <a:endParaRPr lang="en-US" sz="11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$40 m to develop new state assessment system</a:t>
            </a:r>
            <a:endParaRPr lang="en-US" sz="11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$40 m to attain industry recognized credentials through Diploma Plus grants</a:t>
            </a:r>
            <a:endParaRPr lang="en-US" sz="11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$26.1 m to update Career and Technical Education data </a:t>
            </a:r>
          </a:p>
          <a:p>
            <a:r>
              <a:rPr lang="en-US" sz="1800" dirty="0">
                <a:effectLst/>
                <a:latin typeface="Times New Roman" panose="02020603050405020304" pitchFamily="18" charset="0"/>
                <a:cs typeface="Times New Roman" panose="02020603050405020304" pitchFamily="18" charset="0"/>
              </a:rPr>
              <a:t>Provide $80 mil./year </a:t>
            </a:r>
            <a:r>
              <a:rPr lang="en-US" sz="1800" b="1" dirty="0">
                <a:effectLst/>
                <a:latin typeface="Times New Roman" panose="02020603050405020304" pitchFamily="18" charset="0"/>
                <a:cs typeface="Times New Roman" panose="02020603050405020304" pitchFamily="18" charset="0"/>
              </a:rPr>
              <a:t>NGF</a:t>
            </a:r>
            <a:r>
              <a:rPr lang="en-US" sz="1800" dirty="0">
                <a:effectLst/>
                <a:latin typeface="Times New Roman" panose="02020603050405020304" pitchFamily="18" charset="0"/>
                <a:cs typeface="Times New Roman" panose="02020603050405020304" pitchFamily="18" charset="0"/>
              </a:rPr>
              <a:t> from revenues deposited into the School Construction Fund from Casino Gambling Proceeds to be used on the School Construction Assistance Program. </a:t>
            </a:r>
            <a:endParaRPr lang="en-US" sz="900" dirty="0">
              <a:latin typeface="Times New Roman" panose="02020603050405020304" pitchFamily="18" charset="0"/>
              <a:cs typeface="Times New Roman" panose="02020603050405020304" pitchFamily="18" charset="0"/>
            </a:endParaRPr>
          </a:p>
          <a:p>
            <a:endParaRPr lang="en-US" sz="1100" dirty="0">
              <a:effectLst/>
              <a:latin typeface="Times New Roman" panose="02020603050405020304" pitchFamily="18" charset="0"/>
              <a:cs typeface="Times New Roman" panose="02020603050405020304" pitchFamily="18" charset="0"/>
            </a:endParaRPr>
          </a:p>
          <a:p>
            <a:endParaRPr lang="en-US" sz="1600" dirty="0">
              <a:effectLst/>
            </a:endParaRPr>
          </a:p>
          <a:p>
            <a:pPr marL="0" indent="0" defTabSz="914400">
              <a:buNone/>
            </a:pPr>
            <a:endParaRPr lang="en-US" dirty="0"/>
          </a:p>
        </p:txBody>
      </p:sp>
      <p:sp>
        <p:nvSpPr>
          <p:cNvPr id="7" name="Footer Placeholder 6">
            <a:extLst>
              <a:ext uri="{FF2B5EF4-FFF2-40B4-BE49-F238E27FC236}">
                <a16:creationId xmlns:a16="http://schemas.microsoft.com/office/drawing/2014/main" id="{7097C00B-0B45-A10D-1C44-332F2C4C1B61}"/>
              </a:ext>
            </a:extLst>
          </p:cNvPr>
          <p:cNvSpPr>
            <a:spLocks noGrp="1"/>
          </p:cNvSpPr>
          <p:nvPr>
            <p:ph type="ftr" sz="quarter" idx="11"/>
          </p:nvPr>
        </p:nvSpPr>
        <p:spPr/>
        <p:txBody>
          <a:bodyPr/>
          <a:lstStyle/>
          <a:p>
            <a:r>
              <a:rPr lang="en-US"/>
              <a:t>20</a:t>
            </a:r>
            <a:endParaRPr lang="en-US" dirty="0"/>
          </a:p>
        </p:txBody>
      </p:sp>
    </p:spTree>
    <p:extLst>
      <p:ext uri="{BB962C8B-B14F-4D97-AF65-F5344CB8AC3E}">
        <p14:creationId xmlns:p14="http://schemas.microsoft.com/office/powerpoint/2010/main" val="1854608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5B6D-5BA9-08FF-97C9-69138CD56061}"/>
              </a:ext>
            </a:extLst>
          </p:cNvPr>
          <p:cNvSpPr>
            <a:spLocks noGrp="1"/>
          </p:cNvSpPr>
          <p:nvPr>
            <p:ph type="title"/>
          </p:nvPr>
        </p:nvSpPr>
        <p:spPr>
          <a:xfrm>
            <a:off x="286512" y="392986"/>
            <a:ext cx="8534400" cy="758952"/>
          </a:xfrm>
        </p:spPr>
        <p:txBody>
          <a:bodyPr>
            <a:normAutofit fontScale="90000"/>
          </a:bodyPr>
          <a:lstStyle/>
          <a:p>
            <a:r>
              <a:rPr lang="en-US" dirty="0"/>
              <a:t>Major K-12 Spending </a:t>
            </a:r>
            <a:r>
              <a:rPr lang="en-US" u="sng" dirty="0"/>
              <a:t>Reductions</a:t>
            </a:r>
            <a:br>
              <a:rPr lang="en-US" u="sng" dirty="0"/>
            </a:br>
            <a:r>
              <a:rPr lang="en-US" dirty="0"/>
              <a:t> (2024-26 GF $ mil.)</a:t>
            </a:r>
          </a:p>
        </p:txBody>
      </p:sp>
      <p:sp>
        <p:nvSpPr>
          <p:cNvPr id="4" name="Slide Number Placeholder 3">
            <a:extLst>
              <a:ext uri="{FF2B5EF4-FFF2-40B4-BE49-F238E27FC236}">
                <a16:creationId xmlns:a16="http://schemas.microsoft.com/office/drawing/2014/main" id="{E718F62B-31EB-5A8F-E5F5-14909B9B15E2}"/>
              </a:ext>
            </a:extLst>
          </p:cNvPr>
          <p:cNvSpPr>
            <a:spLocks noGrp="1"/>
          </p:cNvSpPr>
          <p:nvPr>
            <p:ph type="sldNum" sz="quarter" idx="12"/>
          </p:nvPr>
        </p:nvSpPr>
        <p:spPr/>
        <p:txBody>
          <a:bodyPr/>
          <a:lstStyle/>
          <a:p>
            <a:fld id="{A6FFBDAD-BBBF-FC47-A21E-B6646637E485}" type="slidenum">
              <a:rPr lang="en-US" smtClean="0"/>
              <a:t>21</a:t>
            </a:fld>
            <a:endParaRPr lang="en-US" dirty="0"/>
          </a:p>
        </p:txBody>
      </p:sp>
      <p:sp>
        <p:nvSpPr>
          <p:cNvPr id="5" name="Content Placeholder 4">
            <a:extLst>
              <a:ext uri="{FF2B5EF4-FFF2-40B4-BE49-F238E27FC236}">
                <a16:creationId xmlns:a16="http://schemas.microsoft.com/office/drawing/2014/main" id="{CCB6DE0B-3EEE-3F72-9472-3A95C42C7C8A}"/>
              </a:ext>
            </a:extLst>
          </p:cNvPr>
          <p:cNvSpPr>
            <a:spLocks noGrp="1"/>
          </p:cNvSpPr>
          <p:nvPr>
            <p:ph sz="quarter" idx="1"/>
          </p:nvPr>
        </p:nvSpPr>
        <p:spPr>
          <a:xfrm>
            <a:off x="301752" y="1425093"/>
            <a:ext cx="8503920" cy="4811320"/>
          </a:xfrm>
        </p:spPr>
        <p:txBody>
          <a:bodyPr>
            <a:normAutofit fontScale="92500" lnSpcReduction="20000"/>
          </a:bodyPr>
          <a:lstStyle/>
          <a:p>
            <a:pPr marL="0" indent="0">
              <a:buNone/>
            </a:pPr>
            <a:r>
              <a:rPr lang="en-US" sz="1800" b="1" dirty="0">
                <a:latin typeface="Times New Roman" panose="02020603050405020304" pitchFamily="18" charset="0"/>
                <a:cs typeface="Times New Roman" panose="02020603050405020304" pitchFamily="18" charset="0"/>
              </a:rPr>
              <a:t>Technical Reductions:</a:t>
            </a:r>
          </a:p>
          <a:p>
            <a:r>
              <a:rPr lang="en-US" sz="1800" dirty="0">
                <a:latin typeface="Times New Roman" panose="02020603050405020304" pitchFamily="18" charset="0"/>
                <a:cs typeface="Times New Roman" panose="02020603050405020304" pitchFamily="18" charset="0"/>
              </a:rPr>
              <a:t>Remove FY 2024 one-time appropriations of $586.8 m.</a:t>
            </a:r>
            <a:endParaRPr lang="en-US" sz="1800" dirty="0">
              <a:effectLst/>
              <a:latin typeface="Times New Roman" panose="02020603050405020304" pitchFamily="18" charset="0"/>
              <a:cs typeface="Times New Roman" panose="02020603050405020304" pitchFamily="18" charset="0"/>
            </a:endParaRPr>
          </a:p>
          <a:p>
            <a:r>
              <a:rPr lang="en-US" sz="1800" b="1" dirty="0">
                <a:effectLst/>
                <a:latin typeface="Times New Roman" panose="02020603050405020304" pitchFamily="18" charset="0"/>
                <a:cs typeface="Times New Roman" panose="02020603050405020304" pitchFamily="18" charset="0"/>
              </a:rPr>
              <a:t>$119.6 m in savings from reduced teacher retirement </a:t>
            </a:r>
            <a:r>
              <a:rPr lang="en-US" sz="1800" b="1" dirty="0">
                <a:latin typeface="Times New Roman" panose="02020603050405020304" pitchFamily="18" charset="0"/>
                <a:cs typeface="Times New Roman" panose="02020603050405020304" pitchFamily="18" charset="0"/>
              </a:rPr>
              <a:t>rates (</a:t>
            </a:r>
            <a:r>
              <a:rPr lang="en-US" sz="1800" b="1" dirty="0">
                <a:effectLst/>
                <a:latin typeface="Times New Roman" panose="02020603050405020304" pitchFamily="18" charset="0"/>
                <a:cs typeface="Times New Roman" panose="02020603050405020304" pitchFamily="18" charset="0"/>
              </a:rPr>
              <a:t>16.62% to 14.21%)</a:t>
            </a:r>
          </a:p>
          <a:p>
            <a:r>
              <a:rPr lang="en-US" sz="1800" dirty="0">
                <a:effectLst/>
                <a:latin typeface="Times New Roman" panose="02020603050405020304" pitchFamily="18" charset="0"/>
                <a:cs typeface="Times New Roman" panose="02020603050405020304" pitchFamily="18" charset="0"/>
              </a:rPr>
              <a:t>Lower Average Daily Membership projections - $87.8</a:t>
            </a:r>
          </a:p>
          <a:p>
            <a:r>
              <a:rPr lang="en-US" sz="1800" dirty="0">
                <a:effectLst/>
                <a:latin typeface="Times New Roman" panose="02020603050405020304" pitchFamily="18" charset="0"/>
                <a:cs typeface="Times New Roman" panose="02020603050405020304" pitchFamily="18" charset="0"/>
              </a:rPr>
              <a:t>Lower sales tax revenues for public education - $63.1</a:t>
            </a:r>
          </a:p>
          <a:p>
            <a:r>
              <a:rPr lang="en-US" sz="1800" dirty="0">
                <a:effectLst/>
                <a:latin typeface="Times New Roman" panose="02020603050405020304" pitchFamily="18" charset="0"/>
                <a:cs typeface="Times New Roman" panose="02020603050405020304" pitchFamily="18" charset="0"/>
              </a:rPr>
              <a:t>Update composite index of local ability-to-pay - $61.3</a:t>
            </a:r>
          </a:p>
          <a:p>
            <a:r>
              <a:rPr lang="en-US" sz="1800" dirty="0">
                <a:effectLst/>
                <a:latin typeface="Times New Roman" panose="02020603050405020304" pitchFamily="18" charset="0"/>
                <a:cs typeface="Times New Roman" panose="02020603050405020304" pitchFamily="18" charset="0"/>
              </a:rPr>
              <a:t>Update participation in Lottery-funded and Incentive programs - $24.1</a:t>
            </a:r>
          </a:p>
          <a:p>
            <a:r>
              <a:rPr lang="en-US" sz="1800" dirty="0">
                <a:effectLst/>
                <a:latin typeface="Times New Roman" panose="02020603050405020304" pitchFamily="18" charset="0"/>
                <a:cs typeface="Times New Roman" panose="02020603050405020304" pitchFamily="18" charset="0"/>
              </a:rPr>
              <a:t>Update ESL enrollment - $10.6</a:t>
            </a:r>
          </a:p>
          <a:p>
            <a:endParaRPr lang="en-US" sz="1800" dirty="0">
              <a:effectLst/>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Policy Reductions:</a:t>
            </a:r>
          </a:p>
          <a:p>
            <a:r>
              <a:rPr lang="en-US" sz="1800" dirty="0">
                <a:effectLst/>
                <a:latin typeface="Times New Roman" panose="02020603050405020304" pitchFamily="18" charset="0"/>
                <a:cs typeface="Times New Roman" panose="02020603050405020304" pitchFamily="18" charset="0"/>
              </a:rPr>
              <a:t>$300.0 m GF savings by using Literary Funds for teacher retirement payments instead. (</a:t>
            </a:r>
            <a:r>
              <a:rPr lang="en-US" sz="1800" b="1" dirty="0">
                <a:effectLst/>
                <a:latin typeface="Times New Roman" panose="02020603050405020304" pitchFamily="18" charset="0"/>
                <a:cs typeface="Times New Roman" panose="02020603050405020304" pitchFamily="18" charset="0"/>
              </a:rPr>
              <a:t>Literary Funds could be used for school construction</a:t>
            </a:r>
            <a:r>
              <a:rPr lang="en-US" sz="1800" dirty="0">
                <a:effectLst/>
                <a:latin typeface="Times New Roman" panose="02020603050405020304" pitchFamily="18" charset="0"/>
                <a:cs typeface="Times New Roman" panose="02020603050405020304" pitchFamily="18" charset="0"/>
              </a:rPr>
              <a:t>)   </a:t>
            </a:r>
          </a:p>
          <a:p>
            <a:r>
              <a:rPr lang="en-US" sz="1800" b="1" dirty="0">
                <a:effectLst/>
                <a:latin typeface="Times New Roman" panose="02020603050405020304" pitchFamily="18" charset="0"/>
                <a:cs typeface="Times New Roman" panose="02020603050405020304" pitchFamily="18" charset="0"/>
              </a:rPr>
              <a:t>$229.0 reduction due to eliminating the Supplemental General Fund Payment in Lieu of Sales Tax on Food and Personal Hygiene Products as a result of sales tax base expansion revenue</a:t>
            </a:r>
            <a:endParaRPr lang="en-US" sz="1200" b="1" dirty="0">
              <a:effectLst/>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Save $160 m from VPI nonparticipation </a:t>
            </a:r>
            <a:r>
              <a:rPr lang="en-US" sz="1800" b="1" u="sng" dirty="0">
                <a:effectLst/>
                <a:latin typeface="Times New Roman" panose="02020603050405020304" pitchFamily="18" charset="0"/>
                <a:cs typeface="Times New Roman" panose="02020603050405020304" pitchFamily="18" charset="0"/>
              </a:rPr>
              <a:t>and</a:t>
            </a:r>
            <a:r>
              <a:rPr lang="en-US" sz="1800" b="1" dirty="0">
                <a:effectLst/>
                <a:latin typeface="Times New Roman" panose="02020603050405020304" pitchFamily="18" charset="0"/>
                <a:cs typeface="Times New Roman" panose="02020603050405020304" pitchFamily="18" charset="0"/>
              </a:rPr>
              <a:t> removing the 0.5 cap on LCI</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Re-</a:t>
            </a:r>
            <a:r>
              <a:rPr lang="en-US" sz="1800" dirty="0">
                <a:effectLst/>
                <a:latin typeface="Times New Roman" panose="02020603050405020304" pitchFamily="18" charset="0"/>
                <a:cs typeface="Times New Roman" panose="02020603050405020304" pitchFamily="18" charset="0"/>
              </a:rPr>
              <a:t>direct $106.7 m of these savings to the Child-Care Subsidy Program in DOE. Use the remaining $53.6 m for the Mixed‐Delivery Program located in K12 Direct Aid. </a:t>
            </a:r>
            <a:endParaRPr lang="en-US" sz="1200" dirty="0">
              <a:latin typeface="Times New Roman" panose="02020603050405020304" pitchFamily="18" charset="0"/>
              <a:cs typeface="Times New Roman" panose="02020603050405020304" pitchFamily="18" charset="0"/>
            </a:endParaRPr>
          </a:p>
          <a:p>
            <a:endParaRPr lang="en-US" sz="1800" dirty="0">
              <a:effectLst/>
              <a:latin typeface="Times New Roman" panose="02020603050405020304" pitchFamily="18" charset="0"/>
              <a:cs typeface="Times New Roman" panose="02020603050405020304" pitchFamily="18" charset="0"/>
            </a:endParaRPr>
          </a:p>
          <a:p>
            <a:endParaRPr lang="en-US" dirty="0">
              <a:effectLst/>
            </a:endParaRPr>
          </a:p>
          <a:p>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356199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CAF4-0778-0B50-6359-438FB3D3C8CB}"/>
              </a:ext>
            </a:extLst>
          </p:cNvPr>
          <p:cNvSpPr>
            <a:spLocks noGrp="1"/>
          </p:cNvSpPr>
          <p:nvPr>
            <p:ph type="title"/>
          </p:nvPr>
        </p:nvSpPr>
        <p:spPr>
          <a:xfrm>
            <a:off x="304800" y="371949"/>
            <a:ext cx="8534400" cy="758952"/>
          </a:xfrm>
        </p:spPr>
        <p:txBody>
          <a:bodyPr>
            <a:normAutofit fontScale="90000"/>
          </a:bodyPr>
          <a:lstStyle/>
          <a:p>
            <a:r>
              <a:rPr lang="en-US" dirty="0"/>
              <a:t>Summary of K12 Direct Aid Budget Proposal</a:t>
            </a:r>
            <a:br>
              <a:rPr lang="en-US" dirty="0"/>
            </a:br>
            <a:r>
              <a:rPr lang="en-US" dirty="0"/>
              <a:t>(GF $ Mil.) </a:t>
            </a:r>
          </a:p>
        </p:txBody>
      </p:sp>
      <p:sp>
        <p:nvSpPr>
          <p:cNvPr id="4" name="Slide Number Placeholder 3">
            <a:extLst>
              <a:ext uri="{FF2B5EF4-FFF2-40B4-BE49-F238E27FC236}">
                <a16:creationId xmlns:a16="http://schemas.microsoft.com/office/drawing/2014/main" id="{73F050BC-D241-EB4D-8297-7B62F1C0657F}"/>
              </a:ext>
            </a:extLst>
          </p:cNvPr>
          <p:cNvSpPr>
            <a:spLocks noGrp="1"/>
          </p:cNvSpPr>
          <p:nvPr>
            <p:ph type="sldNum" sz="quarter" idx="12"/>
          </p:nvPr>
        </p:nvSpPr>
        <p:spPr/>
        <p:txBody>
          <a:bodyPr/>
          <a:lstStyle/>
          <a:p>
            <a:fld id="{A6FFBDAD-BBBF-FC47-A21E-B6646637E485}" type="slidenum">
              <a:rPr lang="en-US" smtClean="0"/>
              <a:t>22</a:t>
            </a:fld>
            <a:endParaRPr lang="en-US" dirty="0"/>
          </a:p>
        </p:txBody>
      </p:sp>
      <p:pic>
        <p:nvPicPr>
          <p:cNvPr id="13" name="Picture 12">
            <a:extLst>
              <a:ext uri="{FF2B5EF4-FFF2-40B4-BE49-F238E27FC236}">
                <a16:creationId xmlns:a16="http://schemas.microsoft.com/office/drawing/2014/main" id="{4E24DF74-EF12-095C-FEED-AFE04901529B}"/>
              </a:ext>
            </a:extLst>
          </p:cNvPr>
          <p:cNvPicPr>
            <a:picLocks noChangeAspect="1"/>
          </p:cNvPicPr>
          <p:nvPr/>
        </p:nvPicPr>
        <p:blipFill>
          <a:blip r:embed="rId2"/>
          <a:stretch>
            <a:fillRect/>
          </a:stretch>
        </p:blipFill>
        <p:spPr>
          <a:xfrm>
            <a:off x="825500" y="1467815"/>
            <a:ext cx="7493000" cy="4584700"/>
          </a:xfrm>
          <a:prstGeom prst="rect">
            <a:avLst/>
          </a:prstGeom>
        </p:spPr>
      </p:pic>
      <p:sp>
        <p:nvSpPr>
          <p:cNvPr id="6" name="Footer Placeholder 5">
            <a:extLst>
              <a:ext uri="{FF2B5EF4-FFF2-40B4-BE49-F238E27FC236}">
                <a16:creationId xmlns:a16="http://schemas.microsoft.com/office/drawing/2014/main" id="{9B620666-E507-DB3B-84D0-3CB94A50AD21}"/>
              </a:ext>
            </a:extLst>
          </p:cNvPr>
          <p:cNvSpPr>
            <a:spLocks noGrp="1"/>
          </p:cNvSpPr>
          <p:nvPr>
            <p:ph type="ftr" sz="quarter" idx="11"/>
          </p:nvPr>
        </p:nvSpPr>
        <p:spPr/>
        <p:txBody>
          <a:bodyPr/>
          <a:lstStyle/>
          <a:p>
            <a:r>
              <a:rPr lang="en-US"/>
              <a:t>22</a:t>
            </a:r>
            <a:endParaRPr lang="en-US" dirty="0"/>
          </a:p>
        </p:txBody>
      </p:sp>
    </p:spTree>
    <p:extLst>
      <p:ext uri="{BB962C8B-B14F-4D97-AF65-F5344CB8AC3E}">
        <p14:creationId xmlns:p14="http://schemas.microsoft.com/office/powerpoint/2010/main" val="53775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A860C-B2C1-6190-FF06-B09A9D18D7C5}"/>
              </a:ext>
            </a:extLst>
          </p:cNvPr>
          <p:cNvSpPr>
            <a:spLocks noGrp="1"/>
          </p:cNvSpPr>
          <p:nvPr>
            <p:ph type="title"/>
          </p:nvPr>
        </p:nvSpPr>
        <p:spPr>
          <a:xfrm>
            <a:off x="286512" y="162386"/>
            <a:ext cx="8534400" cy="758952"/>
          </a:xfrm>
        </p:spPr>
        <p:txBody>
          <a:bodyPr>
            <a:noAutofit/>
          </a:bodyPr>
          <a:lstStyle/>
          <a:p>
            <a:r>
              <a:rPr lang="en-US" sz="2600" dirty="0"/>
              <a:t>Workforce/Economic Development (GF $ mil.)</a:t>
            </a:r>
          </a:p>
        </p:txBody>
      </p:sp>
      <p:sp>
        <p:nvSpPr>
          <p:cNvPr id="4" name="Slide Number Placeholder 3">
            <a:extLst>
              <a:ext uri="{FF2B5EF4-FFF2-40B4-BE49-F238E27FC236}">
                <a16:creationId xmlns:a16="http://schemas.microsoft.com/office/drawing/2014/main" id="{3F3F25B9-055C-5270-1F85-D57415A8E3E0}"/>
              </a:ext>
            </a:extLst>
          </p:cNvPr>
          <p:cNvSpPr>
            <a:spLocks noGrp="1"/>
          </p:cNvSpPr>
          <p:nvPr>
            <p:ph type="sldNum" sz="quarter" idx="12"/>
          </p:nvPr>
        </p:nvSpPr>
        <p:spPr/>
        <p:txBody>
          <a:bodyPr/>
          <a:lstStyle/>
          <a:p>
            <a:fld id="{A6FFBDAD-BBBF-FC47-A21E-B6646637E485}" type="slidenum">
              <a:rPr lang="en-US" smtClean="0"/>
              <a:t>23</a:t>
            </a:fld>
            <a:endParaRPr lang="en-US" dirty="0"/>
          </a:p>
        </p:txBody>
      </p:sp>
      <p:sp>
        <p:nvSpPr>
          <p:cNvPr id="5" name="Content Placeholder 4">
            <a:extLst>
              <a:ext uri="{FF2B5EF4-FFF2-40B4-BE49-F238E27FC236}">
                <a16:creationId xmlns:a16="http://schemas.microsoft.com/office/drawing/2014/main" id="{17B53FF6-E5FF-41EE-BCE4-5E74EF9A19DE}"/>
              </a:ext>
            </a:extLst>
          </p:cNvPr>
          <p:cNvSpPr>
            <a:spLocks noGrp="1"/>
          </p:cNvSpPr>
          <p:nvPr>
            <p:ph sz="quarter" idx="1"/>
          </p:nvPr>
        </p:nvSpPr>
        <p:spPr/>
        <p:txBody>
          <a:bodyPr/>
          <a:lstStyle/>
          <a:p>
            <a:r>
              <a:rPr lang="en-US" sz="1800" dirty="0">
                <a:effectLst/>
                <a:latin typeface="Times New Roman" panose="02020603050405020304" pitchFamily="18" charset="0"/>
                <a:cs typeface="Times New Roman" panose="02020603050405020304" pitchFamily="18" charset="0"/>
              </a:rPr>
              <a:t>Establish the Virginia Biotechnology, Life Sciences, and Pharmaceutical Manufacturing Network - $100.0</a:t>
            </a:r>
          </a:p>
          <a:p>
            <a:r>
              <a:rPr lang="en-US" sz="1800" dirty="0">
                <a:effectLst/>
                <a:latin typeface="Times New Roman" panose="02020603050405020304" pitchFamily="18" charset="0"/>
                <a:cs typeface="Times New Roman" panose="02020603050405020304" pitchFamily="18" charset="0"/>
              </a:rPr>
              <a:t>New Department of Historic Resources capital grant program to celebrate the country's Semi quincentennial - $35.0</a:t>
            </a:r>
          </a:p>
          <a:p>
            <a:r>
              <a:rPr lang="en-US" sz="1800" dirty="0">
                <a:effectLst/>
                <a:latin typeface="Times New Roman" panose="02020603050405020304" pitchFamily="18" charset="0"/>
                <a:cs typeface="Times New Roman" panose="02020603050405020304" pitchFamily="18" charset="0"/>
              </a:rPr>
              <a:t>Provide funding to support American Revolution 250 Commission operations - $20.0</a:t>
            </a:r>
          </a:p>
          <a:p>
            <a:r>
              <a:rPr lang="en-US" sz="1800" dirty="0">
                <a:effectLst/>
                <a:latin typeface="Times New Roman" panose="02020603050405020304" pitchFamily="18" charset="0"/>
                <a:cs typeface="Times New Roman" panose="02020603050405020304" pitchFamily="18" charset="0"/>
              </a:rPr>
              <a:t>Increase Workforce Credential Grant program – $9.2</a:t>
            </a:r>
          </a:p>
          <a:p>
            <a:r>
              <a:rPr lang="en-US" sz="1800" dirty="0">
                <a:effectLst/>
                <a:latin typeface="Times New Roman" panose="02020603050405020304" pitchFamily="18" charset="0"/>
                <a:cs typeface="Times New Roman" panose="02020603050405020304" pitchFamily="18" charset="0"/>
              </a:rPr>
              <a:t>Earn to Learn Nursing Education Acceleration program - $8.0</a:t>
            </a:r>
          </a:p>
          <a:p>
            <a:r>
              <a:rPr lang="en-US" sz="1800" dirty="0">
                <a:effectLst/>
                <a:latin typeface="Times New Roman" panose="02020603050405020304" pitchFamily="18" charset="0"/>
                <a:cs typeface="Times New Roman" panose="02020603050405020304" pitchFamily="18" charset="0"/>
              </a:rPr>
              <a:t>Establish regional career placement centers - $7.8</a:t>
            </a:r>
          </a:p>
          <a:p>
            <a:r>
              <a:rPr lang="en-US" sz="1800" dirty="0">
                <a:latin typeface="Times New Roman" panose="02020603050405020304" pitchFamily="18" charset="0"/>
                <a:cs typeface="Times New Roman" panose="02020603050405020304" pitchFamily="18" charset="0"/>
              </a:rPr>
              <a:t>All other workforce/economic development proposals - $50.0 mil.</a:t>
            </a:r>
          </a:p>
          <a:p>
            <a:r>
              <a:rPr lang="en-US" sz="1800" dirty="0">
                <a:latin typeface="Times New Roman" panose="02020603050405020304" pitchFamily="18" charset="0"/>
                <a:cs typeface="Times New Roman" panose="02020603050405020304" pitchFamily="18" charset="0"/>
              </a:rPr>
              <a:t>E</a:t>
            </a:r>
            <a:r>
              <a:rPr lang="en-US" sz="1800" dirty="0">
                <a:effectLst/>
                <a:latin typeface="Times New Roman" panose="02020603050405020304" pitchFamily="18" charset="0"/>
                <a:cs typeface="Times New Roman" panose="02020603050405020304" pitchFamily="18" charset="0"/>
              </a:rPr>
              <a:t>arly learning capital incentive program with objective of increasing supply of childcare centers in underserved areas, administered by DHCD in partnership with DOE and SCHEV - $25.0</a:t>
            </a:r>
          </a:p>
          <a:p>
            <a:endParaRPr lang="en-US" sz="1800" dirty="0">
              <a:effectLst/>
              <a:latin typeface="Times New Roman" panose="02020603050405020304" pitchFamily="18" charset="0"/>
              <a:cs typeface="Times New Roman" panose="02020603050405020304" pitchFamily="18" charset="0"/>
            </a:endParaRPr>
          </a:p>
          <a:p>
            <a:endParaRPr lang="en-US" sz="1800" dirty="0">
              <a:effectLst/>
              <a:latin typeface="Times New Roman" panose="02020603050405020304" pitchFamily="18" charset="0"/>
              <a:cs typeface="Times New Roman" panose="02020603050405020304" pitchFamily="18" charset="0"/>
            </a:endParaRPr>
          </a:p>
          <a:p>
            <a:endParaRPr lang="en-US" sz="1800" dirty="0">
              <a:effectLst/>
              <a:latin typeface="Times New Roman" panose="02020603050405020304" pitchFamily="18" charset="0"/>
              <a:cs typeface="Times New Roman" panose="02020603050405020304" pitchFamily="18" charset="0"/>
            </a:endParaRPr>
          </a:p>
          <a:p>
            <a:endParaRPr lang="en-US" sz="1800" dirty="0">
              <a:effectLst/>
              <a:latin typeface="Times New Roman" panose="02020603050405020304" pitchFamily="18" charset="0"/>
              <a:cs typeface="Times New Roman" panose="02020603050405020304" pitchFamily="18" charset="0"/>
            </a:endParaRPr>
          </a:p>
          <a:p>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3805458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A41A-A054-FC5F-3BAB-CF831C5CAC6D}"/>
              </a:ext>
            </a:extLst>
          </p:cNvPr>
          <p:cNvSpPr>
            <a:spLocks noGrp="1"/>
          </p:cNvSpPr>
          <p:nvPr>
            <p:ph type="title"/>
          </p:nvPr>
        </p:nvSpPr>
        <p:spPr/>
        <p:txBody>
          <a:bodyPr>
            <a:normAutofit/>
          </a:bodyPr>
          <a:lstStyle/>
          <a:p>
            <a:r>
              <a:rPr lang="en-US" dirty="0"/>
              <a:t>Health and Human Service (GF $ mil.)</a:t>
            </a:r>
          </a:p>
        </p:txBody>
      </p:sp>
      <p:sp>
        <p:nvSpPr>
          <p:cNvPr id="4" name="Slide Number Placeholder 3">
            <a:extLst>
              <a:ext uri="{FF2B5EF4-FFF2-40B4-BE49-F238E27FC236}">
                <a16:creationId xmlns:a16="http://schemas.microsoft.com/office/drawing/2014/main" id="{5711C83C-DE42-FA1E-61E1-8A483DCD7A15}"/>
              </a:ext>
            </a:extLst>
          </p:cNvPr>
          <p:cNvSpPr>
            <a:spLocks noGrp="1"/>
          </p:cNvSpPr>
          <p:nvPr>
            <p:ph type="sldNum" sz="quarter" idx="12"/>
          </p:nvPr>
        </p:nvSpPr>
        <p:spPr/>
        <p:txBody>
          <a:bodyPr/>
          <a:lstStyle/>
          <a:p>
            <a:fld id="{A6FFBDAD-BBBF-FC47-A21E-B6646637E485}" type="slidenum">
              <a:rPr lang="en-US" smtClean="0"/>
              <a:t>24</a:t>
            </a:fld>
            <a:endParaRPr lang="en-US" dirty="0"/>
          </a:p>
        </p:txBody>
      </p:sp>
      <p:sp>
        <p:nvSpPr>
          <p:cNvPr id="5" name="Content Placeholder 4">
            <a:extLst>
              <a:ext uri="{FF2B5EF4-FFF2-40B4-BE49-F238E27FC236}">
                <a16:creationId xmlns:a16="http://schemas.microsoft.com/office/drawing/2014/main" id="{A28C8CCA-4373-DD02-CD94-1A76B7DEA0D5}"/>
              </a:ext>
            </a:extLst>
          </p:cNvPr>
          <p:cNvSpPr>
            <a:spLocks noGrp="1"/>
          </p:cNvSpPr>
          <p:nvPr>
            <p:ph sz="quarter" idx="1"/>
          </p:nvPr>
        </p:nvSpPr>
        <p:spPr/>
        <p:txBody>
          <a:bodyPr>
            <a:normAutofit fontScale="77500" lnSpcReduction="20000"/>
          </a:bodyPr>
          <a:lstStyle/>
          <a:p>
            <a:r>
              <a:rPr lang="en-US" sz="1900" dirty="0">
                <a:effectLst/>
                <a:latin typeface="Times New Roman" panose="02020603050405020304" pitchFamily="18" charset="0"/>
                <a:cs typeface="Times New Roman" panose="02020603050405020304" pitchFamily="18" charset="0"/>
              </a:rPr>
              <a:t>Increase Medicaid utilization and inflation by $714.0 m </a:t>
            </a:r>
            <a:r>
              <a:rPr lang="en-US" sz="1900" dirty="0">
                <a:latin typeface="Times New Roman" panose="02020603050405020304" pitchFamily="18" charset="0"/>
                <a:cs typeface="Times New Roman" panose="02020603050405020304" pitchFamily="18" charset="0"/>
              </a:rPr>
              <a:t>a</a:t>
            </a:r>
            <a:r>
              <a:rPr lang="en-US" sz="1900" dirty="0">
                <a:effectLst/>
                <a:latin typeface="Times New Roman" panose="02020603050405020304" pitchFamily="18" charset="0"/>
                <a:cs typeface="Times New Roman" panose="02020603050405020304" pitchFamily="18" charset="0"/>
              </a:rPr>
              <a:t>nd increase GF by $508.9 m to offset reduced Health Care Fund revenues for Medicaid.</a:t>
            </a:r>
          </a:p>
          <a:p>
            <a:r>
              <a:rPr lang="en-US" sz="1900" dirty="0">
                <a:effectLst/>
                <a:latin typeface="Times New Roman" panose="02020603050405020304" pitchFamily="18" charset="0"/>
                <a:cs typeface="Times New Roman" panose="02020603050405020304" pitchFamily="18" charset="0"/>
              </a:rPr>
              <a:t>$97.1 m for Children’s Services Act due to increased caseload as well as rate increases for various services, including special education private day school services, foster care maintenance payments, and residential services.</a:t>
            </a:r>
            <a:endParaRPr lang="en-US" sz="1900" dirty="0">
              <a:latin typeface="Times New Roman" panose="02020603050405020304" pitchFamily="18" charset="0"/>
              <a:cs typeface="Times New Roman" panose="02020603050405020304" pitchFamily="18" charset="0"/>
            </a:endParaRPr>
          </a:p>
          <a:p>
            <a:r>
              <a:rPr lang="en-US" sz="1900" dirty="0">
                <a:effectLst/>
                <a:latin typeface="Times New Roman" panose="02020603050405020304" pitchFamily="18" charset="0"/>
                <a:cs typeface="Times New Roman" panose="02020603050405020304" pitchFamily="18" charset="0"/>
              </a:rPr>
              <a:t>$47.0 m to fund Family Access to Medical Insurance Security utilization and inflation.</a:t>
            </a:r>
          </a:p>
          <a:p>
            <a:r>
              <a:rPr lang="en-US" sz="1900" dirty="0">
                <a:effectLst/>
                <a:latin typeface="Times New Roman" panose="02020603050405020304" pitchFamily="18" charset="0"/>
                <a:cs typeface="Times New Roman" panose="02020603050405020304" pitchFamily="18" charset="0"/>
              </a:rPr>
              <a:t>$41.6 m for increased rates for Medicaid personal care, respite, and companion services </a:t>
            </a:r>
          </a:p>
          <a:p>
            <a:r>
              <a:rPr lang="en-US" sz="1900" dirty="0">
                <a:effectLst/>
                <a:latin typeface="Times New Roman" panose="02020603050405020304" pitchFamily="18" charset="0"/>
                <a:cs typeface="Times New Roman" panose="02020603050405020304" pitchFamily="18" charset="0"/>
              </a:rPr>
              <a:t>$17.4 m for increased Medicaid reimbursement rates for community‐based mental health services.</a:t>
            </a:r>
          </a:p>
          <a:p>
            <a:r>
              <a:rPr lang="en-US" sz="1800" dirty="0">
                <a:effectLst/>
                <a:latin typeface="Times New Roman" panose="02020603050405020304" pitchFamily="18" charset="0"/>
                <a:cs typeface="Times New Roman" panose="02020603050405020304" pitchFamily="18" charset="0"/>
              </a:rPr>
              <a:t>$45.1 m for Dept. of Social Services to support kinship and alternative living arrangements, an income verification for public benefits contract increase, a TANF grant shortfall, and fund foster care and adoption cost of living adjustments </a:t>
            </a:r>
            <a:br>
              <a:rPr lang="en-US" sz="1800" dirty="0">
                <a:effectLst/>
                <a:latin typeface="Times New Roman" panose="02020603050405020304" pitchFamily="18" charset="0"/>
                <a:cs typeface="Times New Roman" panose="02020603050405020304" pitchFamily="18" charset="0"/>
              </a:rPr>
            </a:br>
            <a:endParaRPr lang="en-US" sz="1200" dirty="0">
              <a:effectLst/>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Mental Health:</a:t>
            </a:r>
          </a:p>
          <a:p>
            <a:pPr lvl="1"/>
            <a:r>
              <a:rPr lang="en-US" sz="1800" dirty="0">
                <a:effectLst/>
                <a:latin typeface="Times New Roman" panose="02020603050405020304" pitchFamily="18" charset="0"/>
                <a:cs typeface="Times New Roman" panose="02020603050405020304" pitchFamily="18" charset="0"/>
              </a:rPr>
              <a:t>Add developmental disability waiver slots - $150.3</a:t>
            </a:r>
          </a:p>
          <a:p>
            <a:pPr lvl="1"/>
            <a:r>
              <a:rPr lang="en-US" sz="1800" dirty="0">
                <a:effectLst/>
                <a:latin typeface="Times New Roman" panose="02020603050405020304" pitchFamily="18" charset="0"/>
                <a:cs typeface="Times New Roman" panose="02020603050405020304" pitchFamily="18" charset="0"/>
              </a:rPr>
              <a:t>Fund additional crisis services - $35.6</a:t>
            </a:r>
          </a:p>
          <a:p>
            <a:pPr lvl="1"/>
            <a:r>
              <a:rPr lang="en-US" sz="1800" dirty="0">
                <a:effectLst/>
                <a:latin typeface="Times New Roman" panose="02020603050405020304" pitchFamily="18" charset="0"/>
                <a:cs typeface="Times New Roman" panose="02020603050405020304" pitchFamily="18" charset="0"/>
              </a:rPr>
              <a:t>Mental Health Treatment Centers salaries increases - $36.4</a:t>
            </a:r>
          </a:p>
          <a:p>
            <a:pPr lvl="1"/>
            <a:r>
              <a:rPr lang="en-US" sz="1800" dirty="0">
                <a:latin typeface="Times New Roman" panose="02020603050405020304" pitchFamily="18" charset="0"/>
                <a:cs typeface="Times New Roman" panose="02020603050405020304" pitchFamily="18" charset="0"/>
              </a:rPr>
              <a:t>Expand DBHDS </a:t>
            </a:r>
            <a:r>
              <a:rPr lang="en-US" sz="1800" dirty="0">
                <a:effectLst/>
                <a:latin typeface="Times New Roman" panose="02020603050405020304" pitchFamily="18" charset="0"/>
                <a:cs typeface="Times New Roman" panose="02020603050405020304" pitchFamily="18" charset="0"/>
              </a:rPr>
              <a:t>mobile crisis teams, psychiatric emergency programs, and programs to individuals under involuntary commitment orders - $29.5 </a:t>
            </a:r>
          </a:p>
          <a:p>
            <a:pPr lvl="1"/>
            <a:r>
              <a:rPr lang="en-US" sz="1800" b="1" dirty="0">
                <a:effectLst/>
                <a:latin typeface="Times New Roman" panose="02020603050405020304" pitchFamily="18" charset="0"/>
                <a:cs typeface="Times New Roman" panose="02020603050405020304" pitchFamily="18" charset="0"/>
              </a:rPr>
              <a:t>Support K-12 and Higher Ed student access to mental health services - $20.4</a:t>
            </a:r>
            <a:endParaRPr lang="en-US" sz="1800" b="1" dirty="0">
              <a:latin typeface="Times New Roman" panose="02020603050405020304" pitchFamily="18" charset="0"/>
              <a:cs typeface="Times New Roman" panose="02020603050405020304" pitchFamily="18" charset="0"/>
            </a:endParaRPr>
          </a:p>
          <a:p>
            <a:pPr lvl="1"/>
            <a:r>
              <a:rPr lang="en-US" sz="1800" dirty="0">
                <a:effectLst/>
                <a:latin typeface="Times New Roman" panose="02020603050405020304" pitchFamily="18" charset="0"/>
                <a:cs typeface="Times New Roman" panose="02020603050405020304" pitchFamily="18" charset="0"/>
              </a:rPr>
              <a:t>Enhance the Dept of Health Behavioral Health Loan Repayment Program  - $10.0</a:t>
            </a:r>
          </a:p>
          <a:p>
            <a:pPr lvl="1"/>
            <a:r>
              <a:rPr lang="en-US" sz="1800" dirty="0">
                <a:latin typeface="Times New Roman" panose="02020603050405020304" pitchFamily="18" charset="0"/>
                <a:cs typeface="Times New Roman" panose="02020603050405020304" pitchFamily="18" charset="0"/>
              </a:rPr>
              <a:t>All other r</a:t>
            </a:r>
            <a:r>
              <a:rPr lang="en-US" sz="1800" dirty="0">
                <a:effectLst/>
                <a:latin typeface="Times New Roman" panose="02020603050405020304" pitchFamily="18" charset="0"/>
                <a:cs typeface="Times New Roman" panose="02020603050405020304" pitchFamily="18" charset="0"/>
              </a:rPr>
              <a:t>emaining GF “Right Help Right Now” </a:t>
            </a:r>
            <a:r>
              <a:rPr lang="en-US" sz="1800" dirty="0">
                <a:latin typeface="Times New Roman" panose="02020603050405020304" pitchFamily="18" charset="0"/>
                <a:cs typeface="Times New Roman" panose="02020603050405020304" pitchFamily="18" charset="0"/>
              </a:rPr>
              <a:t>p</a:t>
            </a:r>
            <a:r>
              <a:rPr lang="en-US" sz="1800" dirty="0">
                <a:effectLst/>
                <a:latin typeface="Times New Roman" panose="02020603050405020304" pitchFamily="18" charset="0"/>
                <a:cs typeface="Times New Roman" panose="02020603050405020304" pitchFamily="18" charset="0"/>
              </a:rPr>
              <a:t>roposals - $34.1</a:t>
            </a:r>
            <a:endParaRPr lang="en-US" sz="1400" dirty="0">
              <a:effectLst/>
              <a:latin typeface="Times New Roman" panose="02020603050405020304" pitchFamily="18" charset="0"/>
              <a:cs typeface="Times New Roman" panose="02020603050405020304" pitchFamily="18" charset="0"/>
            </a:endParaRPr>
          </a:p>
          <a:p>
            <a:pPr lvl="1"/>
            <a:endParaRPr lang="en-US" sz="1800" dirty="0">
              <a:effectLst/>
              <a:latin typeface="Times New Roman" panose="02020603050405020304" pitchFamily="18" charset="0"/>
              <a:cs typeface="Times New Roman" panose="02020603050405020304" pitchFamily="18" charset="0"/>
            </a:endParaRPr>
          </a:p>
          <a:p>
            <a:endParaRPr lang="en-US" sz="1800" dirty="0">
              <a:effectLst/>
              <a:latin typeface="Times New Roman" panose="02020603050405020304" pitchFamily="18" charset="0"/>
              <a:cs typeface="Times New Roman" panose="02020603050405020304" pitchFamily="18" charset="0"/>
            </a:endParaRPr>
          </a:p>
          <a:p>
            <a:endParaRPr lang="en-US" sz="800" dirty="0">
              <a:effectLst/>
            </a:endParaRPr>
          </a:p>
          <a:p>
            <a:endParaRPr lang="en-US" sz="1000" dirty="0">
              <a:effectLst/>
            </a:endParaRPr>
          </a:p>
          <a:p>
            <a:endParaRPr lang="en-US" sz="1200" dirty="0">
              <a:effectLst/>
            </a:endParaRPr>
          </a:p>
          <a:p>
            <a:endParaRPr lang="en-US" sz="2800" dirty="0">
              <a:effectLst/>
              <a:latin typeface="Calibri" panose="020F0502020204030204" pitchFamily="34" charset="0"/>
            </a:endParaRPr>
          </a:p>
          <a:p>
            <a:endParaRPr lang="en-US" dirty="0"/>
          </a:p>
        </p:txBody>
      </p:sp>
    </p:spTree>
    <p:extLst>
      <p:ext uri="{BB962C8B-B14F-4D97-AF65-F5344CB8AC3E}">
        <p14:creationId xmlns:p14="http://schemas.microsoft.com/office/powerpoint/2010/main" val="427778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F083-C4DC-04FE-CD75-FA0AFC42BA24}"/>
              </a:ext>
            </a:extLst>
          </p:cNvPr>
          <p:cNvSpPr>
            <a:spLocks noGrp="1"/>
          </p:cNvSpPr>
          <p:nvPr>
            <p:ph type="title"/>
          </p:nvPr>
        </p:nvSpPr>
        <p:spPr/>
        <p:txBody>
          <a:bodyPr/>
          <a:lstStyle/>
          <a:p>
            <a:r>
              <a:rPr lang="en-US" dirty="0"/>
              <a:t>Natural Resource Funding (GF $ mil.)</a:t>
            </a:r>
          </a:p>
        </p:txBody>
      </p:sp>
      <p:sp>
        <p:nvSpPr>
          <p:cNvPr id="4" name="Slide Number Placeholder 3">
            <a:extLst>
              <a:ext uri="{FF2B5EF4-FFF2-40B4-BE49-F238E27FC236}">
                <a16:creationId xmlns:a16="http://schemas.microsoft.com/office/drawing/2014/main" id="{5849DB21-2031-00F3-BD8A-69922E115373}"/>
              </a:ext>
            </a:extLst>
          </p:cNvPr>
          <p:cNvSpPr>
            <a:spLocks noGrp="1"/>
          </p:cNvSpPr>
          <p:nvPr>
            <p:ph type="sldNum" sz="quarter" idx="12"/>
          </p:nvPr>
        </p:nvSpPr>
        <p:spPr/>
        <p:txBody>
          <a:bodyPr/>
          <a:lstStyle/>
          <a:p>
            <a:fld id="{A6FFBDAD-BBBF-FC47-A21E-B6646637E485}" type="slidenum">
              <a:rPr lang="en-US" smtClean="0"/>
              <a:t>25</a:t>
            </a:fld>
            <a:endParaRPr lang="en-US" dirty="0"/>
          </a:p>
        </p:txBody>
      </p:sp>
      <p:sp>
        <p:nvSpPr>
          <p:cNvPr id="5" name="Content Placeholder 4">
            <a:extLst>
              <a:ext uri="{FF2B5EF4-FFF2-40B4-BE49-F238E27FC236}">
                <a16:creationId xmlns:a16="http://schemas.microsoft.com/office/drawing/2014/main" id="{8AAD7536-03F0-267F-4CD3-1D61429B5F29}"/>
              </a:ext>
            </a:extLst>
          </p:cNvPr>
          <p:cNvSpPr>
            <a:spLocks noGrp="1"/>
          </p:cNvSpPr>
          <p:nvPr>
            <p:ph sz="quarter" idx="1"/>
          </p:nvPr>
        </p:nvSpPr>
        <p:spPr/>
        <p:txBody>
          <a:bodyPr/>
          <a:lstStyle/>
          <a:p>
            <a:r>
              <a:rPr lang="en-US" sz="2000" dirty="0">
                <a:effectLst/>
                <a:latin typeface="Times New Roman" panose="02020603050405020304" pitchFamily="18" charset="0"/>
                <a:cs typeface="Times New Roman" panose="02020603050405020304" pitchFamily="18" charset="0"/>
              </a:rPr>
              <a:t>Virginia Agricultural Cost Share and nonpoint source pollution programs – $138.1</a:t>
            </a:r>
          </a:p>
          <a:p>
            <a:r>
              <a:rPr lang="en-US" sz="2000" dirty="0">
                <a:effectLst/>
                <a:latin typeface="Times New Roman" panose="02020603050405020304" pitchFamily="18" charset="0"/>
                <a:cs typeface="Times New Roman" panose="02020603050405020304" pitchFamily="18" charset="0"/>
              </a:rPr>
              <a:t>Virginia Community Flood Preparedness Fund - $100.0</a:t>
            </a:r>
          </a:p>
          <a:p>
            <a:r>
              <a:rPr lang="en-US" sz="2000" dirty="0">
                <a:effectLst/>
                <a:latin typeface="Times New Roman" panose="02020603050405020304" pitchFamily="18" charset="0"/>
                <a:cs typeface="Times New Roman" panose="02020603050405020304" pitchFamily="18" charset="0"/>
              </a:rPr>
              <a:t>Norfolk Coastal Storm Risk Management Project - $73.9</a:t>
            </a:r>
          </a:p>
          <a:p>
            <a:r>
              <a:rPr lang="en-US" sz="2000" dirty="0">
                <a:effectLst/>
                <a:latin typeface="Times New Roman" panose="02020603050405020304" pitchFamily="18" charset="0"/>
                <a:cs typeface="Times New Roman" panose="02020603050405020304" pitchFamily="18" charset="0"/>
              </a:rPr>
              <a:t>Richmond Combined Sewer Overflow project - $50.0</a:t>
            </a:r>
          </a:p>
          <a:p>
            <a:r>
              <a:rPr lang="en-US" sz="2000" dirty="0">
                <a:effectLst/>
                <a:latin typeface="Times New Roman" panose="02020603050405020304" pitchFamily="18" charset="0"/>
                <a:cs typeface="Times New Roman" panose="02020603050405020304" pitchFamily="18" charset="0"/>
              </a:rPr>
              <a:t>Bristol landfill remediation - $35</a:t>
            </a:r>
          </a:p>
          <a:p>
            <a:r>
              <a:rPr lang="en-US" sz="2000" dirty="0">
                <a:effectLst/>
                <a:latin typeface="Times New Roman" panose="02020603050405020304" pitchFamily="18" charset="0"/>
                <a:cs typeface="Times New Roman" panose="02020603050405020304" pitchFamily="18" charset="0"/>
              </a:rPr>
              <a:t>Resilient Virginia Revolving Loan Fund - $25</a:t>
            </a:r>
          </a:p>
          <a:p>
            <a:r>
              <a:rPr lang="en-US" sz="2000" dirty="0">
                <a:effectLst/>
                <a:latin typeface="Times New Roman" panose="02020603050405020304" pitchFamily="18" charset="0"/>
                <a:cs typeface="Times New Roman" panose="02020603050405020304" pitchFamily="18" charset="0"/>
              </a:rPr>
              <a:t>Chesapeake Bay monitoring and assessment efforts - $8.5</a:t>
            </a:r>
          </a:p>
          <a:p>
            <a:r>
              <a:rPr lang="en-US" sz="2000" dirty="0">
                <a:effectLst/>
                <a:latin typeface="Times New Roman" panose="02020603050405020304" pitchFamily="18" charset="0"/>
                <a:cs typeface="Times New Roman" panose="02020603050405020304" pitchFamily="18" charset="0"/>
              </a:rPr>
              <a:t>Dam Safety, Flood Prevention and Protection Assistance Fund - $5.0</a:t>
            </a:r>
          </a:p>
          <a:p>
            <a:endParaRPr lang="en-US" dirty="0"/>
          </a:p>
        </p:txBody>
      </p:sp>
    </p:spTree>
    <p:extLst>
      <p:ext uri="{BB962C8B-B14F-4D97-AF65-F5344CB8AC3E}">
        <p14:creationId xmlns:p14="http://schemas.microsoft.com/office/powerpoint/2010/main" val="1427595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75CC-8780-AA71-3674-1D9B4350DA18}"/>
              </a:ext>
            </a:extLst>
          </p:cNvPr>
          <p:cNvSpPr>
            <a:spLocks noGrp="1"/>
          </p:cNvSpPr>
          <p:nvPr>
            <p:ph type="title"/>
          </p:nvPr>
        </p:nvSpPr>
        <p:spPr/>
        <p:txBody>
          <a:bodyPr/>
          <a:lstStyle/>
          <a:p>
            <a:r>
              <a:rPr lang="en-US" dirty="0"/>
              <a:t>Other Major Spending Proposals (GF $ mil.)</a:t>
            </a:r>
          </a:p>
        </p:txBody>
      </p:sp>
      <p:sp>
        <p:nvSpPr>
          <p:cNvPr id="4" name="Slide Number Placeholder 3">
            <a:extLst>
              <a:ext uri="{FF2B5EF4-FFF2-40B4-BE49-F238E27FC236}">
                <a16:creationId xmlns:a16="http://schemas.microsoft.com/office/drawing/2014/main" id="{374197E8-EC66-0B28-E727-90E2B4D0C380}"/>
              </a:ext>
            </a:extLst>
          </p:cNvPr>
          <p:cNvSpPr>
            <a:spLocks noGrp="1"/>
          </p:cNvSpPr>
          <p:nvPr>
            <p:ph type="sldNum" sz="quarter" idx="12"/>
          </p:nvPr>
        </p:nvSpPr>
        <p:spPr/>
        <p:txBody>
          <a:bodyPr/>
          <a:lstStyle/>
          <a:p>
            <a:fld id="{A6FFBDAD-BBBF-FC47-A21E-B6646637E485}" type="slidenum">
              <a:rPr lang="en-US" smtClean="0"/>
              <a:t>26</a:t>
            </a:fld>
            <a:endParaRPr lang="en-US" dirty="0"/>
          </a:p>
        </p:txBody>
      </p:sp>
      <p:sp>
        <p:nvSpPr>
          <p:cNvPr id="5" name="Content Placeholder 4">
            <a:extLst>
              <a:ext uri="{FF2B5EF4-FFF2-40B4-BE49-F238E27FC236}">
                <a16:creationId xmlns:a16="http://schemas.microsoft.com/office/drawing/2014/main" id="{97F8A016-BFE6-D680-B614-1962111E98CF}"/>
              </a:ext>
            </a:extLst>
          </p:cNvPr>
          <p:cNvSpPr>
            <a:spLocks noGrp="1"/>
          </p:cNvSpPr>
          <p:nvPr>
            <p:ph sz="quarter" idx="1"/>
          </p:nvPr>
        </p:nvSpPr>
        <p:spPr>
          <a:xfrm>
            <a:off x="301752" y="1467697"/>
            <a:ext cx="8503920" cy="5161703"/>
          </a:xfrm>
        </p:spPr>
        <p:txBody>
          <a:bodyPr>
            <a:normAutofit fontScale="40000" lnSpcReduction="20000"/>
          </a:bodyPr>
          <a:lstStyle/>
          <a:p>
            <a:r>
              <a:rPr lang="en-US" sz="4000" b="1" dirty="0">
                <a:effectLst/>
                <a:latin typeface="Times New Roman" panose="02020603050405020304" pitchFamily="18" charset="0"/>
                <a:cs typeface="Times New Roman" panose="02020603050405020304" pitchFamily="18" charset="0"/>
              </a:rPr>
              <a:t>$109 m for two bonus payments, each equal to one percent of salary for full‐time state employees and state‐supported local employees, effective December 1, 2024 and December 1, 2025. $59.6 m for a one percent salary increase effective June 10, 2025 for state employees. State‐supported local employees will receive a one percent salary increase effective July 1, 2025. </a:t>
            </a:r>
            <a:endParaRPr lang="en-US" sz="4000" dirty="0">
              <a:latin typeface="Times New Roman" panose="02020603050405020304" pitchFamily="18" charset="0"/>
              <a:cs typeface="Times New Roman" panose="02020603050405020304" pitchFamily="18" charset="0"/>
            </a:endParaRPr>
          </a:p>
          <a:p>
            <a:r>
              <a:rPr lang="en-US" sz="4000" dirty="0">
                <a:effectLst/>
                <a:latin typeface="Times New Roman" panose="02020603050405020304" pitchFamily="18" charset="0"/>
                <a:cs typeface="Times New Roman" panose="02020603050405020304" pitchFamily="18" charset="0"/>
              </a:rPr>
              <a:t>$150 m </a:t>
            </a:r>
            <a:r>
              <a:rPr lang="en-US" sz="4000" dirty="0">
                <a:latin typeface="Times New Roman" panose="02020603050405020304" pitchFamily="18" charset="0"/>
                <a:cs typeface="Times New Roman" panose="02020603050405020304" pitchFamily="18" charset="0"/>
              </a:rPr>
              <a:t>f</a:t>
            </a:r>
            <a:r>
              <a:rPr lang="en-US" sz="4000" dirty="0">
                <a:effectLst/>
                <a:latin typeface="Times New Roman" panose="02020603050405020304" pitchFamily="18" charset="0"/>
                <a:cs typeface="Times New Roman" panose="02020603050405020304" pitchFamily="18" charset="0"/>
              </a:rPr>
              <a:t>or Virginia Technology Infrastructure Fund to support the upgrade, replacement, and modernization of critical technology systems across state agencies, including efforts to mitigate cybersecurity risks. </a:t>
            </a:r>
            <a:endParaRPr lang="en-US" sz="4000" dirty="0">
              <a:latin typeface="Times New Roman" panose="02020603050405020304" pitchFamily="18" charset="0"/>
              <a:cs typeface="Times New Roman" panose="02020603050405020304" pitchFamily="18" charset="0"/>
            </a:endParaRPr>
          </a:p>
          <a:p>
            <a:r>
              <a:rPr lang="en-US" sz="4000" dirty="0">
                <a:effectLst/>
                <a:latin typeface="Times New Roman" panose="02020603050405020304" pitchFamily="18" charset="0"/>
                <a:cs typeface="Times New Roman" panose="02020603050405020304" pitchFamily="18" charset="0"/>
              </a:rPr>
              <a:t>$106 m for agency health insurance premium cost increases.</a:t>
            </a:r>
          </a:p>
          <a:p>
            <a:r>
              <a:rPr lang="en-US" sz="4000" dirty="0">
                <a:latin typeface="Times New Roman" panose="02020603050405020304" pitchFamily="18" charset="0"/>
                <a:cs typeface="Times New Roman" panose="02020603050405020304" pitchFamily="18" charset="0"/>
              </a:rPr>
              <a:t>$70 m to</a:t>
            </a:r>
            <a:r>
              <a:rPr lang="en-US" sz="4000" dirty="0">
                <a:effectLst/>
                <a:latin typeface="Times New Roman" panose="02020603050405020304" pitchFamily="18" charset="0"/>
                <a:cs typeface="Times New Roman" panose="02020603050405020304" pitchFamily="18" charset="0"/>
              </a:rPr>
              <a:t> accelerate the Interstate 81 corridor project </a:t>
            </a:r>
            <a:r>
              <a:rPr lang="en-US" sz="4000" dirty="0">
                <a:latin typeface="Times New Roman" panose="02020603050405020304" pitchFamily="18" charset="0"/>
                <a:cs typeface="Times New Roman" panose="02020603050405020304" pitchFamily="18" charset="0"/>
              </a:rPr>
              <a:t>a</a:t>
            </a:r>
            <a:r>
              <a:rPr lang="en-US" sz="4000" dirty="0">
                <a:effectLst/>
                <a:latin typeface="Times New Roman" panose="02020603050405020304" pitchFamily="18" charset="0"/>
                <a:cs typeface="Times New Roman" panose="02020603050405020304" pitchFamily="18" charset="0"/>
              </a:rPr>
              <a:t>nd $20 m for the Transportation Partnership Opportunity Fund </a:t>
            </a:r>
          </a:p>
          <a:p>
            <a:r>
              <a:rPr lang="en-US" sz="4000" dirty="0">
                <a:effectLst/>
                <a:latin typeface="Times New Roman" panose="02020603050405020304" pitchFamily="18" charset="0"/>
                <a:cs typeface="Times New Roman" panose="02020603050405020304" pitchFamily="18" charset="0"/>
              </a:rPr>
              <a:t>$83.7 m for increased debt service costs</a:t>
            </a:r>
          </a:p>
          <a:p>
            <a:r>
              <a:rPr lang="en-US" sz="4000" dirty="0">
                <a:effectLst/>
                <a:latin typeface="Times New Roman" panose="02020603050405020304" pitchFamily="18" charset="0"/>
                <a:cs typeface="Times New Roman" panose="02020603050405020304" pitchFamily="18" charset="0"/>
              </a:rPr>
              <a:t>$52 m in additional funding for the SEC Health Reinsurance Program (buy down insurance premiums for the state marketplace health insurance exchange)</a:t>
            </a:r>
          </a:p>
          <a:p>
            <a:r>
              <a:rPr lang="en-US" sz="4000" dirty="0">
                <a:effectLst/>
                <a:latin typeface="Times New Roman" panose="02020603050405020304" pitchFamily="18" charset="0"/>
                <a:cs typeface="Times New Roman" panose="02020603050405020304" pitchFamily="18" charset="0"/>
              </a:rPr>
              <a:t>$42.9 m to transition Lawrenceville Correctional Center to state management</a:t>
            </a:r>
          </a:p>
          <a:p>
            <a:r>
              <a:rPr lang="en-US" sz="4000" dirty="0">
                <a:effectLst/>
                <a:latin typeface="Times New Roman" panose="02020603050405020304" pitchFamily="18" charset="0"/>
                <a:cs typeface="Times New Roman" panose="02020603050405020304" pitchFamily="18" charset="0"/>
              </a:rPr>
              <a:t>$42.9 for operations of the Eastern Virginia Health Sciences Center</a:t>
            </a:r>
          </a:p>
          <a:p>
            <a:r>
              <a:rPr lang="en-US" sz="4000" dirty="0">
                <a:effectLst/>
                <a:latin typeface="Times New Roman" panose="02020603050405020304" pitchFamily="18" charset="0"/>
                <a:cs typeface="Times New Roman" panose="02020603050405020304" pitchFamily="18" charset="0"/>
              </a:rPr>
              <a:t>$30.5 m to support start-up operations for Jones &amp; </a:t>
            </a:r>
            <a:r>
              <a:rPr lang="en-US" sz="4000" dirty="0" err="1">
                <a:effectLst/>
                <a:latin typeface="Times New Roman" panose="02020603050405020304" pitchFamily="18" charset="0"/>
                <a:cs typeface="Times New Roman" panose="02020603050405020304" pitchFamily="18" charset="0"/>
              </a:rPr>
              <a:t>Cabacoy</a:t>
            </a:r>
            <a:r>
              <a:rPr lang="en-US" sz="4000" dirty="0">
                <a:effectLst/>
                <a:latin typeface="Times New Roman" panose="02020603050405020304" pitchFamily="18" charset="0"/>
                <a:cs typeface="Times New Roman" panose="02020603050405020304" pitchFamily="18" charset="0"/>
              </a:rPr>
              <a:t> and Puller Veterans Care Centers</a:t>
            </a:r>
          </a:p>
          <a:p>
            <a:r>
              <a:rPr lang="en-US" sz="4000" dirty="0">
                <a:effectLst/>
                <a:latin typeface="Times New Roman" panose="02020603050405020304" pitchFamily="18" charset="0"/>
                <a:cs typeface="Times New Roman" panose="02020603050405020304" pitchFamily="18" charset="0"/>
              </a:rPr>
              <a:t>$20 m for SCHEV student access to internships</a:t>
            </a:r>
          </a:p>
          <a:p>
            <a:r>
              <a:rPr lang="en-US" sz="4000" dirty="0">
                <a:effectLst/>
                <a:latin typeface="Times New Roman" panose="02020603050405020304" pitchFamily="18" charset="0"/>
                <a:cs typeface="Times New Roman" panose="02020603050405020304" pitchFamily="18" charset="0"/>
              </a:rPr>
              <a:t>$18.9 m to fund a career progression program for correctional officers </a:t>
            </a:r>
          </a:p>
          <a:p>
            <a:r>
              <a:rPr lang="en-US" sz="4000" dirty="0">
                <a:effectLst/>
                <a:latin typeface="Times New Roman" panose="02020603050405020304" pitchFamily="18" charset="0"/>
                <a:cs typeface="Times New Roman" panose="02020603050405020304" pitchFamily="18" charset="0"/>
              </a:rPr>
              <a:t>$18 m </a:t>
            </a:r>
            <a:r>
              <a:rPr lang="en-US" sz="4000" dirty="0">
                <a:latin typeface="Times New Roman" panose="02020603050405020304" pitchFamily="18" charset="0"/>
                <a:cs typeface="Times New Roman" panose="02020603050405020304" pitchFamily="18" charset="0"/>
              </a:rPr>
              <a:t>f</a:t>
            </a:r>
            <a:r>
              <a:rPr lang="en-US" sz="4000" dirty="0">
                <a:effectLst/>
                <a:latin typeface="Times New Roman" panose="02020603050405020304" pitchFamily="18" charset="0"/>
                <a:cs typeface="Times New Roman" panose="02020603050405020304" pitchFamily="18" charset="0"/>
              </a:rPr>
              <a:t>or a law enforcement recruitment and wellness program.</a:t>
            </a:r>
          </a:p>
          <a:p>
            <a:endParaRPr lang="en-US" sz="2100" dirty="0">
              <a:effectLst/>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pPr marL="0" indent="0">
              <a:buNone/>
            </a:pPr>
            <a:br>
              <a:rPr lang="en-US" sz="1800" dirty="0">
                <a:effectLst/>
                <a:latin typeface="Calibri" panose="020F0502020204030204" pitchFamily="34" charset="0"/>
              </a:rPr>
            </a:br>
            <a:endParaRPr lang="en-US" dirty="0">
              <a:effectLst/>
            </a:endParaRPr>
          </a:p>
          <a:p>
            <a:endParaRPr lang="en-US" dirty="0"/>
          </a:p>
        </p:txBody>
      </p:sp>
    </p:spTree>
    <p:extLst>
      <p:ext uri="{BB962C8B-B14F-4D97-AF65-F5344CB8AC3E}">
        <p14:creationId xmlns:p14="http://schemas.microsoft.com/office/powerpoint/2010/main" val="1090116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4099-BB4D-B225-7FBC-778590767A43}"/>
              </a:ext>
            </a:extLst>
          </p:cNvPr>
          <p:cNvSpPr>
            <a:spLocks noGrp="1"/>
          </p:cNvSpPr>
          <p:nvPr>
            <p:ph type="title"/>
          </p:nvPr>
        </p:nvSpPr>
        <p:spPr/>
        <p:txBody>
          <a:bodyPr/>
          <a:lstStyle/>
          <a:p>
            <a:r>
              <a:rPr lang="en-US" dirty="0"/>
              <a:t>JLARC K-12 Recommendations</a:t>
            </a:r>
          </a:p>
        </p:txBody>
      </p:sp>
      <p:sp>
        <p:nvSpPr>
          <p:cNvPr id="4" name="Slide Number Placeholder 3">
            <a:extLst>
              <a:ext uri="{FF2B5EF4-FFF2-40B4-BE49-F238E27FC236}">
                <a16:creationId xmlns:a16="http://schemas.microsoft.com/office/drawing/2014/main" id="{663CF7D6-67CA-6BF4-DFED-2770DC277A50}"/>
              </a:ext>
            </a:extLst>
          </p:cNvPr>
          <p:cNvSpPr>
            <a:spLocks noGrp="1"/>
          </p:cNvSpPr>
          <p:nvPr>
            <p:ph type="sldNum" sz="quarter" idx="12"/>
          </p:nvPr>
        </p:nvSpPr>
        <p:spPr/>
        <p:txBody>
          <a:bodyPr/>
          <a:lstStyle/>
          <a:p>
            <a:fld id="{A6FFBDAD-BBBF-FC47-A21E-B6646637E485}" type="slidenum">
              <a:rPr lang="en-US" smtClean="0"/>
              <a:t>27</a:t>
            </a:fld>
            <a:endParaRPr lang="en-US" dirty="0"/>
          </a:p>
        </p:txBody>
      </p:sp>
      <p:sp>
        <p:nvSpPr>
          <p:cNvPr id="6" name="TextBox 5">
            <a:extLst>
              <a:ext uri="{FF2B5EF4-FFF2-40B4-BE49-F238E27FC236}">
                <a16:creationId xmlns:a16="http://schemas.microsoft.com/office/drawing/2014/main" id="{355AA7F9-D2FF-962F-333D-EAC111B257AB}"/>
              </a:ext>
            </a:extLst>
          </p:cNvPr>
          <p:cNvSpPr txBox="1"/>
          <p:nvPr/>
        </p:nvSpPr>
        <p:spPr>
          <a:xfrm>
            <a:off x="435338" y="2764045"/>
            <a:ext cx="8400814" cy="3534494"/>
          </a:xfrm>
          <a:prstGeom prst="rect">
            <a:avLst/>
          </a:prstGeom>
          <a:noFill/>
        </p:spPr>
        <p:txBody>
          <a:bodyPr wrap="square">
            <a:spAutoFit/>
          </a:bodyPr>
          <a:lstStyle/>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state SOQ only recognizes 2/3 of actual staff employed by school divisions, with the single largest unrecognized staff category being teacher aides.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($1.86 billion/yr.)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need to cover all higher cost-of-living school divisions with a newer, more accurate cost adjustment. </a:t>
            </a:r>
            <a:r>
              <a:rPr lang="en-US" sz="1400" b="1"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($595 mil./yr.)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need to use a re-benchmarking process that covers real-time school division costs. </a:t>
            </a:r>
            <a:r>
              <a:rPr lang="en-US" sz="1400" b="1"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($490 mil./yr.)</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prevailing salary cost methodology assumes every school district has equal weighting in the formula, thus skewing SOQ recognized salaries toward lower rural small division salaries rather than much more numerous teacher large division salaries.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($190 mil./yr.)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Not restoring the temporary cuts adopted during the 2009 recession, including the support position cap, certain non-personal expenses, and the federal deduct calculation.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($116 mil. r</a:t>
            </a:r>
            <a:r>
              <a:rPr lang="en-US" sz="14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emaining support cap + $150 mil. other)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Inadequate state support for more difficult to educate students, including economically-disadvantaged, English language learners, and special education students.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($250 mil./ 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Not recognizing the lack of economies of scale and more support needed in small school divisions.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($90 mil. /yr.)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E2E7EDC-5F20-0FE6-5788-29807B2DC786}"/>
              </a:ext>
            </a:extLst>
          </p:cNvPr>
          <p:cNvSpPr txBox="1"/>
          <p:nvPr/>
        </p:nvSpPr>
        <p:spPr>
          <a:xfrm>
            <a:off x="468814" y="1477345"/>
            <a:ext cx="8367338" cy="1200329"/>
          </a:xfrm>
          <a:prstGeom prst="rect">
            <a:avLst/>
          </a:prstGeom>
          <a:noFill/>
        </p:spPr>
        <p:txBody>
          <a:bodyPr wrap="square">
            <a:spAutoFit/>
          </a:bodyPr>
          <a:lstStyle/>
          <a:p>
            <a:r>
              <a:rPr lang="en-US" sz="1800" kern="100" dirty="0">
                <a:effectLst/>
                <a:latin typeface="Times New Roman" panose="02020603050405020304" pitchFamily="18" charset="0"/>
                <a:ea typeface="Calibri" panose="020F0502020204030204" pitchFamily="34" charset="0"/>
              </a:rPr>
              <a:t>According to JLARC, the “State SOQ formula yields substantially less funding than actual division spending and benchmarks”.  Using FY 2022 data, the study found that Virginia school divisions receive 14 percent less ($1,900 per student) than the 50-state average. </a:t>
            </a:r>
            <a:endParaRPr lang="en-US" dirty="0"/>
          </a:p>
        </p:txBody>
      </p:sp>
      <p:sp>
        <p:nvSpPr>
          <p:cNvPr id="7" name="Footer Placeholder 6">
            <a:extLst>
              <a:ext uri="{FF2B5EF4-FFF2-40B4-BE49-F238E27FC236}">
                <a16:creationId xmlns:a16="http://schemas.microsoft.com/office/drawing/2014/main" id="{7BA365CD-E260-59D4-A375-3997B22C59A3}"/>
              </a:ext>
            </a:extLst>
          </p:cNvPr>
          <p:cNvSpPr>
            <a:spLocks noGrp="1"/>
          </p:cNvSpPr>
          <p:nvPr>
            <p:ph type="ftr" sz="quarter" idx="11"/>
          </p:nvPr>
        </p:nvSpPr>
        <p:spPr/>
        <p:txBody>
          <a:bodyPr/>
          <a:lstStyle/>
          <a:p>
            <a:r>
              <a:rPr lang="en-US"/>
              <a:t>27</a:t>
            </a:r>
            <a:endParaRPr lang="en-US" dirty="0"/>
          </a:p>
        </p:txBody>
      </p:sp>
    </p:spTree>
    <p:extLst>
      <p:ext uri="{BB962C8B-B14F-4D97-AF65-F5344CB8AC3E}">
        <p14:creationId xmlns:p14="http://schemas.microsoft.com/office/powerpoint/2010/main" val="3796956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2E67-C006-24FB-16FA-40798B39CD22}"/>
              </a:ext>
            </a:extLst>
          </p:cNvPr>
          <p:cNvSpPr>
            <a:spLocks noGrp="1"/>
          </p:cNvSpPr>
          <p:nvPr>
            <p:ph type="title"/>
          </p:nvPr>
        </p:nvSpPr>
        <p:spPr/>
        <p:txBody>
          <a:bodyPr/>
          <a:lstStyle/>
          <a:p>
            <a:r>
              <a:rPr lang="en-US" dirty="0"/>
              <a:t>Near-Term JLARC Recommendations</a:t>
            </a:r>
          </a:p>
        </p:txBody>
      </p:sp>
      <p:sp>
        <p:nvSpPr>
          <p:cNvPr id="4" name="Slide Number Placeholder 3">
            <a:extLst>
              <a:ext uri="{FF2B5EF4-FFF2-40B4-BE49-F238E27FC236}">
                <a16:creationId xmlns:a16="http://schemas.microsoft.com/office/drawing/2014/main" id="{69A9C2CD-7DA8-D6E3-1F25-E5FF73CE6765}"/>
              </a:ext>
            </a:extLst>
          </p:cNvPr>
          <p:cNvSpPr>
            <a:spLocks noGrp="1"/>
          </p:cNvSpPr>
          <p:nvPr>
            <p:ph type="sldNum" sz="quarter" idx="12"/>
          </p:nvPr>
        </p:nvSpPr>
        <p:spPr/>
        <p:txBody>
          <a:bodyPr/>
          <a:lstStyle/>
          <a:p>
            <a:fld id="{A6FFBDAD-BBBF-FC47-A21E-B6646637E485}" type="slidenum">
              <a:rPr lang="en-US" smtClean="0"/>
              <a:t>28</a:t>
            </a:fld>
            <a:endParaRPr lang="en-US" dirty="0"/>
          </a:p>
        </p:txBody>
      </p:sp>
      <p:sp>
        <p:nvSpPr>
          <p:cNvPr id="6" name="TextBox 5">
            <a:extLst>
              <a:ext uri="{FF2B5EF4-FFF2-40B4-BE49-F238E27FC236}">
                <a16:creationId xmlns:a16="http://schemas.microsoft.com/office/drawing/2014/main" id="{1F02A19C-743D-A322-174E-76507FBC1C46}"/>
              </a:ext>
            </a:extLst>
          </p:cNvPr>
          <p:cNvSpPr txBox="1"/>
          <p:nvPr/>
        </p:nvSpPr>
        <p:spPr>
          <a:xfrm>
            <a:off x="569765" y="1691329"/>
            <a:ext cx="8006675" cy="3286156"/>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Consolidate two largest at-risk programs into new SOQ At-Risk Program</a:t>
            </a:r>
          </a:p>
          <a:p>
            <a:pPr marL="742950" lvl="1" indent="-285750">
              <a:lnSpc>
                <a:spcPct val="107000"/>
              </a:lnSpc>
              <a:spcAft>
                <a:spcPts val="800"/>
              </a:spcAft>
              <a:buFont typeface="Courier New" panose="02070309020205020404" pitchFamily="49" charset="0"/>
              <a:buChar char="o"/>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JLARC found more funds needed to educate at-risk students.  The study found that at-risk funding programs do not provide divisions with consistent base amount for each at-risk student. Currently old, inaccurate data used. Also recommends combining the SOQ PIR and the Incentive programs into the SOQ.</a:t>
            </a:r>
            <a:r>
              <a:rPr lang="en-US" sz="1400" dirty="0">
                <a:effectLst/>
                <a:latin typeface="Times New Roman" panose="02020603050405020304" pitchFamily="18" charset="0"/>
                <a:cs typeface="Times New Roman" panose="02020603050405020304" pitchFamily="18" charset="0"/>
              </a:rPr>
              <a:t>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Discontinue Great Recession-era cost reduction measures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Calculate prevailing costs using overall division weighted average, rather than “Linear Weighted Average”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Address technical issues with the formula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Times New Roman" panose="02020603050405020304" pitchFamily="18" charset="0"/>
                <a:ea typeface="Calibri" panose="020F0502020204030204" pitchFamily="34" charset="0"/>
              </a:rPr>
              <a:t>Direct further study of special education staffing needs ($ undetermined)</a:t>
            </a:r>
            <a:r>
              <a:rPr lang="en-US" dirty="0">
                <a:effectLst/>
              </a:rPr>
              <a:t> </a:t>
            </a:r>
            <a:endParaRPr lang="en-US" dirty="0"/>
          </a:p>
        </p:txBody>
      </p:sp>
      <p:sp>
        <p:nvSpPr>
          <p:cNvPr id="8" name="Footer Placeholder 7">
            <a:extLst>
              <a:ext uri="{FF2B5EF4-FFF2-40B4-BE49-F238E27FC236}">
                <a16:creationId xmlns:a16="http://schemas.microsoft.com/office/drawing/2014/main" id="{CA62128B-BAEA-DBB0-CE8A-747B17D26455}"/>
              </a:ext>
            </a:extLst>
          </p:cNvPr>
          <p:cNvSpPr>
            <a:spLocks noGrp="1"/>
          </p:cNvSpPr>
          <p:nvPr>
            <p:ph type="ftr" sz="quarter" idx="11"/>
          </p:nvPr>
        </p:nvSpPr>
        <p:spPr/>
        <p:txBody>
          <a:bodyPr/>
          <a:lstStyle/>
          <a:p>
            <a:r>
              <a:rPr lang="en-US" dirty="0"/>
              <a:t>28</a:t>
            </a:r>
          </a:p>
        </p:txBody>
      </p:sp>
    </p:spTree>
    <p:extLst>
      <p:ext uri="{BB962C8B-B14F-4D97-AF65-F5344CB8AC3E}">
        <p14:creationId xmlns:p14="http://schemas.microsoft.com/office/powerpoint/2010/main" val="4109157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33F5-D2C6-9330-8E46-C6E263CF60C6}"/>
              </a:ext>
            </a:extLst>
          </p:cNvPr>
          <p:cNvSpPr>
            <a:spLocks noGrp="1"/>
          </p:cNvSpPr>
          <p:nvPr>
            <p:ph type="title"/>
          </p:nvPr>
        </p:nvSpPr>
        <p:spPr/>
        <p:txBody>
          <a:bodyPr>
            <a:normAutofit fontScale="90000"/>
          </a:bodyPr>
          <a:lstStyle/>
          <a:p>
            <a:r>
              <a:rPr lang="en-US" dirty="0"/>
              <a:t>Other Critical Near-term Gaps in State Funding</a:t>
            </a:r>
          </a:p>
        </p:txBody>
      </p:sp>
      <p:sp>
        <p:nvSpPr>
          <p:cNvPr id="4" name="Slide Number Placeholder 3">
            <a:extLst>
              <a:ext uri="{FF2B5EF4-FFF2-40B4-BE49-F238E27FC236}">
                <a16:creationId xmlns:a16="http://schemas.microsoft.com/office/drawing/2014/main" id="{A5B529F4-F604-5B71-6FE6-7228FAFEB659}"/>
              </a:ext>
            </a:extLst>
          </p:cNvPr>
          <p:cNvSpPr>
            <a:spLocks noGrp="1"/>
          </p:cNvSpPr>
          <p:nvPr>
            <p:ph type="sldNum" sz="quarter" idx="12"/>
          </p:nvPr>
        </p:nvSpPr>
        <p:spPr/>
        <p:txBody>
          <a:bodyPr/>
          <a:lstStyle/>
          <a:p>
            <a:fld id="{A6FFBDAD-BBBF-FC47-A21E-B6646637E485}" type="slidenum">
              <a:rPr lang="en-US" smtClean="0"/>
              <a:t>29</a:t>
            </a:fld>
            <a:endParaRPr lang="en-US" dirty="0"/>
          </a:p>
        </p:txBody>
      </p:sp>
      <p:sp>
        <p:nvSpPr>
          <p:cNvPr id="5" name="Content Placeholder 4">
            <a:extLst>
              <a:ext uri="{FF2B5EF4-FFF2-40B4-BE49-F238E27FC236}">
                <a16:creationId xmlns:a16="http://schemas.microsoft.com/office/drawing/2014/main" id="{93169260-37EB-F614-9515-5685353C501D}"/>
              </a:ext>
            </a:extLst>
          </p:cNvPr>
          <p:cNvSpPr>
            <a:spLocks noGrp="1"/>
          </p:cNvSpPr>
          <p:nvPr>
            <p:ph sz="quarter" idx="1"/>
          </p:nvPr>
        </p:nvSpPr>
        <p:spPr>
          <a:xfrm>
            <a:off x="301752" y="1527048"/>
            <a:ext cx="8503920" cy="4883800"/>
          </a:xfrm>
        </p:spPr>
        <p:txBody>
          <a:bodyPr>
            <a:normAutofit fontScale="62500" lnSpcReduction="20000"/>
          </a:bodyPr>
          <a:lstStyle/>
          <a:p>
            <a:pPr defTabSz="914400"/>
            <a:r>
              <a:rPr lang="en-US" dirty="0"/>
              <a:t>Full elimination of the support cost cap would cost $116 mil./yr. or an additional increase of</a:t>
            </a:r>
            <a:r>
              <a:rPr lang="en-US" b="0" i="0" u="none" strike="noStrike" dirty="0">
                <a:solidFill>
                  <a:srgbClr val="222222"/>
                </a:solidFill>
                <a:effectLst/>
              </a:rPr>
              <a:t> 2.3 positions per 1,000 students (from 24 to 26.3 positions).</a:t>
            </a:r>
          </a:p>
          <a:p>
            <a:pPr defTabSz="914400"/>
            <a:endParaRPr lang="en-US" dirty="0"/>
          </a:p>
          <a:p>
            <a:pPr defTabSz="914400"/>
            <a:r>
              <a:rPr lang="en-US" dirty="0"/>
              <a:t>State funding for instructional aides and assistant principles</a:t>
            </a:r>
          </a:p>
          <a:p>
            <a:pPr lvl="1" defTabSz="914400"/>
            <a:r>
              <a:rPr lang="en-US" dirty="0"/>
              <a:t>Out of 21,300 employed, only 2,837 aides were state funded in the SOQ in FY 2022.  SOQ: If the average daily membership in any </a:t>
            </a:r>
            <a:r>
              <a:rPr lang="en-US" b="1" dirty="0"/>
              <a:t>kindergarten</a:t>
            </a:r>
            <a:r>
              <a:rPr lang="en-US" dirty="0"/>
              <a:t> class exceeds 24 pupils, a full-time teacher's aide shall be assigned.</a:t>
            </a:r>
          </a:p>
          <a:p>
            <a:pPr lvl="1" defTabSz="914400"/>
            <a:r>
              <a:rPr lang="en-US" dirty="0"/>
              <a:t>Gap in SOQ funding is over $400 million for local school divisions.</a:t>
            </a:r>
          </a:p>
          <a:p>
            <a:pPr lvl="1" defTabSz="914400"/>
            <a:r>
              <a:rPr lang="en-US" dirty="0">
                <a:latin typeface="PT Serif" panose="020A0603040505020204" pitchFamily="18" charset="77"/>
              </a:rPr>
              <a:t>Only 920 assistant principals are funded by the state SOQ out of over 2,800 employed by school divisions.</a:t>
            </a:r>
          </a:p>
          <a:p>
            <a:pPr marL="0" indent="0" defTabSz="914400">
              <a:buNone/>
            </a:pPr>
            <a:r>
              <a:rPr lang="en-US" dirty="0">
                <a:latin typeface="PT Serif" panose="020A0603040505020204" pitchFamily="18" charset="77"/>
              </a:rPr>
              <a:t> </a:t>
            </a:r>
            <a:endParaRPr lang="en-US" dirty="0">
              <a:latin typeface="+mj-lt"/>
            </a:endParaRPr>
          </a:p>
          <a:p>
            <a:pPr defTabSz="914400"/>
            <a:r>
              <a:rPr lang="en-US" dirty="0">
                <a:latin typeface="+mj-lt"/>
              </a:rPr>
              <a:t>Resolving the gap in teacher supply</a:t>
            </a:r>
          </a:p>
          <a:p>
            <a:pPr lvl="1" defTabSz="914400"/>
            <a:r>
              <a:rPr lang="en-US" dirty="0">
                <a:latin typeface="+mj-lt"/>
              </a:rPr>
              <a:t>Adequate salaries to attract/keep teachers (at a minimum keeping pace with inflation)</a:t>
            </a:r>
          </a:p>
          <a:p>
            <a:pPr lvl="1" defTabSz="914400"/>
            <a:r>
              <a:rPr lang="en-US" dirty="0">
                <a:latin typeface="+mj-lt"/>
              </a:rPr>
              <a:t>Declining enrollment in teacher preparation programs - remove financial barriers to encourage potential teachers to enroll in teacher preparation programs</a:t>
            </a:r>
          </a:p>
          <a:p>
            <a:pPr lvl="1" defTabSz="914400"/>
            <a:r>
              <a:rPr lang="en-US" dirty="0">
                <a:latin typeface="+mj-lt"/>
              </a:rPr>
              <a:t>Find ways to provide teachers with the support they need to minimize burnout (teacher aides?)</a:t>
            </a:r>
          </a:p>
          <a:p>
            <a:pPr lvl="1" defTabSz="914400"/>
            <a:endParaRPr lang="en-US" dirty="0">
              <a:latin typeface="+mj-lt"/>
            </a:endParaRPr>
          </a:p>
          <a:p>
            <a:pPr defTabSz="914400"/>
            <a:r>
              <a:rPr lang="en-US" dirty="0">
                <a:latin typeface="+mj-lt"/>
              </a:rPr>
              <a:t>Additional school renovation and construction support. </a:t>
            </a:r>
          </a:p>
          <a:p>
            <a:pPr lvl="1" defTabSz="914400"/>
            <a:r>
              <a:rPr lang="en-US" dirty="0">
                <a:latin typeface="+mj-lt"/>
              </a:rPr>
              <a:t>$850 mil. In FY 2023 was one-time.</a:t>
            </a:r>
            <a:endParaRPr lang="en-US" dirty="0"/>
          </a:p>
          <a:p>
            <a:pPr lvl="1" defTabSz="914400"/>
            <a:r>
              <a:rPr lang="en-US" dirty="0">
                <a:latin typeface="+mj-lt"/>
              </a:rPr>
              <a:t>At least $25 </a:t>
            </a:r>
            <a:r>
              <a:rPr lang="en-US" dirty="0" err="1">
                <a:latin typeface="+mj-lt"/>
              </a:rPr>
              <a:t>bil</a:t>
            </a:r>
            <a:r>
              <a:rPr lang="en-US" dirty="0">
                <a:latin typeface="+mj-lt"/>
              </a:rPr>
              <a:t>. in documented needs.</a:t>
            </a:r>
          </a:p>
          <a:p>
            <a:pPr lvl="1" defTabSz="914400"/>
            <a:r>
              <a:rPr lang="en-US" dirty="0">
                <a:latin typeface="+mj-lt"/>
              </a:rPr>
              <a:t>Extend 1% sales tax option to all localities?</a:t>
            </a:r>
            <a:endParaRPr lang="en-US" dirty="0"/>
          </a:p>
        </p:txBody>
      </p:sp>
    </p:spTree>
    <p:extLst>
      <p:ext uri="{BB962C8B-B14F-4D97-AF65-F5344CB8AC3E}">
        <p14:creationId xmlns:p14="http://schemas.microsoft.com/office/powerpoint/2010/main" val="87222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E79E4-FC6E-C6ED-0152-6DA1C064893B}"/>
              </a:ext>
            </a:extLst>
          </p:cNvPr>
          <p:cNvSpPr>
            <a:spLocks noGrp="1"/>
          </p:cNvSpPr>
          <p:nvPr>
            <p:ph type="title"/>
          </p:nvPr>
        </p:nvSpPr>
        <p:spPr>
          <a:xfrm>
            <a:off x="271272" y="379476"/>
            <a:ext cx="8534400" cy="758952"/>
          </a:xfrm>
        </p:spPr>
        <p:txBody>
          <a:bodyPr>
            <a:normAutofit fontScale="90000"/>
          </a:bodyPr>
          <a:lstStyle/>
          <a:p>
            <a:r>
              <a:rPr lang="en-US" dirty="0"/>
              <a:t>Economic and Revenue Outlook</a:t>
            </a:r>
            <a:br>
              <a:rPr lang="en-US" dirty="0"/>
            </a:br>
            <a:r>
              <a:rPr lang="en-US" dirty="0"/>
              <a:t> Underlying the Introduced Budget</a:t>
            </a:r>
          </a:p>
        </p:txBody>
      </p:sp>
      <p:sp>
        <p:nvSpPr>
          <p:cNvPr id="4" name="Slide Number Placeholder 3">
            <a:extLst>
              <a:ext uri="{FF2B5EF4-FFF2-40B4-BE49-F238E27FC236}">
                <a16:creationId xmlns:a16="http://schemas.microsoft.com/office/drawing/2014/main" id="{67488ADA-21A4-AD8B-FA37-EA6A4E81B0B8}"/>
              </a:ext>
            </a:extLst>
          </p:cNvPr>
          <p:cNvSpPr>
            <a:spLocks noGrp="1"/>
          </p:cNvSpPr>
          <p:nvPr>
            <p:ph type="sldNum" sz="quarter" idx="12"/>
          </p:nvPr>
        </p:nvSpPr>
        <p:spPr/>
        <p:txBody>
          <a:bodyPr/>
          <a:lstStyle/>
          <a:p>
            <a:fld id="{A6FFBDAD-BBBF-FC47-A21E-B6646637E485}" type="slidenum">
              <a:rPr lang="en-US" smtClean="0"/>
              <a:t>3</a:t>
            </a:fld>
            <a:endParaRPr lang="en-US" dirty="0"/>
          </a:p>
        </p:txBody>
      </p:sp>
      <p:sp>
        <p:nvSpPr>
          <p:cNvPr id="5" name="Content Placeholder 4">
            <a:extLst>
              <a:ext uri="{FF2B5EF4-FFF2-40B4-BE49-F238E27FC236}">
                <a16:creationId xmlns:a16="http://schemas.microsoft.com/office/drawing/2014/main" id="{B73B4CAE-C195-24BC-1815-D854731756D0}"/>
              </a:ext>
            </a:extLst>
          </p:cNvPr>
          <p:cNvSpPr>
            <a:spLocks noGrp="1"/>
          </p:cNvSpPr>
          <p:nvPr>
            <p:ph sz="quarter" idx="1"/>
          </p:nvPr>
        </p:nvSpPr>
        <p:spPr/>
        <p:txBody>
          <a:bodyPr>
            <a:normAutofit fontScale="92500" lnSpcReduction="20000"/>
          </a:bodyPr>
          <a:lstStyle/>
          <a:p>
            <a:r>
              <a:rPr lang="en-US" sz="2000" dirty="0">
                <a:effectLst/>
                <a:latin typeface="Times New Roman" panose="02020603050405020304" pitchFamily="18" charset="0"/>
                <a:cs typeface="Times New Roman" panose="02020603050405020304" pitchFamily="18" charset="0"/>
              </a:rPr>
              <a:t>Economic conditions in FY 2023 defied recession expectations from a year ago due to: 1) supply disruptions easing</a:t>
            </a:r>
            <a:r>
              <a:rPr lang="en-US" sz="2000" dirty="0">
                <a:latin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cs typeface="Times New Roman" panose="02020603050405020304" pitchFamily="18" charset="0"/>
              </a:rPr>
              <a:t> 2) massive government spending propping up the economy; 3) homeowners having locked in low rates – keeping rising interest rates from having as large an impact; and 4) the Fed easing terms on lending to banks, offsetting interest rate increases.</a:t>
            </a:r>
          </a:p>
          <a:p>
            <a:r>
              <a:rPr lang="en-US" sz="2000" dirty="0">
                <a:effectLst/>
                <a:latin typeface="Times New Roman" panose="02020603050405020304" pitchFamily="18" charset="0"/>
                <a:cs typeface="Times New Roman" panose="02020603050405020304" pitchFamily="18" charset="0"/>
              </a:rPr>
              <a:t>The underlying economic forecast in the introduced budget now assumes that a combination of a federal government shutdown, elevated inflation and interest rates, reduced credit accessibility, and rising geopolitical tensions cause the economy to fall into a mild recession in the second quarter of CY 2024 (fourth quarter of FY 2024) through the fourth quarter of CY 2024 (second quarter of FY 2025), with a peak to trough decline of 1.0 percent in GDP. </a:t>
            </a:r>
          </a:p>
          <a:p>
            <a:r>
              <a:rPr lang="en-US" sz="2000" dirty="0">
                <a:latin typeface="Times New Roman" panose="02020603050405020304" pitchFamily="18" charset="0"/>
                <a:cs typeface="Times New Roman" panose="02020603050405020304" pitchFamily="18" charset="0"/>
              </a:rPr>
              <a:t>General fund revenue growth in the introduced bills (</a:t>
            </a:r>
            <a:r>
              <a:rPr lang="en-US" sz="2000" u="sng"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including new tax policy proposals) assumes -0.6% in FY 2024, 2.9% in FY 2025, and 6.0% in FY 2026. </a:t>
            </a:r>
          </a:p>
          <a:p>
            <a:r>
              <a:rPr lang="en-US" sz="2000" dirty="0">
                <a:latin typeface="Times New Roman" panose="02020603050405020304" pitchFamily="18" charset="0"/>
                <a:cs typeface="Times New Roman" panose="02020603050405020304" pitchFamily="18" charset="0"/>
              </a:rPr>
              <a:t>FY 2024 assumes growth of 0.5% in income tax withholding, -12.3% in non-withholding and -4.6% in sales taxes.</a:t>
            </a:r>
          </a:p>
          <a:p>
            <a:r>
              <a:rPr lang="en-US" sz="2000" dirty="0">
                <a:effectLst/>
                <a:latin typeface="Times New Roman" panose="02020603050405020304" pitchFamily="18" charset="0"/>
                <a:cs typeface="Times New Roman" panose="02020603050405020304" pitchFamily="18" charset="0"/>
              </a:rPr>
              <a:t>The introduced budget </a:t>
            </a:r>
            <a:r>
              <a:rPr lang="en-US" sz="2000" u="sng" dirty="0">
                <a:effectLst/>
                <a:latin typeface="Times New Roman" panose="02020603050405020304" pitchFamily="18" charset="0"/>
                <a:cs typeface="Times New Roman" panose="02020603050405020304" pitchFamily="18" charset="0"/>
              </a:rPr>
              <a:t>does</a:t>
            </a:r>
            <a:r>
              <a:rPr lang="en-US" sz="2000" dirty="0">
                <a:effectLst/>
                <a:latin typeface="Times New Roman" panose="02020603050405020304" pitchFamily="18" charset="0"/>
                <a:cs typeface="Times New Roman" panose="02020603050405020304" pitchFamily="18" charset="0"/>
              </a:rPr>
              <a:t> transfer Revenue Reserves of </a:t>
            </a:r>
            <a:r>
              <a:rPr lang="en-US" sz="2000" dirty="0">
                <a:latin typeface="Times New Roman" panose="02020603050405020304" pitchFamily="18" charset="0"/>
                <a:cs typeface="Times New Roman" panose="02020603050405020304" pitchFamily="18" charset="0"/>
              </a:rPr>
              <a:t>$712.2 m in FY 25 and $92.8</a:t>
            </a:r>
            <a:r>
              <a:rPr lang="en-US" sz="2000" dirty="0">
                <a:effectLst/>
                <a:latin typeface="Times New Roman" panose="02020603050405020304" pitchFamily="18" charset="0"/>
                <a:cs typeface="Times New Roman" panose="02020603050405020304" pitchFamily="18" charset="0"/>
              </a:rPr>
              <a:t> m in FY 26 for GF spending, keeping total reserves at 15 percent of general fund revenues.  </a:t>
            </a:r>
          </a:p>
          <a:p>
            <a:endParaRPr lang="en-US" sz="1800" dirty="0">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8485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22D8-1FB6-3042-71C6-785304FA3666}"/>
              </a:ext>
            </a:extLst>
          </p:cNvPr>
          <p:cNvSpPr>
            <a:spLocks noGrp="1"/>
          </p:cNvSpPr>
          <p:nvPr>
            <p:ph type="title"/>
          </p:nvPr>
        </p:nvSpPr>
        <p:spPr/>
        <p:txBody>
          <a:bodyPr/>
          <a:lstStyle/>
          <a:p>
            <a:r>
              <a:rPr lang="en-US" dirty="0"/>
              <a:t>Appendix</a:t>
            </a:r>
          </a:p>
        </p:txBody>
      </p:sp>
      <p:sp>
        <p:nvSpPr>
          <p:cNvPr id="3" name="Footer Placeholder 2">
            <a:extLst>
              <a:ext uri="{FF2B5EF4-FFF2-40B4-BE49-F238E27FC236}">
                <a16:creationId xmlns:a16="http://schemas.microsoft.com/office/drawing/2014/main" id="{BE847C92-7C0F-3FFB-8F99-9D3EE2AB6B90}"/>
              </a:ext>
            </a:extLst>
          </p:cNvPr>
          <p:cNvSpPr>
            <a:spLocks noGrp="1"/>
          </p:cNvSpPr>
          <p:nvPr>
            <p:ph type="ftr" sz="quarter" idx="11"/>
          </p:nvPr>
        </p:nvSpPr>
        <p:spPr/>
        <p:txBody>
          <a:bodyPr/>
          <a:lstStyle/>
          <a:p>
            <a:r>
              <a:rPr lang="en-US" dirty="0"/>
              <a:t>30</a:t>
            </a:r>
          </a:p>
        </p:txBody>
      </p:sp>
      <p:sp>
        <p:nvSpPr>
          <p:cNvPr id="4" name="Slide Number Placeholder 3">
            <a:extLst>
              <a:ext uri="{FF2B5EF4-FFF2-40B4-BE49-F238E27FC236}">
                <a16:creationId xmlns:a16="http://schemas.microsoft.com/office/drawing/2014/main" id="{25C44C8A-D9C4-5293-5D51-21F77864C470}"/>
              </a:ext>
            </a:extLst>
          </p:cNvPr>
          <p:cNvSpPr>
            <a:spLocks noGrp="1"/>
          </p:cNvSpPr>
          <p:nvPr>
            <p:ph type="sldNum" sz="quarter" idx="12"/>
          </p:nvPr>
        </p:nvSpPr>
        <p:spPr/>
        <p:txBody>
          <a:bodyPr/>
          <a:lstStyle/>
          <a:p>
            <a:fld id="{A6FFBDAD-BBBF-FC47-A21E-B6646637E485}" type="slidenum">
              <a:rPr lang="en-US" smtClean="0"/>
              <a:t>30</a:t>
            </a:fld>
            <a:endParaRPr lang="en-US" dirty="0"/>
          </a:p>
        </p:txBody>
      </p:sp>
    </p:spTree>
    <p:extLst>
      <p:ext uri="{BB962C8B-B14F-4D97-AF65-F5344CB8AC3E}">
        <p14:creationId xmlns:p14="http://schemas.microsoft.com/office/powerpoint/2010/main" val="4183270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D79F-6706-BB32-AD74-473D5F9D6829}"/>
              </a:ext>
            </a:extLst>
          </p:cNvPr>
          <p:cNvSpPr>
            <a:spLocks noGrp="1"/>
          </p:cNvSpPr>
          <p:nvPr>
            <p:ph type="title"/>
          </p:nvPr>
        </p:nvSpPr>
        <p:spPr/>
        <p:txBody>
          <a:bodyPr/>
          <a:lstStyle/>
          <a:p>
            <a:r>
              <a:rPr lang="en-US" dirty="0"/>
              <a:t>Change in Budget Prevailing Salaries</a:t>
            </a:r>
          </a:p>
        </p:txBody>
      </p:sp>
      <p:sp>
        <p:nvSpPr>
          <p:cNvPr id="3" name="Footer Placeholder 2">
            <a:extLst>
              <a:ext uri="{FF2B5EF4-FFF2-40B4-BE49-F238E27FC236}">
                <a16:creationId xmlns:a16="http://schemas.microsoft.com/office/drawing/2014/main" id="{DE858A24-8195-D53B-CB29-8D2B90FF16C7}"/>
              </a:ext>
            </a:extLst>
          </p:cNvPr>
          <p:cNvSpPr>
            <a:spLocks noGrp="1"/>
          </p:cNvSpPr>
          <p:nvPr>
            <p:ph type="ftr" sz="quarter" idx="11"/>
          </p:nvPr>
        </p:nvSpPr>
        <p:spPr/>
        <p:txBody>
          <a:bodyPr/>
          <a:lstStyle/>
          <a:p>
            <a:r>
              <a:rPr lang="en-US" dirty="0"/>
              <a:t>31</a:t>
            </a:r>
          </a:p>
        </p:txBody>
      </p:sp>
      <p:sp>
        <p:nvSpPr>
          <p:cNvPr id="4" name="Slide Number Placeholder 3">
            <a:extLst>
              <a:ext uri="{FF2B5EF4-FFF2-40B4-BE49-F238E27FC236}">
                <a16:creationId xmlns:a16="http://schemas.microsoft.com/office/drawing/2014/main" id="{3613E092-9504-B564-83C6-3247B8EE3C8A}"/>
              </a:ext>
            </a:extLst>
          </p:cNvPr>
          <p:cNvSpPr>
            <a:spLocks noGrp="1"/>
          </p:cNvSpPr>
          <p:nvPr>
            <p:ph type="sldNum" sz="quarter" idx="12"/>
          </p:nvPr>
        </p:nvSpPr>
        <p:spPr/>
        <p:txBody>
          <a:bodyPr/>
          <a:lstStyle/>
          <a:p>
            <a:fld id="{A6FFBDAD-BBBF-FC47-A21E-B6646637E485}" type="slidenum">
              <a:rPr lang="en-US" smtClean="0"/>
              <a:t>31</a:t>
            </a:fld>
            <a:endParaRPr lang="en-US" dirty="0"/>
          </a:p>
        </p:txBody>
      </p:sp>
      <p:pic>
        <p:nvPicPr>
          <p:cNvPr id="6" name="Picture 5">
            <a:extLst>
              <a:ext uri="{FF2B5EF4-FFF2-40B4-BE49-F238E27FC236}">
                <a16:creationId xmlns:a16="http://schemas.microsoft.com/office/drawing/2014/main" id="{B804C5B6-639A-E07B-3447-F9A3CA1A16C5}"/>
              </a:ext>
            </a:extLst>
          </p:cNvPr>
          <p:cNvPicPr>
            <a:picLocks noChangeAspect="1"/>
          </p:cNvPicPr>
          <p:nvPr/>
        </p:nvPicPr>
        <p:blipFill>
          <a:blip r:embed="rId2"/>
          <a:stretch>
            <a:fillRect/>
          </a:stretch>
        </p:blipFill>
        <p:spPr>
          <a:xfrm>
            <a:off x="450016" y="2238703"/>
            <a:ext cx="8190088" cy="2396359"/>
          </a:xfrm>
          <a:prstGeom prst="rect">
            <a:avLst/>
          </a:prstGeom>
        </p:spPr>
      </p:pic>
    </p:spTree>
    <p:extLst>
      <p:ext uri="{BB962C8B-B14F-4D97-AF65-F5344CB8AC3E}">
        <p14:creationId xmlns:p14="http://schemas.microsoft.com/office/powerpoint/2010/main" val="1493159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BFA8-A78E-2468-478F-5B0DBBA496E8}"/>
              </a:ext>
            </a:extLst>
          </p:cNvPr>
          <p:cNvSpPr>
            <a:spLocks noGrp="1"/>
          </p:cNvSpPr>
          <p:nvPr>
            <p:ph type="title"/>
          </p:nvPr>
        </p:nvSpPr>
        <p:spPr/>
        <p:txBody>
          <a:bodyPr/>
          <a:lstStyle/>
          <a:p>
            <a:r>
              <a:rPr lang="en-US" dirty="0"/>
              <a:t>Example 2024-26 Change in the LCI</a:t>
            </a:r>
          </a:p>
        </p:txBody>
      </p:sp>
      <p:sp>
        <p:nvSpPr>
          <p:cNvPr id="3" name="Footer Placeholder 2">
            <a:extLst>
              <a:ext uri="{FF2B5EF4-FFF2-40B4-BE49-F238E27FC236}">
                <a16:creationId xmlns:a16="http://schemas.microsoft.com/office/drawing/2014/main" id="{436AC831-A066-DB2F-9519-E44DEDE48D00}"/>
              </a:ext>
            </a:extLst>
          </p:cNvPr>
          <p:cNvSpPr>
            <a:spLocks noGrp="1"/>
          </p:cNvSpPr>
          <p:nvPr>
            <p:ph type="ftr" sz="quarter" idx="11"/>
          </p:nvPr>
        </p:nvSpPr>
        <p:spPr/>
        <p:txBody>
          <a:bodyPr/>
          <a:lstStyle/>
          <a:p>
            <a:r>
              <a:rPr lang="en-US" dirty="0"/>
              <a:t>32</a:t>
            </a:r>
          </a:p>
        </p:txBody>
      </p:sp>
      <p:sp>
        <p:nvSpPr>
          <p:cNvPr id="4" name="Slide Number Placeholder 3">
            <a:extLst>
              <a:ext uri="{FF2B5EF4-FFF2-40B4-BE49-F238E27FC236}">
                <a16:creationId xmlns:a16="http://schemas.microsoft.com/office/drawing/2014/main" id="{9723BC92-1521-3545-C6A5-29C2E6D6022E}"/>
              </a:ext>
            </a:extLst>
          </p:cNvPr>
          <p:cNvSpPr>
            <a:spLocks noGrp="1"/>
          </p:cNvSpPr>
          <p:nvPr>
            <p:ph type="sldNum" sz="quarter" idx="12"/>
          </p:nvPr>
        </p:nvSpPr>
        <p:spPr/>
        <p:txBody>
          <a:bodyPr/>
          <a:lstStyle/>
          <a:p>
            <a:fld id="{A6FFBDAD-BBBF-FC47-A21E-B6646637E485}" type="slidenum">
              <a:rPr lang="en-US" smtClean="0"/>
              <a:t>32</a:t>
            </a:fld>
            <a:endParaRPr lang="en-US" dirty="0"/>
          </a:p>
        </p:txBody>
      </p:sp>
      <p:pic>
        <p:nvPicPr>
          <p:cNvPr id="5" name="Picture 4">
            <a:extLst>
              <a:ext uri="{FF2B5EF4-FFF2-40B4-BE49-F238E27FC236}">
                <a16:creationId xmlns:a16="http://schemas.microsoft.com/office/drawing/2014/main" id="{F885E539-9F41-0856-38E8-59FE52D7ABEE}"/>
              </a:ext>
            </a:extLst>
          </p:cNvPr>
          <p:cNvPicPr>
            <a:picLocks noChangeAspect="1"/>
          </p:cNvPicPr>
          <p:nvPr/>
        </p:nvPicPr>
        <p:blipFill>
          <a:blip r:embed="rId2"/>
          <a:stretch>
            <a:fillRect/>
          </a:stretch>
        </p:blipFill>
        <p:spPr>
          <a:xfrm>
            <a:off x="697466" y="1471006"/>
            <a:ext cx="7742972" cy="4456387"/>
          </a:xfrm>
          <a:prstGeom prst="rect">
            <a:avLst/>
          </a:prstGeom>
        </p:spPr>
      </p:pic>
    </p:spTree>
    <p:extLst>
      <p:ext uri="{BB962C8B-B14F-4D97-AF65-F5344CB8AC3E}">
        <p14:creationId xmlns:p14="http://schemas.microsoft.com/office/powerpoint/2010/main" val="2020691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9FB8A-AFFC-3511-E002-928C16116940}"/>
              </a:ext>
            </a:extLst>
          </p:cNvPr>
          <p:cNvSpPr>
            <a:spLocks noGrp="1"/>
          </p:cNvSpPr>
          <p:nvPr>
            <p:ph type="ftr" sz="quarter" idx="11"/>
          </p:nvPr>
        </p:nvSpPr>
        <p:spPr/>
        <p:txBody>
          <a:bodyPr/>
          <a:lstStyle/>
          <a:p>
            <a:r>
              <a:rPr lang="en-US" dirty="0"/>
              <a:t>33</a:t>
            </a:r>
          </a:p>
        </p:txBody>
      </p:sp>
      <p:sp>
        <p:nvSpPr>
          <p:cNvPr id="4" name="Slide Number Placeholder 3">
            <a:extLst>
              <a:ext uri="{FF2B5EF4-FFF2-40B4-BE49-F238E27FC236}">
                <a16:creationId xmlns:a16="http://schemas.microsoft.com/office/drawing/2014/main" id="{C200A398-2918-2739-A7E4-F65C5DB24FF2}"/>
              </a:ext>
            </a:extLst>
          </p:cNvPr>
          <p:cNvSpPr>
            <a:spLocks noGrp="1"/>
          </p:cNvSpPr>
          <p:nvPr>
            <p:ph type="sldNum" sz="quarter" idx="12"/>
          </p:nvPr>
        </p:nvSpPr>
        <p:spPr/>
        <p:txBody>
          <a:bodyPr/>
          <a:lstStyle/>
          <a:p>
            <a:fld id="{A6FFBDAD-BBBF-FC47-A21E-B6646637E485}" type="slidenum">
              <a:rPr lang="en-US" smtClean="0"/>
              <a:t>33</a:t>
            </a:fld>
            <a:endParaRPr lang="en-US" dirty="0"/>
          </a:p>
        </p:txBody>
      </p:sp>
      <p:graphicFrame>
        <p:nvGraphicFramePr>
          <p:cNvPr id="5" name="Object 2">
            <a:extLst>
              <a:ext uri="{FF2B5EF4-FFF2-40B4-BE49-F238E27FC236}">
                <a16:creationId xmlns:a16="http://schemas.microsoft.com/office/drawing/2014/main" id="{A48299E6-0728-605C-1D6C-E15E44A94A60}"/>
              </a:ext>
            </a:extLst>
          </p:cNvPr>
          <p:cNvGraphicFramePr>
            <a:graphicFrameLocks noChangeAspect="1"/>
          </p:cNvGraphicFramePr>
          <p:nvPr>
            <p:extLst>
              <p:ext uri="{D42A27DB-BD31-4B8C-83A1-F6EECF244321}">
                <p14:modId xmlns:p14="http://schemas.microsoft.com/office/powerpoint/2010/main" val="3444587928"/>
              </p:ext>
            </p:extLst>
          </p:nvPr>
        </p:nvGraphicFramePr>
        <p:xfrm>
          <a:off x="644652" y="1610248"/>
          <a:ext cx="7848600" cy="4800600"/>
        </p:xfrm>
        <a:graphic>
          <a:graphicData uri="http://schemas.openxmlformats.org/presentationml/2006/ole">
            <mc:AlternateContent xmlns:mc="http://schemas.openxmlformats.org/markup-compatibility/2006">
              <mc:Choice xmlns:v="urn:schemas-microsoft-com:vml" Requires="v">
                <p:oleObj name="Chart" r:id="rId2" imgW="8293100" imgH="4826000" progId="MSGraph.Chart.8">
                  <p:embed followColorScheme="full"/>
                </p:oleObj>
              </mc:Choice>
              <mc:Fallback>
                <p:oleObj name="Chart" r:id="rId2" imgW="8293100" imgH="4826000" progId="MSGraph.Chart.8">
                  <p:embed followColorScheme="full"/>
                  <p:pic>
                    <p:nvPicPr>
                      <p:cNvPr id="4" name="Object 2">
                        <a:extLst>
                          <a:ext uri="{FF2B5EF4-FFF2-40B4-BE49-F238E27FC236}">
                            <a16:creationId xmlns:a16="http://schemas.microsoft.com/office/drawing/2014/main" id="{4EDB8622-0A1A-167B-09EE-2FE665CDD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52" y="1610248"/>
                        <a:ext cx="78486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itle 1">
            <a:extLst>
              <a:ext uri="{FF2B5EF4-FFF2-40B4-BE49-F238E27FC236}">
                <a16:creationId xmlns:a16="http://schemas.microsoft.com/office/drawing/2014/main" id="{752E16C4-6E45-60F3-84A5-4D608CC986BA}"/>
              </a:ext>
            </a:extLst>
          </p:cNvPr>
          <p:cNvSpPr>
            <a:spLocks noGrp="1"/>
          </p:cNvSpPr>
          <p:nvPr>
            <p:ph type="title"/>
          </p:nvPr>
        </p:nvSpPr>
        <p:spPr>
          <a:xfrm>
            <a:off x="301752" y="405369"/>
            <a:ext cx="8534400" cy="758952"/>
          </a:xfrm>
        </p:spPr>
        <p:txBody>
          <a:bodyPr>
            <a:noAutofit/>
          </a:bodyPr>
          <a:lstStyle/>
          <a:p>
            <a:pPr eaLnBrk="0" hangingPunct="0"/>
            <a:r>
              <a:rPr lang="en-US" altLang="en-US" sz="2800" b="1" dirty="0">
                <a:latin typeface="Times New Roman" panose="02020603050405020304" pitchFamily="18" charset="0"/>
                <a:cs typeface="Times New Roman" panose="02020603050405020304" pitchFamily="18" charset="0"/>
              </a:rPr>
              <a:t>Average Daily Membership has the Highest Relative Importance in the Composite Index</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04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CE30-3BC9-1967-39D6-1CD21E2857B8}"/>
              </a:ext>
            </a:extLst>
          </p:cNvPr>
          <p:cNvSpPr>
            <a:spLocks noGrp="1"/>
          </p:cNvSpPr>
          <p:nvPr>
            <p:ph type="title"/>
          </p:nvPr>
        </p:nvSpPr>
        <p:spPr>
          <a:xfrm>
            <a:off x="304800" y="447152"/>
            <a:ext cx="8534400" cy="758952"/>
          </a:xfrm>
        </p:spPr>
        <p:txBody>
          <a:bodyPr>
            <a:normAutofit fontScale="90000"/>
          </a:bodyPr>
          <a:lstStyle/>
          <a:p>
            <a:r>
              <a:rPr lang="en-US" dirty="0"/>
              <a:t>Conservative Economic Forecast Underpins</a:t>
            </a:r>
            <a:br>
              <a:rPr lang="en-US" dirty="0"/>
            </a:br>
            <a:r>
              <a:rPr lang="en-US" dirty="0"/>
              <a:t> the GF Revenue Forecast</a:t>
            </a:r>
          </a:p>
        </p:txBody>
      </p:sp>
      <p:sp>
        <p:nvSpPr>
          <p:cNvPr id="4" name="Slide Number Placeholder 3">
            <a:extLst>
              <a:ext uri="{FF2B5EF4-FFF2-40B4-BE49-F238E27FC236}">
                <a16:creationId xmlns:a16="http://schemas.microsoft.com/office/drawing/2014/main" id="{A9BAEE19-27F1-CB6D-FA87-151EC3E6A232}"/>
              </a:ext>
            </a:extLst>
          </p:cNvPr>
          <p:cNvSpPr>
            <a:spLocks noGrp="1"/>
          </p:cNvSpPr>
          <p:nvPr>
            <p:ph type="sldNum" sz="quarter" idx="12"/>
          </p:nvPr>
        </p:nvSpPr>
        <p:spPr/>
        <p:txBody>
          <a:bodyPr/>
          <a:lstStyle/>
          <a:p>
            <a:fld id="{A6FFBDAD-BBBF-FC47-A21E-B6646637E485}" type="slidenum">
              <a:rPr lang="en-US" smtClean="0"/>
              <a:t>4</a:t>
            </a:fld>
            <a:endParaRPr lang="en-US" dirty="0"/>
          </a:p>
        </p:txBody>
      </p:sp>
      <p:pic>
        <p:nvPicPr>
          <p:cNvPr id="6" name="Picture 5">
            <a:extLst>
              <a:ext uri="{FF2B5EF4-FFF2-40B4-BE49-F238E27FC236}">
                <a16:creationId xmlns:a16="http://schemas.microsoft.com/office/drawing/2014/main" id="{D3919E18-6330-C087-98B1-26B8E1E0321F}"/>
              </a:ext>
            </a:extLst>
          </p:cNvPr>
          <p:cNvPicPr>
            <a:picLocks noChangeAspect="1"/>
          </p:cNvPicPr>
          <p:nvPr/>
        </p:nvPicPr>
        <p:blipFill>
          <a:blip r:embed="rId2"/>
          <a:stretch>
            <a:fillRect/>
          </a:stretch>
        </p:blipFill>
        <p:spPr>
          <a:xfrm>
            <a:off x="685800" y="2259724"/>
            <a:ext cx="7772400" cy="2343807"/>
          </a:xfrm>
          <a:prstGeom prst="rect">
            <a:avLst/>
          </a:prstGeom>
        </p:spPr>
      </p:pic>
      <p:sp>
        <p:nvSpPr>
          <p:cNvPr id="3" name="Footer Placeholder 2">
            <a:extLst>
              <a:ext uri="{FF2B5EF4-FFF2-40B4-BE49-F238E27FC236}">
                <a16:creationId xmlns:a16="http://schemas.microsoft.com/office/drawing/2014/main" id="{F5018DD3-C656-7325-E5F7-E5CD9E958FAC}"/>
              </a:ext>
            </a:extLst>
          </p:cNvPr>
          <p:cNvSpPr>
            <a:spLocks noGrp="1"/>
          </p:cNvSpPr>
          <p:nvPr>
            <p:ph type="ftr" sz="quarter" idx="11"/>
          </p:nvPr>
        </p:nvSpPr>
        <p:spPr/>
        <p:txBody>
          <a:bodyPr/>
          <a:lstStyle/>
          <a:p>
            <a:r>
              <a:rPr lang="en-US" dirty="0"/>
              <a:t>4</a:t>
            </a:r>
          </a:p>
        </p:txBody>
      </p:sp>
    </p:spTree>
    <p:extLst>
      <p:ext uri="{BB962C8B-B14F-4D97-AF65-F5344CB8AC3E}">
        <p14:creationId xmlns:p14="http://schemas.microsoft.com/office/powerpoint/2010/main" val="125817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B2552C-CC01-4324-EE31-0C5543DAAD32}"/>
              </a:ext>
            </a:extLst>
          </p:cNvPr>
          <p:cNvSpPr>
            <a:spLocks noGrp="1"/>
          </p:cNvSpPr>
          <p:nvPr>
            <p:ph type="sldNum" sz="quarter" idx="12"/>
          </p:nvPr>
        </p:nvSpPr>
        <p:spPr/>
        <p:txBody>
          <a:bodyPr/>
          <a:lstStyle/>
          <a:p>
            <a:fld id="{A6FFBDAD-BBBF-FC47-A21E-B6646637E485}" type="slidenum">
              <a:rPr lang="en-US" smtClean="0"/>
              <a:t>5</a:t>
            </a:fld>
            <a:endParaRPr lang="en-US" dirty="0"/>
          </a:p>
        </p:txBody>
      </p:sp>
      <p:sp>
        <p:nvSpPr>
          <p:cNvPr id="6" name="TextBox 5">
            <a:extLst>
              <a:ext uri="{FF2B5EF4-FFF2-40B4-BE49-F238E27FC236}">
                <a16:creationId xmlns:a16="http://schemas.microsoft.com/office/drawing/2014/main" id="{28A46D9D-A1F7-BC25-AE14-E7F5CD6E127F}"/>
              </a:ext>
            </a:extLst>
          </p:cNvPr>
          <p:cNvSpPr txBox="1"/>
          <p:nvPr/>
        </p:nvSpPr>
        <p:spPr>
          <a:xfrm>
            <a:off x="987972" y="6096000"/>
            <a:ext cx="3288080" cy="246221"/>
          </a:xfrm>
          <a:prstGeom prst="rect">
            <a:avLst/>
          </a:prstGeom>
          <a:noFill/>
        </p:spPr>
        <p:txBody>
          <a:bodyPr wrap="none" rtlCol="0">
            <a:spAutoFit/>
          </a:bodyPr>
          <a:lstStyle/>
          <a:p>
            <a:r>
              <a:rPr lang="en-US" sz="1000" dirty="0"/>
              <a:t>Source data: https://</a:t>
            </a:r>
            <a:r>
              <a:rPr lang="en-US" sz="1000" dirty="0" err="1"/>
              <a:t>fred.stlouisfed.org</a:t>
            </a:r>
            <a:r>
              <a:rPr lang="en-US" sz="1000" dirty="0"/>
              <a:t>/series/M2SL#</a:t>
            </a:r>
          </a:p>
        </p:txBody>
      </p:sp>
      <p:pic>
        <p:nvPicPr>
          <p:cNvPr id="4" name="Picture 3">
            <a:extLst>
              <a:ext uri="{FF2B5EF4-FFF2-40B4-BE49-F238E27FC236}">
                <a16:creationId xmlns:a16="http://schemas.microsoft.com/office/drawing/2014/main" id="{EA1AF900-7EE4-4477-695A-B63275200A15}"/>
              </a:ext>
            </a:extLst>
          </p:cNvPr>
          <p:cNvPicPr>
            <a:picLocks noChangeAspect="1"/>
          </p:cNvPicPr>
          <p:nvPr/>
        </p:nvPicPr>
        <p:blipFill>
          <a:blip r:embed="rId2"/>
          <a:stretch>
            <a:fillRect/>
          </a:stretch>
        </p:blipFill>
        <p:spPr>
          <a:xfrm>
            <a:off x="557048" y="420414"/>
            <a:ext cx="8120142" cy="5510714"/>
          </a:xfrm>
          <a:prstGeom prst="rect">
            <a:avLst/>
          </a:prstGeom>
        </p:spPr>
      </p:pic>
    </p:spTree>
    <p:extLst>
      <p:ext uri="{BB962C8B-B14F-4D97-AF65-F5344CB8AC3E}">
        <p14:creationId xmlns:p14="http://schemas.microsoft.com/office/powerpoint/2010/main" val="400674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2A2929A-A571-266E-C27D-253F0D8BD69C}"/>
              </a:ext>
            </a:extLst>
          </p:cNvPr>
          <p:cNvSpPr>
            <a:spLocks noGrp="1"/>
          </p:cNvSpPr>
          <p:nvPr>
            <p:ph type="ftr" sz="quarter" idx="11"/>
          </p:nvPr>
        </p:nvSpPr>
        <p:spPr/>
        <p:txBody>
          <a:bodyPr/>
          <a:lstStyle/>
          <a:p>
            <a:r>
              <a:rPr lang="en-US" sz="1400" b="1"/>
              <a:t>6</a:t>
            </a:r>
            <a:endParaRPr lang="en-US" sz="1400" b="1" dirty="0"/>
          </a:p>
        </p:txBody>
      </p:sp>
      <p:sp>
        <p:nvSpPr>
          <p:cNvPr id="4" name="Slide Number Placeholder 3">
            <a:extLst>
              <a:ext uri="{FF2B5EF4-FFF2-40B4-BE49-F238E27FC236}">
                <a16:creationId xmlns:a16="http://schemas.microsoft.com/office/drawing/2014/main" id="{26BD6BFF-AB1A-D0B8-8665-F3680C45B807}"/>
              </a:ext>
            </a:extLst>
          </p:cNvPr>
          <p:cNvSpPr>
            <a:spLocks noGrp="1"/>
          </p:cNvSpPr>
          <p:nvPr>
            <p:ph type="sldNum" sz="quarter" idx="12"/>
          </p:nvPr>
        </p:nvSpPr>
        <p:spPr/>
        <p:txBody>
          <a:bodyPr/>
          <a:lstStyle/>
          <a:p>
            <a:fld id="{A6FFBDAD-BBBF-FC47-A21E-B6646637E485}" type="slidenum">
              <a:rPr lang="en-US" smtClean="0"/>
              <a:t>6</a:t>
            </a:fld>
            <a:endParaRPr lang="en-US" dirty="0"/>
          </a:p>
        </p:txBody>
      </p:sp>
      <p:pic>
        <p:nvPicPr>
          <p:cNvPr id="6" name="Picture 5">
            <a:extLst>
              <a:ext uri="{FF2B5EF4-FFF2-40B4-BE49-F238E27FC236}">
                <a16:creationId xmlns:a16="http://schemas.microsoft.com/office/drawing/2014/main" id="{57C8D2C7-339D-DB02-54D6-2FA6EF7EEF29}"/>
              </a:ext>
            </a:extLst>
          </p:cNvPr>
          <p:cNvPicPr>
            <a:picLocks noChangeAspect="1"/>
          </p:cNvPicPr>
          <p:nvPr/>
        </p:nvPicPr>
        <p:blipFill>
          <a:blip r:embed="rId2"/>
          <a:stretch>
            <a:fillRect/>
          </a:stretch>
        </p:blipFill>
        <p:spPr>
          <a:xfrm>
            <a:off x="682752" y="1381886"/>
            <a:ext cx="7772400" cy="4440094"/>
          </a:xfrm>
          <a:prstGeom prst="rect">
            <a:avLst/>
          </a:prstGeom>
        </p:spPr>
      </p:pic>
      <p:sp>
        <p:nvSpPr>
          <p:cNvPr id="7" name="Title 1">
            <a:extLst>
              <a:ext uri="{FF2B5EF4-FFF2-40B4-BE49-F238E27FC236}">
                <a16:creationId xmlns:a16="http://schemas.microsoft.com/office/drawing/2014/main" id="{117F1306-9E78-C2AB-62EE-65EE19C94CEB}"/>
              </a:ext>
            </a:extLst>
          </p:cNvPr>
          <p:cNvSpPr>
            <a:spLocks noGrp="1"/>
          </p:cNvSpPr>
          <p:nvPr>
            <p:ph type="title"/>
          </p:nvPr>
        </p:nvSpPr>
        <p:spPr/>
        <p:txBody>
          <a:bodyPr>
            <a:normAutofit/>
          </a:bodyPr>
          <a:lstStyle/>
          <a:p>
            <a:r>
              <a:rPr lang="en-US" sz="2800" dirty="0"/>
              <a:t>Consumer Prices Have Not Met Fed Target of 2%</a:t>
            </a:r>
          </a:p>
        </p:txBody>
      </p:sp>
      <p:sp>
        <p:nvSpPr>
          <p:cNvPr id="8" name="TextBox 7">
            <a:extLst>
              <a:ext uri="{FF2B5EF4-FFF2-40B4-BE49-F238E27FC236}">
                <a16:creationId xmlns:a16="http://schemas.microsoft.com/office/drawing/2014/main" id="{AE67F610-50E3-E59B-E56F-3FE2BA74C80C}"/>
              </a:ext>
            </a:extLst>
          </p:cNvPr>
          <p:cNvSpPr txBox="1"/>
          <p:nvPr/>
        </p:nvSpPr>
        <p:spPr>
          <a:xfrm>
            <a:off x="572814" y="5890847"/>
            <a:ext cx="7882338" cy="276999"/>
          </a:xfrm>
          <a:prstGeom prst="rect">
            <a:avLst/>
          </a:prstGeom>
          <a:noFill/>
        </p:spPr>
        <p:txBody>
          <a:bodyPr wrap="square">
            <a:spAutoFit/>
          </a:bodyPr>
          <a:lstStyle/>
          <a:p>
            <a:r>
              <a:rPr lang="en-US" sz="1200" dirty="0"/>
              <a:t>Source: https://</a:t>
            </a:r>
            <a:r>
              <a:rPr lang="en-US" sz="1200" dirty="0" err="1"/>
              <a:t>www.bls.gov</a:t>
            </a:r>
            <a:r>
              <a:rPr lang="en-US" sz="1200" dirty="0"/>
              <a:t>/charts/consumer-price-index/consumer-price-index-by-category-line-</a:t>
            </a:r>
            <a:r>
              <a:rPr lang="en-US" sz="1200" dirty="0" err="1"/>
              <a:t>chart.htm</a:t>
            </a:r>
            <a:endParaRPr lang="en-US" sz="1200" dirty="0"/>
          </a:p>
        </p:txBody>
      </p:sp>
    </p:spTree>
    <p:extLst>
      <p:ext uri="{BB962C8B-B14F-4D97-AF65-F5344CB8AC3E}">
        <p14:creationId xmlns:p14="http://schemas.microsoft.com/office/powerpoint/2010/main" val="410336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304BC47-3065-B8D0-A293-77DBB12CC22A}"/>
              </a:ext>
            </a:extLst>
          </p:cNvPr>
          <p:cNvSpPr>
            <a:spLocks noGrp="1"/>
          </p:cNvSpPr>
          <p:nvPr>
            <p:ph type="ftr" sz="quarter" idx="11"/>
          </p:nvPr>
        </p:nvSpPr>
        <p:spPr/>
        <p:txBody>
          <a:bodyPr/>
          <a:lstStyle/>
          <a:p>
            <a:r>
              <a:rPr lang="en-US" sz="1400" b="1"/>
              <a:t>7</a:t>
            </a:r>
            <a:endParaRPr lang="en-US" sz="1400" b="1" dirty="0"/>
          </a:p>
        </p:txBody>
      </p:sp>
      <p:sp>
        <p:nvSpPr>
          <p:cNvPr id="4" name="Slide Number Placeholder 3">
            <a:extLst>
              <a:ext uri="{FF2B5EF4-FFF2-40B4-BE49-F238E27FC236}">
                <a16:creationId xmlns:a16="http://schemas.microsoft.com/office/drawing/2014/main" id="{36B2BC56-6BA6-1737-EABD-12641E383510}"/>
              </a:ext>
            </a:extLst>
          </p:cNvPr>
          <p:cNvSpPr>
            <a:spLocks noGrp="1"/>
          </p:cNvSpPr>
          <p:nvPr>
            <p:ph type="sldNum" sz="quarter" idx="12"/>
          </p:nvPr>
        </p:nvSpPr>
        <p:spPr/>
        <p:txBody>
          <a:bodyPr/>
          <a:lstStyle/>
          <a:p>
            <a:fld id="{A6FFBDAD-BBBF-FC47-A21E-B6646637E485}" type="slidenum">
              <a:rPr lang="en-US" smtClean="0"/>
              <a:t>7</a:t>
            </a:fld>
            <a:endParaRPr lang="en-US" dirty="0"/>
          </a:p>
        </p:txBody>
      </p:sp>
      <p:sp>
        <p:nvSpPr>
          <p:cNvPr id="5" name="Title 1">
            <a:extLst>
              <a:ext uri="{FF2B5EF4-FFF2-40B4-BE49-F238E27FC236}">
                <a16:creationId xmlns:a16="http://schemas.microsoft.com/office/drawing/2014/main" id="{328839C0-091E-5282-6057-117DE7094F13}"/>
              </a:ext>
            </a:extLst>
          </p:cNvPr>
          <p:cNvSpPr txBox="1">
            <a:spLocks/>
          </p:cNvSpPr>
          <p:nvPr/>
        </p:nvSpPr>
        <p:spPr>
          <a:xfrm>
            <a:off x="212414" y="277068"/>
            <a:ext cx="8534400" cy="758952"/>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r>
              <a:rPr lang="en-US" dirty="0"/>
              <a:t>Income Tax Withholding Growth is Declining</a:t>
            </a:r>
          </a:p>
        </p:txBody>
      </p:sp>
      <p:pic>
        <p:nvPicPr>
          <p:cNvPr id="6" name="Picture 5">
            <a:extLst>
              <a:ext uri="{FF2B5EF4-FFF2-40B4-BE49-F238E27FC236}">
                <a16:creationId xmlns:a16="http://schemas.microsoft.com/office/drawing/2014/main" id="{DF103A57-837B-D28B-2F9F-1F20275903FF}"/>
              </a:ext>
            </a:extLst>
          </p:cNvPr>
          <p:cNvPicPr>
            <a:picLocks noChangeAspect="1"/>
          </p:cNvPicPr>
          <p:nvPr/>
        </p:nvPicPr>
        <p:blipFill>
          <a:blip r:embed="rId2"/>
          <a:stretch>
            <a:fillRect/>
          </a:stretch>
        </p:blipFill>
        <p:spPr>
          <a:xfrm>
            <a:off x="682752" y="1447145"/>
            <a:ext cx="7772400" cy="4504110"/>
          </a:xfrm>
          <a:prstGeom prst="rect">
            <a:avLst/>
          </a:prstGeom>
        </p:spPr>
      </p:pic>
    </p:spTree>
    <p:extLst>
      <p:ext uri="{BB962C8B-B14F-4D97-AF65-F5344CB8AC3E}">
        <p14:creationId xmlns:p14="http://schemas.microsoft.com/office/powerpoint/2010/main" val="90722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4213F77-8E7E-A180-E9F6-C32F25FA7454}"/>
              </a:ext>
            </a:extLst>
          </p:cNvPr>
          <p:cNvSpPr>
            <a:spLocks noGrp="1"/>
          </p:cNvSpPr>
          <p:nvPr>
            <p:ph type="ftr" sz="quarter" idx="11"/>
          </p:nvPr>
        </p:nvSpPr>
        <p:spPr/>
        <p:txBody>
          <a:bodyPr/>
          <a:lstStyle/>
          <a:p>
            <a:r>
              <a:rPr lang="en-US"/>
              <a:t>8</a:t>
            </a:r>
            <a:endParaRPr lang="en-US" dirty="0"/>
          </a:p>
        </p:txBody>
      </p:sp>
      <p:sp>
        <p:nvSpPr>
          <p:cNvPr id="4" name="Slide Number Placeholder 3">
            <a:extLst>
              <a:ext uri="{FF2B5EF4-FFF2-40B4-BE49-F238E27FC236}">
                <a16:creationId xmlns:a16="http://schemas.microsoft.com/office/drawing/2014/main" id="{0EBA6CE7-C84B-5ABA-3C78-ECFB4E57F40F}"/>
              </a:ext>
            </a:extLst>
          </p:cNvPr>
          <p:cNvSpPr>
            <a:spLocks noGrp="1"/>
          </p:cNvSpPr>
          <p:nvPr>
            <p:ph type="sldNum" sz="quarter" idx="12"/>
          </p:nvPr>
        </p:nvSpPr>
        <p:spPr/>
        <p:txBody>
          <a:bodyPr/>
          <a:lstStyle/>
          <a:p>
            <a:fld id="{A6FFBDAD-BBBF-FC47-A21E-B6646637E485}" type="slidenum">
              <a:rPr lang="en-US" smtClean="0"/>
              <a:t>8</a:t>
            </a:fld>
            <a:endParaRPr lang="en-US" dirty="0"/>
          </a:p>
        </p:txBody>
      </p:sp>
      <p:sp>
        <p:nvSpPr>
          <p:cNvPr id="6" name="Title 1">
            <a:extLst>
              <a:ext uri="{FF2B5EF4-FFF2-40B4-BE49-F238E27FC236}">
                <a16:creationId xmlns:a16="http://schemas.microsoft.com/office/drawing/2014/main" id="{5B66781F-17FF-574A-1710-F36A2D931567}"/>
              </a:ext>
            </a:extLst>
          </p:cNvPr>
          <p:cNvSpPr>
            <a:spLocks noGrp="1"/>
          </p:cNvSpPr>
          <p:nvPr>
            <p:ph type="title"/>
          </p:nvPr>
        </p:nvSpPr>
        <p:spPr/>
        <p:txBody>
          <a:bodyPr/>
          <a:lstStyle/>
          <a:p>
            <a:r>
              <a:rPr lang="en-US" dirty="0"/>
              <a:t>Recent Tax Policy Has Reduced Revenues</a:t>
            </a:r>
          </a:p>
        </p:txBody>
      </p:sp>
      <p:pic>
        <p:nvPicPr>
          <p:cNvPr id="11" name="Picture 10">
            <a:extLst>
              <a:ext uri="{FF2B5EF4-FFF2-40B4-BE49-F238E27FC236}">
                <a16:creationId xmlns:a16="http://schemas.microsoft.com/office/drawing/2014/main" id="{43636CD4-41F7-2C8B-F2BB-4E612C9575AD}"/>
              </a:ext>
            </a:extLst>
          </p:cNvPr>
          <p:cNvPicPr>
            <a:picLocks noChangeAspect="1"/>
          </p:cNvPicPr>
          <p:nvPr/>
        </p:nvPicPr>
        <p:blipFill>
          <a:blip r:embed="rId2"/>
          <a:stretch>
            <a:fillRect/>
          </a:stretch>
        </p:blipFill>
        <p:spPr>
          <a:xfrm>
            <a:off x="431651" y="1856014"/>
            <a:ext cx="8178503" cy="3310346"/>
          </a:xfrm>
          <a:prstGeom prst="rect">
            <a:avLst/>
          </a:prstGeom>
        </p:spPr>
      </p:pic>
    </p:spTree>
    <p:extLst>
      <p:ext uri="{BB962C8B-B14F-4D97-AF65-F5344CB8AC3E}">
        <p14:creationId xmlns:p14="http://schemas.microsoft.com/office/powerpoint/2010/main" val="295104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B3F2-DF48-7029-DBEA-B57F30E13F1D}"/>
              </a:ext>
            </a:extLst>
          </p:cNvPr>
          <p:cNvSpPr>
            <a:spLocks noGrp="1"/>
          </p:cNvSpPr>
          <p:nvPr>
            <p:ph type="title"/>
          </p:nvPr>
        </p:nvSpPr>
        <p:spPr>
          <a:xfrm>
            <a:off x="304800" y="425795"/>
            <a:ext cx="8534400" cy="758952"/>
          </a:xfrm>
        </p:spPr>
        <p:txBody>
          <a:bodyPr>
            <a:normAutofit fontScale="90000"/>
          </a:bodyPr>
          <a:lstStyle/>
          <a:p>
            <a:r>
              <a:rPr lang="en-US" dirty="0"/>
              <a:t>Proposed Tax Policy Changes Reduce Revenues in the Introduced Budget</a:t>
            </a:r>
          </a:p>
        </p:txBody>
      </p:sp>
      <p:sp>
        <p:nvSpPr>
          <p:cNvPr id="3" name="Footer Placeholder 2">
            <a:extLst>
              <a:ext uri="{FF2B5EF4-FFF2-40B4-BE49-F238E27FC236}">
                <a16:creationId xmlns:a16="http://schemas.microsoft.com/office/drawing/2014/main" id="{9CD62EA0-96B0-CF37-3A1C-58043AFE22CF}"/>
              </a:ext>
            </a:extLst>
          </p:cNvPr>
          <p:cNvSpPr>
            <a:spLocks noGrp="1"/>
          </p:cNvSpPr>
          <p:nvPr>
            <p:ph type="ftr" sz="quarter" idx="11"/>
          </p:nvPr>
        </p:nvSpPr>
        <p:spPr/>
        <p:txBody>
          <a:bodyPr/>
          <a:lstStyle/>
          <a:p>
            <a:r>
              <a:rPr lang="en-US"/>
              <a:t>9</a:t>
            </a:r>
            <a:endParaRPr lang="en-US" dirty="0"/>
          </a:p>
        </p:txBody>
      </p:sp>
      <p:sp>
        <p:nvSpPr>
          <p:cNvPr id="4" name="Slide Number Placeholder 3">
            <a:extLst>
              <a:ext uri="{FF2B5EF4-FFF2-40B4-BE49-F238E27FC236}">
                <a16:creationId xmlns:a16="http://schemas.microsoft.com/office/drawing/2014/main" id="{DFC4F9C9-6502-8F56-181C-45C50D547D60}"/>
              </a:ext>
            </a:extLst>
          </p:cNvPr>
          <p:cNvSpPr>
            <a:spLocks noGrp="1"/>
          </p:cNvSpPr>
          <p:nvPr>
            <p:ph type="sldNum" sz="quarter" idx="12"/>
          </p:nvPr>
        </p:nvSpPr>
        <p:spPr/>
        <p:txBody>
          <a:bodyPr/>
          <a:lstStyle/>
          <a:p>
            <a:fld id="{A6FFBDAD-BBBF-FC47-A21E-B6646637E485}" type="slidenum">
              <a:rPr lang="en-US" smtClean="0"/>
              <a:t>9</a:t>
            </a:fld>
            <a:endParaRPr lang="en-US" dirty="0"/>
          </a:p>
        </p:txBody>
      </p:sp>
      <p:pic>
        <p:nvPicPr>
          <p:cNvPr id="6" name="Picture 5">
            <a:extLst>
              <a:ext uri="{FF2B5EF4-FFF2-40B4-BE49-F238E27FC236}">
                <a16:creationId xmlns:a16="http://schemas.microsoft.com/office/drawing/2014/main" id="{0DB62B80-5BDA-1AB0-C085-EC1F9C2828BC}"/>
              </a:ext>
            </a:extLst>
          </p:cNvPr>
          <p:cNvPicPr>
            <a:picLocks noChangeAspect="1"/>
          </p:cNvPicPr>
          <p:nvPr/>
        </p:nvPicPr>
        <p:blipFill>
          <a:blip r:embed="rId2"/>
          <a:stretch>
            <a:fillRect/>
          </a:stretch>
        </p:blipFill>
        <p:spPr>
          <a:xfrm>
            <a:off x="420321" y="1794971"/>
            <a:ext cx="8324149" cy="3259913"/>
          </a:xfrm>
          <a:prstGeom prst="rect">
            <a:avLst/>
          </a:prstGeom>
        </p:spPr>
      </p:pic>
    </p:spTree>
    <p:extLst>
      <p:ext uri="{BB962C8B-B14F-4D97-AF65-F5344CB8AC3E}">
        <p14:creationId xmlns:p14="http://schemas.microsoft.com/office/powerpoint/2010/main" val="39053199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F420CFC25342468B625C868F00C447" ma:contentTypeVersion="13" ma:contentTypeDescription="Create a new document." ma:contentTypeScope="" ma:versionID="5dc6c1e3c348affd3f3ec809e47774b0">
  <xsd:schema xmlns:xsd="http://www.w3.org/2001/XMLSchema" xmlns:xs="http://www.w3.org/2001/XMLSchema" xmlns:p="http://schemas.microsoft.com/office/2006/metadata/properties" xmlns:ns2="c3461887-45b7-46c4-948b-7a5b0ac7d0a9" xmlns:ns3="4e6c2383-b53d-41b7-9776-0e32d66c77e2" targetNamespace="http://schemas.microsoft.com/office/2006/metadata/properties" ma:root="true" ma:fieldsID="2282e97def608a75f5cec47d1ee74864" ns2:_="" ns3:_="">
    <xsd:import namespace="c3461887-45b7-46c4-948b-7a5b0ac7d0a9"/>
    <xsd:import namespace="4e6c2383-b53d-41b7-9776-0e32d66c77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61887-45b7-46c4-948b-7a5b0ac7d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6c2383-b53d-41b7-9776-0e32d66c77e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2F4FD2-AD90-4E54-B8A7-1E850AC29DD3}">
  <ds:schemaRefs>
    <ds:schemaRef ds:uri="http://purl.org/dc/terms/"/>
    <ds:schemaRef ds:uri="http://schemas.microsoft.com/office/2006/documentManagement/types"/>
    <ds:schemaRef ds:uri="http://schemas.openxmlformats.org/package/2006/metadata/core-properties"/>
    <ds:schemaRef ds:uri="http://purl.org/dc/elements/1.1/"/>
    <ds:schemaRef ds:uri="4e6c2383-b53d-41b7-9776-0e32d66c77e2"/>
    <ds:schemaRef ds:uri="http://schemas.microsoft.com/office/infopath/2007/PartnerControls"/>
    <ds:schemaRef ds:uri="c3461887-45b7-46c4-948b-7a5b0ac7d0a9"/>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BEFFD7C-22F4-4FFE-952D-2037B97B1413}">
  <ds:schemaRefs>
    <ds:schemaRef ds:uri="http://schemas.microsoft.com/sharepoint/v3/contenttype/forms"/>
  </ds:schemaRefs>
</ds:datastoreItem>
</file>

<file path=customXml/itemProps3.xml><?xml version="1.0" encoding="utf-8"?>
<ds:datastoreItem xmlns:ds="http://schemas.openxmlformats.org/officeDocument/2006/customXml" ds:itemID="{1C7D73BF-70E7-408E-BC2E-B1E547EE68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61887-45b7-46c4-948b-7a5b0ac7d0a9"/>
    <ds:schemaRef ds:uri="4e6c2383-b53d-41b7-9776-0e32d66c77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Civic.thmx</Template>
  <TotalTime>272203</TotalTime>
  <Words>2770</Words>
  <Application>Microsoft Macintosh PowerPoint</Application>
  <PresentationFormat>On-screen Show (4:3)</PresentationFormat>
  <Paragraphs>258</Paragraphs>
  <Slides>33</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4" baseType="lpstr">
      <vt:lpstr>Arial</vt:lpstr>
      <vt:lpstr>ArialMT</vt:lpstr>
      <vt:lpstr>Calibri</vt:lpstr>
      <vt:lpstr>Courier New</vt:lpstr>
      <vt:lpstr>Georgia</vt:lpstr>
      <vt:lpstr>PT Serif</vt:lpstr>
      <vt:lpstr>Times New Roman</vt:lpstr>
      <vt:lpstr>Wingdings</vt:lpstr>
      <vt:lpstr>Wingdings 2</vt:lpstr>
      <vt:lpstr>Civic</vt:lpstr>
      <vt:lpstr>Chart</vt:lpstr>
      <vt:lpstr>    Analyzing the Governor’s Introduced Budget    </vt:lpstr>
      <vt:lpstr>Summary of Revenue Conditions</vt:lpstr>
      <vt:lpstr>Economic and Revenue Outlook  Underlying the Introduced Budget</vt:lpstr>
      <vt:lpstr>Conservative Economic Forecast Underpins  the GF Revenue Forecast</vt:lpstr>
      <vt:lpstr>PowerPoint Presentation</vt:lpstr>
      <vt:lpstr>Consumer Prices Have Not Met Fed Target of 2%</vt:lpstr>
      <vt:lpstr>PowerPoint Presentation</vt:lpstr>
      <vt:lpstr>Recent Tax Policy Has Reduced Revenues</vt:lpstr>
      <vt:lpstr>Proposed Tax Policy Changes Reduce Revenues in the Introduced Budget</vt:lpstr>
      <vt:lpstr>Conservative GF Revenue Forecast for 2024-26 (Includes New Tax Policy Proposals) </vt:lpstr>
      <vt:lpstr>PowerPoint Presentation</vt:lpstr>
      <vt:lpstr>Total General Fund Resources Available for Appropriation</vt:lpstr>
      <vt:lpstr>Bottom Line On Revenues</vt:lpstr>
      <vt:lpstr>2024-26 GF Introduced Appropriations  Compared to the 2022-24 Biennium</vt:lpstr>
      <vt:lpstr>PowerPoint Presentation</vt:lpstr>
      <vt:lpstr>Enrollment Declines Will Impact K-12 Funding into the Future</vt:lpstr>
      <vt:lpstr>FY 2024 “Caboose Bill” GF Spending Changes ($ mil.)</vt:lpstr>
      <vt:lpstr>2024-26 Biennium K-12 Rebenchmarking  </vt:lpstr>
      <vt:lpstr>2024-26 LCI - Largest Changes</vt:lpstr>
      <vt:lpstr>New DOE and K-12 Direct Aid Spending Items  (2024-26 GF $mil.)</vt:lpstr>
      <vt:lpstr>Major K-12 Spending Reductions  (2024-26 GF $ mil.)</vt:lpstr>
      <vt:lpstr>Summary of K12 Direct Aid Budget Proposal (GF $ Mil.) </vt:lpstr>
      <vt:lpstr>Workforce/Economic Development (GF $ mil.)</vt:lpstr>
      <vt:lpstr>Health and Human Service (GF $ mil.)</vt:lpstr>
      <vt:lpstr>Natural Resource Funding (GF $ mil.)</vt:lpstr>
      <vt:lpstr>Other Major Spending Proposals (GF $ mil.)</vt:lpstr>
      <vt:lpstr>JLARC K-12 Recommendations</vt:lpstr>
      <vt:lpstr>Near-Term JLARC Recommendations</vt:lpstr>
      <vt:lpstr>Other Critical Near-term Gaps in State Funding</vt:lpstr>
      <vt:lpstr>Appendix</vt:lpstr>
      <vt:lpstr>Change in Budget Prevailing Salaries</vt:lpstr>
      <vt:lpstr>Example 2024-26 Change in the LCI</vt:lpstr>
      <vt:lpstr>Average Daily Membership has the Highest Relative Importance in the Composite Index</vt:lpstr>
    </vt:vector>
  </TitlesOfParts>
  <Company>Virginia Municipal League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State &amp; Local Budget Impacts from the Covid-19 Virus  Business Shutdown</dc:title>
  <dc:creator>Manuel Timbreza</dc:creator>
  <cp:lastModifiedBy>Amy Griffin</cp:lastModifiedBy>
  <cp:revision>816</cp:revision>
  <cp:lastPrinted>2023-09-18T17:59:34Z</cp:lastPrinted>
  <dcterms:created xsi:type="dcterms:W3CDTF">2020-05-26T17:47:00Z</dcterms:created>
  <dcterms:modified xsi:type="dcterms:W3CDTF">2024-01-10T11:03:57Z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0x010100A1F420CFC25342468B625C868F00C447</vt:lpwstr>
  </property>
</Properties>
</file>