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Open Sans" panose="020B0604020202020204" charset="0"/>
      <p:regular r:id="rId25"/>
      <p:bold r:id="rId26"/>
      <p:italic r:id="rId27"/>
      <p:boldItalic r:id="rId28"/>
    </p:embeddedFont>
    <p:embeddedFont>
      <p:font typeface="Open Sans SemiBold"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Robot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3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coronavirus/2019-ncov/php/contact-tracing/contact-tracing-plan/appendix.html#contact"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cdc.gov/coronavirus/2019-ncov/community/schools-childcare/what-you-should-know.html" TargetMode="External"/><Relationship Id="rId4" Type="http://schemas.openxmlformats.org/officeDocument/2006/relationships/hyperlink" Target="https://www.cdc.gov/coronavirus/2019-ncov/your-health/quarantine-isolation.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vdh.virginia.gov/content/uploads/sites/182/2021/09/VDH-K-12-Close-Contact-Definitions-and-Quarantine_FINAL.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dh.virginia.gov/coronavirus/covid-19-in-virginia-case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vdh.virginia.gov/coronavirus/covid-19-in-virginia/vhha-hospitalizations/" TargetMode="External"/><Relationship Id="rId5" Type="http://schemas.openxmlformats.org/officeDocument/2006/relationships/hyperlink" Target="https://www.vdh.virginia.gov/coronavirus/key-measures/" TargetMode="External"/><Relationship Id="rId4" Type="http://schemas.openxmlformats.org/officeDocument/2006/relationships/hyperlink" Target="https://www.vdh.virginia.gov/coronavirus/covid-19-data-insights/cases-and-deaths-by-date-reported/"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cc8b639d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10cc8b639d0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40" name="Google Shape;140;g10cc8b639d0_0_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cc8b639d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10cc8b639d0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48" name="Google Shape;148;g10cc8b639d0_0_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cc8b639d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10cc8b639d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56" name="Google Shape;156;g10cc8b639d0_0_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cc8b639d0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0cc8b639d0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Light green: divisions participating</a:t>
            </a:r>
            <a:endParaRPr/>
          </a:p>
          <a:p>
            <a:pPr marL="0" lvl="0" indent="0" algn="l" rtl="0">
              <a:spcBef>
                <a:spcPts val="0"/>
              </a:spcBef>
              <a:spcAft>
                <a:spcPts val="0"/>
              </a:spcAft>
              <a:buNone/>
            </a:pPr>
            <a:r>
              <a:rPr lang="en"/>
              <a:t>Dark Green:  Have initiated testing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0cc8b639d0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0cc8b639d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1790" algn="l" rtl="0">
              <a:lnSpc>
                <a:spcPct val="105000"/>
              </a:lnSpc>
              <a:spcBef>
                <a:spcPts val="1000"/>
              </a:spcBef>
              <a:spcAft>
                <a:spcPts val="0"/>
              </a:spcAft>
              <a:buClr>
                <a:srgbClr val="101D35"/>
              </a:buClr>
              <a:buSzPts val="1940"/>
              <a:buChar char="●"/>
            </a:pPr>
            <a:r>
              <a:rPr lang="en" sz="1940">
                <a:solidFill>
                  <a:srgbClr val="101D35"/>
                </a:solidFill>
              </a:rPr>
              <a:t>Test to Stay (TTS) is a practice of contact tracing and serial testing (testing that is sequentially repeated) to allow school-associated </a:t>
            </a:r>
            <a:r>
              <a:rPr lang="en" sz="1940">
                <a:solidFill>
                  <a:srgbClr val="101D35"/>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close contacts</a:t>
            </a:r>
            <a:r>
              <a:rPr lang="en" sz="1940">
                <a:solidFill>
                  <a:srgbClr val="101D35"/>
                </a:solidFill>
              </a:rPr>
              <a:t> who are not fully vaccinated to continue in-person learning during their </a:t>
            </a:r>
            <a:r>
              <a:rPr lang="en" sz="1940">
                <a:solidFill>
                  <a:srgbClr val="101D35"/>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quarantine</a:t>
            </a:r>
            <a:r>
              <a:rPr lang="en" sz="1940">
                <a:solidFill>
                  <a:srgbClr val="101D35"/>
                </a:solidFill>
              </a:rPr>
              <a:t> period.</a:t>
            </a:r>
            <a:endParaRPr sz="1940">
              <a:solidFill>
                <a:srgbClr val="101D35"/>
              </a:solidFill>
            </a:endParaRPr>
          </a:p>
          <a:p>
            <a:pPr marL="457200" lvl="0" indent="-351790" algn="l" rtl="0">
              <a:lnSpc>
                <a:spcPct val="105000"/>
              </a:lnSpc>
              <a:spcBef>
                <a:spcPts val="0"/>
              </a:spcBef>
              <a:spcAft>
                <a:spcPts val="0"/>
              </a:spcAft>
              <a:buClr>
                <a:srgbClr val="101D35"/>
              </a:buClr>
              <a:buSzPts val="1940"/>
              <a:buChar char="●"/>
            </a:pPr>
            <a:r>
              <a:rPr lang="en" sz="1300">
                <a:solidFill>
                  <a:schemeClr val="dk1"/>
                </a:solidFill>
                <a:highlight>
                  <a:srgbClr val="FFFFFF"/>
                </a:highlight>
                <a:latin typeface="Open Sans"/>
                <a:ea typeface="Open Sans"/>
                <a:cs typeface="Open Sans"/>
                <a:sym typeface="Open Sans"/>
              </a:rPr>
              <a:t>Test to Stay (TTS) can be implemented by schools as an alternative to traditional quarantine at home by establishing testing protocols to perform at least two tests during the period between close contact notification/TTS enrollment and day 7 after exposure, with the last test occurring 5-7 days after last close contact with a person confirmed with COVID-19. For more information about TTS, visit </a:t>
            </a:r>
            <a:r>
              <a:rPr lang="en" sz="1300" u="sng">
                <a:solidFill>
                  <a:srgbClr val="075290"/>
                </a:solidFill>
                <a:highlight>
                  <a:srgbClr val="FFFFFF"/>
                </a:highlight>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What You Should Know About COVID-19 Testing in Schools</a:t>
            </a:r>
            <a:r>
              <a:rPr lang="en" sz="1300">
                <a:solidFill>
                  <a:schemeClr val="dk1"/>
                </a:solidFill>
                <a:highlight>
                  <a:srgbClr val="FFFFFF"/>
                </a:highlight>
                <a:latin typeface="Open Sans"/>
                <a:ea typeface="Open Sans"/>
                <a:cs typeface="Open Sans"/>
                <a:sym typeface="Open Sans"/>
              </a:rPr>
              <a:t>.</a:t>
            </a:r>
            <a:endParaRPr sz="1940">
              <a:solidFill>
                <a:srgbClr val="101D35"/>
              </a:solidFill>
            </a:endParaRPr>
          </a:p>
          <a:p>
            <a:pPr marL="0" lvl="0" indent="0" algn="l" rtl="0">
              <a:spcBef>
                <a:spcPts val="0"/>
              </a:spcBef>
              <a:spcAft>
                <a:spcPts val="0"/>
              </a:spcAft>
              <a:buNone/>
            </a:pPr>
            <a:endParaRPr sz="1300">
              <a:solidFill>
                <a:schemeClr val="dk1"/>
              </a:solidFill>
              <a:highlight>
                <a:srgbClr val="FFFFFF"/>
              </a:highlight>
              <a:latin typeface="Open Sans"/>
              <a:ea typeface="Open Sans"/>
              <a:cs typeface="Open Sans"/>
              <a:sym typeface="Open Sans"/>
            </a:endParaRPr>
          </a:p>
          <a:p>
            <a:pPr marL="457200" lvl="0" indent="-351790" algn="l" rtl="0">
              <a:lnSpc>
                <a:spcPct val="105000"/>
              </a:lnSpc>
              <a:spcBef>
                <a:spcPts val="1000"/>
              </a:spcBef>
              <a:spcAft>
                <a:spcPts val="0"/>
              </a:spcAft>
              <a:buClr>
                <a:srgbClr val="101D35"/>
              </a:buClr>
              <a:buSzPts val="1940"/>
              <a:buChar char="●"/>
            </a:pPr>
            <a:r>
              <a:rPr lang="en" sz="1940">
                <a:solidFill>
                  <a:srgbClr val="101D35"/>
                </a:solidFill>
              </a:rPr>
              <a:t>Contact tracing and testing as well as masking of contacts during their in-school quarantine period are integral to minimize risk of transmission. </a:t>
            </a:r>
            <a:endParaRPr sz="1940">
              <a:solidFill>
                <a:srgbClr val="101D35"/>
              </a:solidFill>
            </a:endParaRPr>
          </a:p>
          <a:p>
            <a:pPr marL="457200" lvl="0" indent="-351790" algn="l" rtl="0">
              <a:lnSpc>
                <a:spcPct val="105000"/>
              </a:lnSpc>
              <a:spcBef>
                <a:spcPts val="0"/>
              </a:spcBef>
              <a:spcAft>
                <a:spcPts val="0"/>
              </a:spcAft>
              <a:buClr>
                <a:srgbClr val="101D35"/>
              </a:buClr>
              <a:buSzPts val="1940"/>
              <a:buChar char="●"/>
            </a:pPr>
            <a:r>
              <a:rPr lang="en" sz="1300">
                <a:solidFill>
                  <a:schemeClr val="dk1"/>
                </a:solidFill>
                <a:highlight>
                  <a:srgbClr val="FFFFFF"/>
                </a:highlight>
                <a:latin typeface="Open Sans"/>
                <a:ea typeface="Open Sans"/>
                <a:cs typeface="Open Sans"/>
                <a:sym typeface="Open Sans"/>
              </a:rPr>
              <a:t>Test to Stay (TTS) can be implemented by schools as an alternative to traditional quarantine at home by establishing testing protocols to perform at least two tests during the period between close contact notification/TTS enrollment and day 7 after exposure, with the last test occurring 5-7 days after last close contact with a person confirmed with COVID-19. For more information about TTS, visit </a:t>
            </a:r>
            <a:r>
              <a:rPr lang="en" sz="1300" u="sng">
                <a:solidFill>
                  <a:srgbClr val="075290"/>
                </a:solidFill>
                <a:highlight>
                  <a:srgbClr val="FFFFFF"/>
                </a:highlight>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What You Should Know About COVID-19 Testing in Schools</a:t>
            </a:r>
            <a:r>
              <a:rPr lang="en" sz="1300">
                <a:solidFill>
                  <a:schemeClr val="dk1"/>
                </a:solidFill>
                <a:highlight>
                  <a:srgbClr val="FFFFFF"/>
                </a:highlight>
                <a:latin typeface="Open Sans"/>
                <a:ea typeface="Open Sans"/>
                <a:cs typeface="Open Sans"/>
                <a:sym typeface="Open Sans"/>
              </a:rPr>
              <a:t>.</a:t>
            </a:r>
            <a:endParaRPr sz="1300">
              <a:solidFill>
                <a:schemeClr val="dk1"/>
              </a:solidFill>
              <a:highlight>
                <a:srgbClr val="FFFFFF"/>
              </a:highlight>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cc8b639d0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0cc8b639d0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5000"/>
              </a:lnSpc>
              <a:spcBef>
                <a:spcPts val="1000"/>
              </a:spcBef>
              <a:spcAft>
                <a:spcPts val="0"/>
              </a:spcAft>
              <a:buSzPts val="1100"/>
              <a:buChar char="●"/>
            </a:pPr>
            <a:r>
              <a:rPr lang="en" sz="1940">
                <a:solidFill>
                  <a:srgbClr val="101D35"/>
                </a:solidFill>
              </a:rPr>
              <a:t>CDC advises that schools consider TTS to minimize the impact of quarantine and school absences after a SARS-CoV-2 exposure in the K-12 school setting</a:t>
            </a:r>
            <a:endParaRPr/>
          </a:p>
          <a:p>
            <a:pPr marL="457200" lvl="0" indent="-298450" algn="l" rtl="0">
              <a:spcBef>
                <a:spcPts val="0"/>
              </a:spcBef>
              <a:spcAft>
                <a:spcPts val="0"/>
              </a:spcAft>
              <a:buSzPts val="1100"/>
              <a:buChar char="●"/>
            </a:pPr>
            <a:r>
              <a:rPr lang="en"/>
              <a:t>Check attack rate 1.5</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cc8b639d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0cc8b639d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reduce the risk of transmission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300">
                <a:solidFill>
                  <a:schemeClr val="dk1"/>
                </a:solidFill>
                <a:highlight>
                  <a:schemeClr val="lt1"/>
                </a:highlight>
                <a:latin typeface="Open Sans"/>
                <a:ea typeface="Open Sans"/>
                <a:cs typeface="Open Sans"/>
                <a:sym typeface="Open Sans"/>
              </a:rPr>
              <a:t>Test-to-Stay is another valuable tool in a layered prevention strategy that includes promoting vaccination of eligible students and staff, requiring everyone age 2 and older wear a mask inside schools and facilities, keeping at least 3 feet of distance between students, screening testing, ventilation, handwashing, and staying home when sick.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0cc8b639d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0cc8b639d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300" b="1"/>
              <a:t>Through the TTS Pilot,  VDH will </a:t>
            </a:r>
            <a:endParaRPr sz="1300" b="1"/>
          </a:p>
          <a:p>
            <a:pPr marL="914400" lvl="1" indent="-311150" algn="l" rtl="0">
              <a:spcBef>
                <a:spcPts val="0"/>
              </a:spcBef>
              <a:spcAft>
                <a:spcPts val="0"/>
              </a:spcAft>
              <a:buSzPts val="1300"/>
              <a:buChar char="-"/>
            </a:pPr>
            <a:r>
              <a:rPr lang="en" sz="1300"/>
              <a:t>Resource participating schools with test kits, protocols, and associated guidance;</a:t>
            </a:r>
            <a:endParaRPr sz="1300"/>
          </a:p>
          <a:p>
            <a:pPr marL="914400" lvl="1" indent="-311150" algn="l" rtl="0">
              <a:spcBef>
                <a:spcPts val="0"/>
              </a:spcBef>
              <a:spcAft>
                <a:spcPts val="0"/>
              </a:spcAft>
              <a:buSzPts val="1300"/>
              <a:buChar char="-"/>
            </a:pPr>
            <a:r>
              <a:rPr lang="en" sz="1300"/>
              <a:t>Assess feasibility of TTS implementation in Virginia schools </a:t>
            </a:r>
            <a:endParaRPr sz="1300"/>
          </a:p>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0cc8b639d0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0cc8b639d0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100"/>
              </a:spcAft>
              <a:buClr>
                <a:schemeClr val="dk1"/>
              </a:buClr>
              <a:buSzPts val="1100"/>
              <a:buFont typeface="Arial"/>
              <a:buNone/>
            </a:pPr>
            <a:r>
              <a:rPr lang="en">
                <a:solidFill>
                  <a:schemeClr val="dk1"/>
                </a:solidFill>
              </a:rPr>
              <a:t>First step for Test to Stay is determining who a close contact is in the school setting after a person is identified as COVID positive. The K-12 exception does not apply to teachers, staff, or other adults. This means that the standard close contact definition is applied when assessing exposure in a K-12 setting that involves a student with an infected adult or an exposed adult. VDH will continue to monitor the science regarding the effectiveness of this close contact definition and the associated K-12 exception, and will update guidance as necessary. For more details about close contact and quarantine in K-12 school settings, see </a:t>
            </a:r>
            <a:r>
              <a:rPr lang="en"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Clarification of VDH K-12 Close Contact Definitions and Quarantine Periods</a:t>
            </a:r>
            <a:r>
              <a:rPr lang="en">
                <a:solidFill>
                  <a:schemeClr val="dk1"/>
                </a:solidFill>
              </a:rPr>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0cc8b639d0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0cc8b639d0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300">
              <a:solidFill>
                <a:schemeClr val="dk1"/>
              </a:solidFill>
              <a:highlight>
                <a:schemeClr val="lt1"/>
              </a:highlight>
            </a:endParaRPr>
          </a:p>
          <a:p>
            <a:pPr marL="45720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0cc8b639d0_0_5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g10cc8b639d0_0_5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hlink"/>
              </a:buClr>
              <a:buSzPts val="1200"/>
              <a:buFont typeface="Calibri"/>
              <a:buNone/>
            </a:pPr>
            <a:endParaRPr sz="1200"/>
          </a:p>
          <a:p>
            <a:pPr marL="0" lvl="0" indent="0" algn="l" rtl="0">
              <a:lnSpc>
                <a:spcPct val="110000"/>
              </a:lnSpc>
              <a:spcBef>
                <a:spcPts val="0"/>
              </a:spcBef>
              <a:spcAft>
                <a:spcPts val="0"/>
              </a:spcAft>
              <a:buClr>
                <a:schemeClr val="dk1"/>
              </a:buClr>
              <a:buSzPts val="4500"/>
              <a:buFont typeface="Arial"/>
              <a:buNone/>
            </a:pPr>
            <a:r>
              <a:rPr lang="en" sz="1200">
                <a:solidFill>
                  <a:schemeClr val="dk1"/>
                </a:solidFill>
                <a:latin typeface="Open Sans"/>
                <a:ea typeface="Open Sans"/>
                <a:cs typeface="Open Sans"/>
                <a:sym typeface="Open Sans"/>
              </a:rPr>
              <a:t>Compared to last week,</a:t>
            </a:r>
            <a:r>
              <a:rPr lang="en" sz="1200" b="1">
                <a:solidFill>
                  <a:schemeClr val="dk1"/>
                </a:solidFill>
                <a:latin typeface="Open Sans"/>
                <a:ea typeface="Open Sans"/>
                <a:cs typeface="Open Sans"/>
                <a:sym typeface="Open Sans"/>
              </a:rPr>
              <a:t> cases increased </a:t>
            </a:r>
            <a:r>
              <a:rPr lang="en" sz="1200">
                <a:solidFill>
                  <a:schemeClr val="dk1"/>
                </a:solidFill>
                <a:latin typeface="Open Sans"/>
                <a:ea typeface="Open Sans"/>
                <a:cs typeface="Open Sans"/>
                <a:sym typeface="Open Sans"/>
              </a:rPr>
              <a:t>to 14,212 (7-day MA) from 7,613 per day (</a:t>
            </a:r>
            <a:r>
              <a:rPr lang="en" sz="1200">
                <a:solidFill>
                  <a:srgbClr val="FF0000"/>
                </a:solidFill>
                <a:latin typeface="Open Sans"/>
                <a:ea typeface="Open Sans"/>
                <a:cs typeface="Open Sans"/>
                <a:sym typeface="Open Sans"/>
              </a:rPr>
              <a:t>+86.7%</a:t>
            </a:r>
            <a:r>
              <a:rPr lang="en" sz="1200">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a:p>
            <a:pPr marL="520700" lvl="1" indent="-177800" algn="l" rtl="0">
              <a:lnSpc>
                <a:spcPct val="90000"/>
              </a:lnSpc>
              <a:spcBef>
                <a:spcPts val="400"/>
              </a:spcBef>
              <a:spcAft>
                <a:spcPts val="0"/>
              </a:spcAft>
              <a:buClr>
                <a:schemeClr val="dk1"/>
              </a:buClr>
              <a:buSzPts val="1200"/>
              <a:buChar char="•"/>
            </a:pPr>
            <a:r>
              <a:rPr lang="en" sz="1200">
                <a:solidFill>
                  <a:schemeClr val="dk1"/>
                </a:solidFill>
                <a:latin typeface="Open Sans"/>
                <a:ea typeface="Open Sans"/>
                <a:cs typeface="Open Sans"/>
                <a:sym typeface="Open Sans"/>
              </a:rPr>
              <a:t>131% higher than the January peak of 2021</a:t>
            </a:r>
            <a:endParaRPr sz="1200">
              <a:solidFill>
                <a:schemeClr val="dk1"/>
              </a:solidFill>
              <a:latin typeface="Open Sans"/>
              <a:ea typeface="Open Sans"/>
              <a:cs typeface="Open Sans"/>
              <a:sym typeface="Open Sans"/>
            </a:endParaRPr>
          </a:p>
          <a:p>
            <a:pPr marL="520700" lvl="1" indent="-177800" algn="l" rtl="0">
              <a:lnSpc>
                <a:spcPct val="90000"/>
              </a:lnSpc>
              <a:spcBef>
                <a:spcPts val="400"/>
              </a:spcBef>
              <a:spcAft>
                <a:spcPts val="0"/>
              </a:spcAft>
              <a:buClr>
                <a:schemeClr val="dk1"/>
              </a:buClr>
              <a:buSzPts val="1200"/>
              <a:buChar char="•"/>
            </a:pPr>
            <a:r>
              <a:rPr lang="en" sz="1200">
                <a:solidFill>
                  <a:schemeClr val="dk1"/>
                </a:solidFill>
                <a:latin typeface="Open Sans"/>
                <a:ea typeface="Open Sans"/>
                <a:cs typeface="Open Sans"/>
                <a:sym typeface="Open Sans"/>
              </a:rPr>
              <a:t>285% higher than the September high of 2021 </a:t>
            </a:r>
            <a:endParaRPr sz="1200">
              <a:solidFill>
                <a:schemeClr val="dk1"/>
              </a:solidFill>
              <a:latin typeface="Open Sans"/>
              <a:ea typeface="Open Sans"/>
              <a:cs typeface="Open Sans"/>
              <a:sym typeface="Open Sans"/>
            </a:endParaRPr>
          </a:p>
          <a:p>
            <a:pPr marL="520700" lvl="1" indent="-101600" algn="l" rtl="0">
              <a:lnSpc>
                <a:spcPct val="90000"/>
              </a:lnSpc>
              <a:spcBef>
                <a:spcPts val="400"/>
              </a:spcBef>
              <a:spcAft>
                <a:spcPts val="0"/>
              </a:spcAft>
              <a:buClr>
                <a:schemeClr val="dk1"/>
              </a:buClr>
              <a:buSzPts val="4500"/>
              <a:buFont typeface="Arial"/>
              <a:buNone/>
            </a:pPr>
            <a:endParaRPr sz="1200">
              <a:solidFill>
                <a:schemeClr val="dk1"/>
              </a:solidFill>
              <a:latin typeface="Open Sans"/>
              <a:ea typeface="Open Sans"/>
              <a:cs typeface="Open Sans"/>
              <a:sym typeface="Open Sans"/>
            </a:endParaRPr>
          </a:p>
          <a:p>
            <a:pPr marL="177800" lvl="0" indent="-177800" algn="l" rtl="0">
              <a:lnSpc>
                <a:spcPct val="90000"/>
              </a:lnSpc>
              <a:spcBef>
                <a:spcPts val="800"/>
              </a:spcBef>
              <a:spcAft>
                <a:spcPts val="0"/>
              </a:spcAft>
              <a:buClr>
                <a:schemeClr val="dk1"/>
              </a:buClr>
              <a:buSzPts val="1200"/>
              <a:buChar char="•"/>
            </a:pPr>
            <a:r>
              <a:rPr lang="en" sz="1200" b="1">
                <a:solidFill>
                  <a:schemeClr val="dk1"/>
                </a:solidFill>
                <a:latin typeface="Open Sans"/>
                <a:ea typeface="Open Sans"/>
                <a:cs typeface="Open Sans"/>
                <a:sym typeface="Open Sans"/>
              </a:rPr>
              <a:t>Hospitalizations</a:t>
            </a:r>
            <a:r>
              <a:rPr lang="en" sz="1200">
                <a:solidFill>
                  <a:schemeClr val="dk1"/>
                </a:solidFill>
                <a:latin typeface="Open Sans"/>
                <a:ea typeface="Open Sans"/>
                <a:cs typeface="Open Sans"/>
                <a:sym typeface="Open Sans"/>
              </a:rPr>
              <a:t> increased to 2,479 per day (</a:t>
            </a:r>
            <a:r>
              <a:rPr lang="en" sz="1200">
                <a:solidFill>
                  <a:srgbClr val="FF0000"/>
                </a:solidFill>
                <a:latin typeface="Open Sans"/>
                <a:ea typeface="Open Sans"/>
                <a:cs typeface="Open Sans"/>
                <a:sym typeface="Open Sans"/>
              </a:rPr>
              <a:t>+34.4%</a:t>
            </a:r>
            <a:r>
              <a:rPr lang="en" sz="1200">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a:p>
            <a:pPr marL="177800" lvl="0" indent="-177800" algn="l" rtl="0">
              <a:lnSpc>
                <a:spcPct val="90000"/>
              </a:lnSpc>
              <a:spcBef>
                <a:spcPts val="800"/>
              </a:spcBef>
              <a:spcAft>
                <a:spcPts val="0"/>
              </a:spcAft>
              <a:buClr>
                <a:schemeClr val="dk1"/>
              </a:buClr>
              <a:buSzPts val="1200"/>
              <a:buChar char="•"/>
            </a:pPr>
            <a:r>
              <a:rPr lang="en" sz="1200" b="1">
                <a:solidFill>
                  <a:schemeClr val="dk1"/>
                </a:solidFill>
                <a:latin typeface="Open Sans"/>
                <a:ea typeface="Open Sans"/>
                <a:cs typeface="Open Sans"/>
                <a:sym typeface="Open Sans"/>
              </a:rPr>
              <a:t>*Deaths</a:t>
            </a:r>
            <a:r>
              <a:rPr lang="en" sz="1200">
                <a:solidFill>
                  <a:schemeClr val="dk1"/>
                </a:solidFill>
                <a:latin typeface="Open Sans"/>
                <a:ea typeface="Open Sans"/>
                <a:cs typeface="Open Sans"/>
                <a:sym typeface="Open Sans"/>
              </a:rPr>
              <a:t> decreased to 25 confirmed deaths last week (</a:t>
            </a:r>
            <a:r>
              <a:rPr lang="en" sz="1200">
                <a:solidFill>
                  <a:srgbClr val="00B050"/>
                </a:solidFill>
                <a:latin typeface="Open Sans"/>
                <a:ea typeface="Open Sans"/>
                <a:cs typeface="Open Sans"/>
                <a:sym typeface="Open Sans"/>
              </a:rPr>
              <a:t>-57%</a:t>
            </a:r>
            <a:r>
              <a:rPr lang="en" sz="1200">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a:p>
            <a:pPr marL="177800" lvl="0" indent="-165100" algn="l" rtl="0">
              <a:lnSpc>
                <a:spcPct val="90000"/>
              </a:lnSpc>
              <a:spcBef>
                <a:spcPts val="800"/>
              </a:spcBef>
              <a:spcAft>
                <a:spcPts val="0"/>
              </a:spcAft>
              <a:buClr>
                <a:schemeClr val="dk1"/>
              </a:buClr>
              <a:buSzPts val="1100"/>
              <a:buFont typeface="Arial"/>
              <a:buNone/>
            </a:pPr>
            <a:endParaRPr sz="1050">
              <a:solidFill>
                <a:schemeClr val="dk1"/>
              </a:solidFill>
              <a:latin typeface="Open Sans"/>
              <a:ea typeface="Open Sans"/>
              <a:cs typeface="Open Sans"/>
              <a:sym typeface="Open Sans"/>
            </a:endParaRPr>
          </a:p>
          <a:p>
            <a:pPr marL="0" lvl="0" indent="0" algn="l" rtl="0">
              <a:lnSpc>
                <a:spcPct val="90000"/>
              </a:lnSpc>
              <a:spcBef>
                <a:spcPts val="800"/>
              </a:spcBef>
              <a:spcAft>
                <a:spcPts val="0"/>
              </a:spcAft>
              <a:buClr>
                <a:schemeClr val="dk1"/>
              </a:buClr>
              <a:buSzPts val="1100"/>
              <a:buFont typeface="Arial"/>
              <a:buNone/>
            </a:pPr>
            <a:endParaRPr sz="1050">
              <a:solidFill>
                <a:schemeClr val="dk1"/>
              </a:solidFill>
              <a:latin typeface="Open Sans"/>
              <a:ea typeface="Open Sans"/>
              <a:cs typeface="Open Sans"/>
              <a:sym typeface="Open Sans"/>
            </a:endParaRPr>
          </a:p>
          <a:p>
            <a:pPr marL="0" lvl="0" indent="0" algn="l" rtl="0">
              <a:spcBef>
                <a:spcPts val="0"/>
              </a:spcBef>
              <a:spcAft>
                <a:spcPts val="0"/>
              </a:spcAft>
              <a:buClr>
                <a:schemeClr val="hlink"/>
              </a:buClr>
              <a:buSzPts val="1200"/>
              <a:buFont typeface="Calibri"/>
              <a:buNone/>
            </a:pPr>
            <a:endParaRPr/>
          </a:p>
          <a:p>
            <a:pPr marL="0" lvl="0" indent="0" algn="l" rtl="0">
              <a:spcBef>
                <a:spcPts val="0"/>
              </a:spcBef>
              <a:spcAft>
                <a:spcPts val="0"/>
              </a:spcAft>
              <a:buClr>
                <a:schemeClr val="hlink"/>
              </a:buClr>
              <a:buSzPts val="1200"/>
              <a:buFont typeface="Calibri"/>
              <a:buNone/>
            </a:pPr>
            <a:endParaRPr/>
          </a:p>
          <a:p>
            <a:pPr marL="0" lvl="0" indent="0" algn="l" rtl="0">
              <a:spcBef>
                <a:spcPts val="0"/>
              </a:spcBef>
              <a:spcAft>
                <a:spcPts val="0"/>
              </a:spcAft>
              <a:buClr>
                <a:schemeClr val="hlink"/>
              </a:buClr>
              <a:buSzPts val="1200"/>
              <a:buFont typeface="Calibri"/>
              <a:buNone/>
            </a:pPr>
            <a:endParaRPr/>
          </a:p>
          <a:p>
            <a:pPr marL="0" lvl="0" indent="0" algn="l" rtl="0">
              <a:spcBef>
                <a:spcPts val="0"/>
              </a:spcBef>
              <a:spcAft>
                <a:spcPts val="0"/>
              </a:spcAft>
              <a:buClr>
                <a:schemeClr val="hlink"/>
              </a:buClr>
              <a:buSzPts val="1200"/>
              <a:buFont typeface="Calibri"/>
              <a:buNone/>
            </a:pPr>
            <a:endParaRPr/>
          </a:p>
          <a:p>
            <a:pPr marL="0" lvl="0" indent="0" algn="l" rtl="0">
              <a:spcBef>
                <a:spcPts val="0"/>
              </a:spcBef>
              <a:spcAft>
                <a:spcPts val="0"/>
              </a:spcAft>
              <a:buClr>
                <a:schemeClr val="hlink"/>
              </a:buClr>
              <a:buSzPts val="1200"/>
              <a:buFont typeface="Calibri"/>
              <a:buNone/>
            </a:pPr>
            <a:r>
              <a:rPr lang="en" u="sng">
                <a:solidFill>
                  <a:schemeClr val="hlink"/>
                </a:solidFill>
                <a:hlinkClick r:id="rId3"/>
              </a:rPr>
              <a:t>Cases – Coronavirus (virginia.gov)</a:t>
            </a:r>
            <a:r>
              <a:rPr lang="en"/>
              <a:t> - Graphs</a:t>
            </a:r>
            <a:endParaRPr/>
          </a:p>
          <a:p>
            <a:pPr marL="0" marR="0" lvl="0" indent="0" algn="l" rtl="0">
              <a:lnSpc>
                <a:spcPct val="100000"/>
              </a:lnSpc>
              <a:spcBef>
                <a:spcPts val="0"/>
              </a:spcBef>
              <a:spcAft>
                <a:spcPts val="0"/>
              </a:spcAft>
              <a:buClr>
                <a:schemeClr val="dk1"/>
              </a:buClr>
              <a:buSzPts val="1200"/>
              <a:buFont typeface="Calibri"/>
              <a:buNone/>
            </a:pPr>
            <a:r>
              <a:rPr lang="en" u="sng">
                <a:solidFill>
                  <a:schemeClr val="hlink"/>
                </a:solidFill>
                <a:hlinkClick r:id="rId4"/>
              </a:rPr>
              <a:t>Cases and Deaths by Date Reported – Coronavirus (virginia.gov)</a:t>
            </a:r>
            <a:r>
              <a:rPr lang="en" sz="1200" u="sng">
                <a:solidFill>
                  <a:schemeClr val="hlink"/>
                </a:solidFill>
                <a:latin typeface="Open Sans"/>
                <a:ea typeface="Open Sans"/>
                <a:cs typeface="Open Sans"/>
                <a:sym typeface="Open Sans"/>
                <a:hlinkClick r:id="rId5"/>
              </a:rPr>
              <a:t>)</a:t>
            </a:r>
            <a:r>
              <a:rPr lang="en" sz="1200">
                <a:latin typeface="Open Sans"/>
                <a:ea typeface="Open Sans"/>
                <a:cs typeface="Open Sans"/>
                <a:sym typeface="Open Sans"/>
              </a:rPr>
              <a:t> – Total Cases by Date Reported, Deaths by Date Reported</a:t>
            </a:r>
            <a:endParaRPr/>
          </a:p>
          <a:p>
            <a:pPr marL="0" marR="0" lvl="0" indent="0" algn="l" rtl="0">
              <a:lnSpc>
                <a:spcPct val="100000"/>
              </a:lnSpc>
              <a:spcBef>
                <a:spcPts val="0"/>
              </a:spcBef>
              <a:spcAft>
                <a:spcPts val="0"/>
              </a:spcAft>
              <a:buClr>
                <a:schemeClr val="dk1"/>
              </a:buClr>
              <a:buSzPts val="1200"/>
              <a:buFont typeface="Calibri"/>
              <a:buNone/>
            </a:pPr>
            <a:r>
              <a:rPr lang="en" u="sng">
                <a:solidFill>
                  <a:schemeClr val="hlink"/>
                </a:solidFill>
                <a:hlinkClick r:id="rId6"/>
              </a:rPr>
              <a:t>VHHA Hospitalizations – Coronavirus (virginia.gov)</a:t>
            </a:r>
            <a:r>
              <a:rPr lang="en"/>
              <a:t> - Hospitalizations</a:t>
            </a:r>
            <a:endParaRPr sz="1200">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Open Sans"/>
              <a:buNone/>
            </a:pPr>
            <a:r>
              <a:rPr lang="en" sz="1200">
                <a:latin typeface="Open Sans"/>
                <a:ea typeface="Open Sans"/>
                <a:cs typeface="Open Sans"/>
                <a:sym typeface="Open Sans"/>
              </a:rPr>
              <a:t>2021 Jan peak: 6166</a:t>
            </a:r>
            <a:endParaRPr/>
          </a:p>
          <a:p>
            <a:pPr marL="0" marR="0" lvl="0" indent="0" algn="l" rtl="0">
              <a:lnSpc>
                <a:spcPct val="100000"/>
              </a:lnSpc>
              <a:spcBef>
                <a:spcPts val="0"/>
              </a:spcBef>
              <a:spcAft>
                <a:spcPts val="0"/>
              </a:spcAft>
              <a:buClr>
                <a:schemeClr val="dk1"/>
              </a:buClr>
              <a:buSzPts val="1200"/>
              <a:buFont typeface="Open Sans"/>
              <a:buNone/>
            </a:pPr>
            <a:r>
              <a:rPr lang="en" sz="1200">
                <a:latin typeface="Open Sans"/>
                <a:ea typeface="Open Sans"/>
                <a:cs typeface="Open Sans"/>
                <a:sym typeface="Open Sans"/>
              </a:rPr>
              <a:t>2021 June low: 129 </a:t>
            </a:r>
            <a:endParaRPr/>
          </a:p>
          <a:p>
            <a:pPr marL="0" marR="0" lvl="0" indent="0" algn="l" rtl="0">
              <a:lnSpc>
                <a:spcPct val="100000"/>
              </a:lnSpc>
              <a:spcBef>
                <a:spcPts val="0"/>
              </a:spcBef>
              <a:spcAft>
                <a:spcPts val="0"/>
              </a:spcAft>
              <a:buClr>
                <a:schemeClr val="dk1"/>
              </a:buClr>
              <a:buSzPts val="1200"/>
              <a:buFont typeface="Open Sans"/>
              <a:buNone/>
            </a:pPr>
            <a:r>
              <a:rPr lang="en" sz="1200">
                <a:latin typeface="Open Sans"/>
                <a:ea typeface="Open Sans"/>
                <a:cs typeface="Open Sans"/>
                <a:sym typeface="Open Sans"/>
              </a:rPr>
              <a:t>2021 September 3689</a:t>
            </a:r>
            <a:endParaRPr/>
          </a:p>
          <a:p>
            <a:pPr marL="0" lvl="0" indent="0" algn="l" rtl="0">
              <a:spcBef>
                <a:spcPts val="0"/>
              </a:spcBef>
              <a:spcAft>
                <a:spcPts val="0"/>
              </a:spcAft>
              <a:buClr>
                <a:schemeClr val="dk1"/>
              </a:buClr>
              <a:buSzPts val="1200"/>
              <a:buFont typeface="Calibri"/>
              <a:buNone/>
            </a:pPr>
            <a:endParaRPr/>
          </a:p>
          <a:p>
            <a:pPr marL="171450" marR="0" lvl="0" indent="-171450" algn="l" rtl="0">
              <a:lnSpc>
                <a:spcPct val="100000"/>
              </a:lnSpc>
              <a:spcBef>
                <a:spcPts val="0"/>
              </a:spcBef>
              <a:spcAft>
                <a:spcPts val="0"/>
              </a:spcAft>
              <a:buClr>
                <a:schemeClr val="dk1"/>
              </a:buClr>
              <a:buSzPts val="1200"/>
              <a:buFont typeface="Arial"/>
              <a:buChar char="•"/>
            </a:pPr>
            <a:r>
              <a:rPr lang="en" sz="1200">
                <a:latin typeface="Open Sans"/>
                <a:ea typeface="Open Sans"/>
                <a:cs typeface="Open Sans"/>
                <a:sym typeface="Open Sans"/>
              </a:rPr>
              <a:t>In Virginia, compared to last week, we saw increase in total cases by 40.5%</a:t>
            </a:r>
            <a:endParaRPr/>
          </a:p>
          <a:p>
            <a:pPr marL="171450" marR="0" lvl="0" indent="-171450" algn="l" rtl="0">
              <a:lnSpc>
                <a:spcPct val="100000"/>
              </a:lnSpc>
              <a:spcBef>
                <a:spcPts val="0"/>
              </a:spcBef>
              <a:spcAft>
                <a:spcPts val="0"/>
              </a:spcAft>
              <a:buClr>
                <a:schemeClr val="dk1"/>
              </a:buClr>
              <a:buSzPts val="1200"/>
              <a:buFont typeface="Arial"/>
              <a:buChar char="•"/>
            </a:pPr>
            <a:r>
              <a:rPr lang="en" sz="1200">
                <a:latin typeface="Open Sans"/>
                <a:ea typeface="Open Sans"/>
                <a:cs typeface="Open Sans"/>
                <a:sym typeface="Open Sans"/>
              </a:rPr>
              <a:t>Hospitalizations increased by 13.7% </a:t>
            </a:r>
            <a:endParaRPr/>
          </a:p>
          <a:p>
            <a:pPr marL="171450" marR="0" lvl="0" indent="-171450" algn="l" rtl="0">
              <a:lnSpc>
                <a:spcPct val="100000"/>
              </a:lnSpc>
              <a:spcBef>
                <a:spcPts val="0"/>
              </a:spcBef>
              <a:spcAft>
                <a:spcPts val="0"/>
              </a:spcAft>
              <a:buClr>
                <a:schemeClr val="dk1"/>
              </a:buClr>
              <a:buSzPts val="1200"/>
              <a:buFont typeface="Arial"/>
              <a:buChar char="•"/>
            </a:pPr>
            <a:r>
              <a:rPr lang="en" sz="1200">
                <a:latin typeface="Open Sans"/>
                <a:ea typeface="Open Sans"/>
                <a:cs typeface="Open Sans"/>
                <a:sym typeface="Open Sans"/>
              </a:rPr>
              <a:t>Deaths decreased by 6.1%</a:t>
            </a:r>
            <a:endParaRPr/>
          </a:p>
          <a:p>
            <a:pPr marL="0" lvl="0" indent="0" algn="l" rtl="0">
              <a:spcBef>
                <a:spcPts val="0"/>
              </a:spcBef>
              <a:spcAft>
                <a:spcPts val="0"/>
              </a:spcAft>
              <a:buClr>
                <a:schemeClr val="dk1"/>
              </a:buClr>
              <a:buSzPts val="1200"/>
              <a:buFont typeface="Calibri"/>
              <a:buNone/>
            </a:pPr>
            <a:endParaRPr/>
          </a:p>
        </p:txBody>
      </p:sp>
      <p:sp>
        <p:nvSpPr>
          <p:cNvPr id="65" name="Google Shape;65;g10cc8b639d0_0_5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0cc8b639d0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0cc8b639d0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cc8b639d0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0cc8b639d0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0cc8b639d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10cc8b639d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sz="800"/>
          </a:p>
        </p:txBody>
      </p:sp>
      <p:sp>
        <p:nvSpPr>
          <p:cNvPr id="269" name="Google Shape;269;g10cc8b639d0_0_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cc8b639d0_0_5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0cc8b639d0_0_5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Arial"/>
              <a:buNone/>
            </a:pPr>
            <a:endParaRPr/>
          </a:p>
        </p:txBody>
      </p:sp>
      <p:sp>
        <p:nvSpPr>
          <p:cNvPr id="83" name="Google Shape;83;g10cc8b639d0_0_5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0cc8b639d0_0_5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g10cc8b639d0_0_5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101600" lvl="0" indent="0" algn="l" rtl="0">
              <a:lnSpc>
                <a:spcPct val="90000"/>
              </a:lnSpc>
              <a:spcBef>
                <a:spcPts val="80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Compared to last week hospitalizations</a:t>
            </a:r>
            <a:r>
              <a:rPr lang="en" sz="1200" b="1">
                <a:solidFill>
                  <a:schemeClr val="dk1"/>
                </a:solidFill>
                <a:latin typeface="Open Sans"/>
                <a:ea typeface="Open Sans"/>
                <a:cs typeface="Open Sans"/>
                <a:sym typeface="Open Sans"/>
              </a:rPr>
              <a:t> increased to 2,479 </a:t>
            </a:r>
            <a:r>
              <a:rPr lang="en" sz="1200">
                <a:solidFill>
                  <a:schemeClr val="dk1"/>
                </a:solidFill>
                <a:latin typeface="Open Sans"/>
                <a:ea typeface="Open Sans"/>
                <a:cs typeface="Open Sans"/>
                <a:sym typeface="Open Sans"/>
              </a:rPr>
              <a:t>(7-day MA) from 1,650 (</a:t>
            </a:r>
            <a:r>
              <a:rPr lang="en" sz="1200">
                <a:solidFill>
                  <a:srgbClr val="FF0000"/>
                </a:solidFill>
                <a:latin typeface="Open Sans"/>
                <a:ea typeface="Open Sans"/>
                <a:cs typeface="Open Sans"/>
                <a:sym typeface="Open Sans"/>
              </a:rPr>
              <a:t>+34%</a:t>
            </a:r>
            <a:r>
              <a:rPr lang="en" sz="1200">
                <a:solidFill>
                  <a:schemeClr val="dk1"/>
                </a:solidFill>
                <a:latin typeface="Open Sans"/>
                <a:ea typeface="Open Sans"/>
                <a:cs typeface="Open Sans"/>
                <a:sym typeface="Open Sans"/>
              </a:rPr>
              <a:t>)</a:t>
            </a:r>
            <a:endParaRPr sz="1050">
              <a:solidFill>
                <a:schemeClr val="dk1"/>
              </a:solidFill>
              <a:latin typeface="Open Sans"/>
              <a:ea typeface="Open Sans"/>
              <a:cs typeface="Open Sans"/>
              <a:sym typeface="Open Sans"/>
            </a:endParaRPr>
          </a:p>
          <a:p>
            <a:pPr marL="317500" lvl="0" indent="-209550" algn="l" rtl="0">
              <a:lnSpc>
                <a:spcPct val="90000"/>
              </a:lnSpc>
              <a:spcBef>
                <a:spcPts val="800"/>
              </a:spcBef>
              <a:spcAft>
                <a:spcPts val="0"/>
              </a:spcAft>
              <a:buClr>
                <a:schemeClr val="dk1"/>
              </a:buClr>
              <a:buSzPts val="1100"/>
              <a:buChar char="•"/>
            </a:pPr>
            <a:r>
              <a:rPr lang="en" sz="1200">
                <a:solidFill>
                  <a:schemeClr val="dk1"/>
                </a:solidFill>
                <a:latin typeface="Open Sans"/>
                <a:ea typeface="Open Sans"/>
                <a:cs typeface="Open Sans"/>
                <a:sym typeface="Open Sans"/>
              </a:rPr>
              <a:t>14% higher than the September high of 2021</a:t>
            </a:r>
            <a:endParaRPr sz="1050">
              <a:solidFill>
                <a:schemeClr val="dk1"/>
              </a:solidFill>
              <a:latin typeface="Open Sans"/>
              <a:ea typeface="Open Sans"/>
              <a:cs typeface="Open Sans"/>
              <a:sym typeface="Open Sans"/>
            </a:endParaRPr>
          </a:p>
          <a:p>
            <a:pPr marL="101600" lvl="0" indent="0" algn="l" rtl="0">
              <a:lnSpc>
                <a:spcPct val="90000"/>
              </a:lnSpc>
              <a:spcBef>
                <a:spcPts val="80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Compared to last week, ICU hospitalizations have </a:t>
            </a:r>
            <a:r>
              <a:rPr lang="en" sz="1200" b="1">
                <a:solidFill>
                  <a:schemeClr val="dk1"/>
                </a:solidFill>
                <a:latin typeface="Open Sans"/>
                <a:ea typeface="Open Sans"/>
                <a:cs typeface="Open Sans"/>
                <a:sym typeface="Open Sans"/>
              </a:rPr>
              <a:t>increased to 499 </a:t>
            </a:r>
            <a:r>
              <a:rPr lang="en" sz="1200">
                <a:solidFill>
                  <a:schemeClr val="dk1"/>
                </a:solidFill>
                <a:latin typeface="Open Sans"/>
                <a:ea typeface="Open Sans"/>
                <a:cs typeface="Open Sans"/>
                <a:sym typeface="Open Sans"/>
              </a:rPr>
              <a:t>from 412 (</a:t>
            </a:r>
            <a:r>
              <a:rPr lang="en" sz="1200">
                <a:solidFill>
                  <a:srgbClr val="FF0000"/>
                </a:solidFill>
                <a:latin typeface="Open Sans"/>
                <a:ea typeface="Open Sans"/>
                <a:cs typeface="Open Sans"/>
                <a:sym typeface="Open Sans"/>
              </a:rPr>
              <a:t>+21%</a:t>
            </a:r>
            <a:r>
              <a:rPr lang="en" sz="1200">
                <a:solidFill>
                  <a:schemeClr val="dk1"/>
                </a:solidFill>
                <a:latin typeface="Open Sans"/>
                <a:ea typeface="Open Sans"/>
                <a:cs typeface="Open Sans"/>
                <a:sym typeface="Open Sans"/>
              </a:rPr>
              <a:t>)</a:t>
            </a:r>
            <a:endParaRPr sz="1050">
              <a:solidFill>
                <a:schemeClr val="dk1"/>
              </a:solidFill>
              <a:latin typeface="Open Sans"/>
              <a:ea typeface="Open Sans"/>
              <a:cs typeface="Open Sans"/>
              <a:sym typeface="Open Sans"/>
            </a:endParaRPr>
          </a:p>
          <a:p>
            <a:pPr marL="101600" lvl="0" indent="0" algn="l" rtl="0">
              <a:lnSpc>
                <a:spcPct val="90000"/>
              </a:lnSpc>
              <a:spcBef>
                <a:spcPts val="80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280 patients are currently on ventilator support</a:t>
            </a:r>
            <a:endParaRPr sz="1050">
              <a:solidFill>
                <a:schemeClr val="dk1"/>
              </a:solidFill>
              <a:latin typeface="Open Sans"/>
              <a:ea typeface="Open Sans"/>
              <a:cs typeface="Open Sans"/>
              <a:sym typeface="Open Sans"/>
            </a:endParaRPr>
          </a:p>
          <a:p>
            <a:pPr marL="317500" lvl="0" indent="-209550" algn="l" rtl="0">
              <a:lnSpc>
                <a:spcPct val="90000"/>
              </a:lnSpc>
              <a:spcBef>
                <a:spcPts val="800"/>
              </a:spcBef>
              <a:spcAft>
                <a:spcPts val="0"/>
              </a:spcAft>
              <a:buClr>
                <a:schemeClr val="dk1"/>
              </a:buClr>
              <a:buSzPts val="1100"/>
              <a:buChar char="•"/>
            </a:pPr>
            <a:r>
              <a:rPr lang="en" sz="1200" b="1">
                <a:solidFill>
                  <a:schemeClr val="dk1"/>
                </a:solidFill>
                <a:latin typeface="Open Sans"/>
                <a:ea typeface="Open Sans"/>
                <a:cs typeface="Open Sans"/>
                <a:sym typeface="Open Sans"/>
              </a:rPr>
              <a:t>20% lower </a:t>
            </a:r>
            <a:r>
              <a:rPr lang="en" sz="1200">
                <a:solidFill>
                  <a:schemeClr val="dk1"/>
                </a:solidFill>
                <a:latin typeface="Open Sans"/>
                <a:ea typeface="Open Sans"/>
                <a:cs typeface="Open Sans"/>
                <a:sym typeface="Open Sans"/>
              </a:rPr>
              <a:t>than the September high of 2021</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t>Hospitalizations (7 day MA)</a:t>
            </a:r>
            <a:endParaRPr/>
          </a:p>
          <a:p>
            <a:pPr marL="0" lvl="0" indent="0" algn="l" rtl="0">
              <a:spcBef>
                <a:spcPts val="0"/>
              </a:spcBef>
              <a:spcAft>
                <a:spcPts val="0"/>
              </a:spcAft>
              <a:buClr>
                <a:schemeClr val="dk1"/>
              </a:buClr>
              <a:buSzPts val="1200"/>
              <a:buFont typeface="Calibri"/>
              <a:buNone/>
            </a:pPr>
            <a:r>
              <a:rPr lang="en"/>
              <a:t>Sept High: 2167</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t>Ventilator Support</a:t>
            </a:r>
            <a:endParaRPr/>
          </a:p>
          <a:p>
            <a:pPr marL="0" lvl="0" indent="0" algn="l" rtl="0">
              <a:spcBef>
                <a:spcPts val="0"/>
              </a:spcBef>
              <a:spcAft>
                <a:spcPts val="0"/>
              </a:spcAft>
              <a:buClr>
                <a:schemeClr val="dk1"/>
              </a:buClr>
              <a:buSzPts val="1200"/>
              <a:buFont typeface="Calibri"/>
              <a:buNone/>
            </a:pPr>
            <a:r>
              <a:rPr lang="en"/>
              <a:t>Sept High: 352 </a:t>
            </a:r>
            <a:endParaRPr/>
          </a:p>
          <a:p>
            <a:pPr marL="0" lvl="0" indent="0" algn="l" rtl="0">
              <a:spcBef>
                <a:spcPts val="0"/>
              </a:spcBef>
              <a:spcAft>
                <a:spcPts val="0"/>
              </a:spcAft>
              <a:buClr>
                <a:schemeClr val="dk1"/>
              </a:buClr>
              <a:buSzPts val="1200"/>
              <a:buFont typeface="Calibri"/>
              <a:buNone/>
            </a:pPr>
            <a:r>
              <a:rPr lang="en"/>
              <a:t>January 2021 High 350</a:t>
            </a:r>
            <a:endParaRPr/>
          </a:p>
        </p:txBody>
      </p:sp>
      <p:sp>
        <p:nvSpPr>
          <p:cNvPr id="92" name="Google Shape;92;g10cc8b639d0_0_5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0cc8b639d0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0cc8b639d0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Hospialization data: </a:t>
            </a:r>
            <a:endParaRPr/>
          </a:p>
          <a:p>
            <a:pPr marL="0" lvl="0" indent="0" algn="l" rtl="0">
              <a:spcBef>
                <a:spcPts val="0"/>
              </a:spcBef>
              <a:spcAft>
                <a:spcPts val="0"/>
              </a:spcAft>
              <a:buNone/>
            </a:pPr>
            <a:endParaRPr/>
          </a:p>
          <a:p>
            <a:pPr marL="457200" lvl="0" indent="-314325" algn="l" rtl="0">
              <a:spcBef>
                <a:spcPts val="0"/>
              </a:spcBef>
              <a:spcAft>
                <a:spcPts val="0"/>
              </a:spcAft>
              <a:buClr>
                <a:srgbClr val="1A1D26"/>
              </a:buClr>
              <a:buSzPts val="1350"/>
              <a:buFont typeface="Roboto"/>
              <a:buChar char="●"/>
            </a:pPr>
            <a:r>
              <a:rPr lang="en" sz="1350">
                <a:solidFill>
                  <a:srgbClr val="1A1D26"/>
                </a:solidFill>
                <a:highlight>
                  <a:srgbClr val="FFFFFF"/>
                </a:highlight>
                <a:latin typeface="Roboto"/>
                <a:ea typeface="Roboto"/>
                <a:cs typeface="Roboto"/>
                <a:sym typeface="Roboto"/>
              </a:rPr>
              <a:t>“while children still have the lowest rate of hospitalization of any group, pediatric hospitalizations are at the highest rate compared to any prior point in the pandemic.”</a:t>
            </a:r>
            <a:endParaRPr sz="1350">
              <a:solidFill>
                <a:srgbClr val="1A1D26"/>
              </a:solidFill>
              <a:highlight>
                <a:srgbClr val="FFFFFF"/>
              </a:highlight>
              <a:latin typeface="Roboto"/>
              <a:ea typeface="Roboto"/>
              <a:cs typeface="Roboto"/>
              <a:sym typeface="Roboto"/>
            </a:endParaRPr>
          </a:p>
          <a:p>
            <a:pPr marL="457200" lvl="0" indent="-314325" algn="l" rtl="0">
              <a:spcBef>
                <a:spcPts val="0"/>
              </a:spcBef>
              <a:spcAft>
                <a:spcPts val="0"/>
              </a:spcAft>
              <a:buClr>
                <a:srgbClr val="1A1D26"/>
              </a:buClr>
              <a:buSzPts val="1350"/>
              <a:buFont typeface="Roboto"/>
              <a:buChar char="●"/>
            </a:pPr>
            <a:endParaRPr sz="1350">
              <a:solidFill>
                <a:srgbClr val="1A1D26"/>
              </a:solidFill>
              <a:highlight>
                <a:srgbClr val="FFFFFF"/>
              </a:highlight>
              <a:latin typeface="Roboto"/>
              <a:ea typeface="Roboto"/>
              <a:cs typeface="Roboto"/>
              <a:sym typeface="Roboto"/>
            </a:endParaRPr>
          </a:p>
          <a:p>
            <a:pPr marL="0" lvl="0" indent="0" algn="l" rtl="0">
              <a:spcBef>
                <a:spcPts val="0"/>
              </a:spcBef>
              <a:spcAft>
                <a:spcPts val="0"/>
              </a:spcAft>
              <a:buNone/>
            </a:pPr>
            <a:r>
              <a:rPr lang="en" sz="1350">
                <a:solidFill>
                  <a:srgbClr val="1A1D26"/>
                </a:solidFill>
                <a:highlight>
                  <a:srgbClr val="FFFFFF"/>
                </a:highlight>
                <a:latin typeface="Roboto"/>
                <a:ea typeface="Roboto"/>
                <a:cs typeface="Roboto"/>
                <a:sym typeface="Roboto"/>
              </a:rPr>
              <a:t>“It is noteworthy, however, that many children are hospitalized with [COVID-19] as opposed to because of [COVID-19], reflecting the high degree of penetrance of infection among the pediatric population,” leading infectious disease expert Anthony Fauci said during a press briefing last week.</a:t>
            </a:r>
            <a:endParaRPr sz="1350">
              <a:solidFill>
                <a:srgbClr val="1A1D26"/>
              </a:solidFill>
              <a:highlight>
                <a:srgbClr val="FFFFFF"/>
              </a:highlight>
              <a:latin typeface="Roboto"/>
              <a:ea typeface="Roboto"/>
              <a:cs typeface="Roboto"/>
              <a:sym typeface="Roboto"/>
            </a:endParaRPr>
          </a:p>
          <a:p>
            <a:pPr marL="0" lvl="0" indent="0" algn="l" rtl="0">
              <a:spcBef>
                <a:spcPts val="0"/>
              </a:spcBef>
              <a:spcAft>
                <a:spcPts val="0"/>
              </a:spcAft>
              <a:buNone/>
            </a:pPr>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Nationally, the number of hospitalized young children infected with COVID-19 rose last week to the highest levels since the pandemic began. </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The increases were observed in children 4 and younger; the data did include children admitted to hospitals for reasons other than COVID</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More than 4/100K children ages 4 and younger hospitalized were infected with COVID-19 as of January 1- double the rate a month ago, and about three times the rate since last year.</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  Only 0.6/100K of hospitalized children ages 5-11yo were infected,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cc8b639d0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0cc8b639d0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cc8b639d0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0cc8b639d0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0cc8b639d0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0cc8b639d0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cc8b639d0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0cc8b639d0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5485" algn="l" rtl="0">
              <a:lnSpc>
                <a:spcPct val="115000"/>
              </a:lnSpc>
              <a:spcBef>
                <a:spcPts val="0"/>
              </a:spcBef>
              <a:spcAft>
                <a:spcPts val="0"/>
              </a:spcAft>
              <a:buClr>
                <a:schemeClr val="dk1"/>
              </a:buClr>
              <a:buSzPts val="1526"/>
              <a:buFont typeface="Open Sans"/>
              <a:buChar char="●"/>
            </a:pPr>
            <a:r>
              <a:rPr lang="en" sz="1525">
                <a:solidFill>
                  <a:schemeClr val="dk1"/>
                </a:solidFill>
                <a:highlight>
                  <a:srgbClr val="FFFFFF"/>
                </a:highlight>
                <a:latin typeface="Open Sans"/>
                <a:ea typeface="Open Sans"/>
                <a:cs typeface="Open Sans"/>
                <a:sym typeface="Open Sans"/>
              </a:rPr>
              <a:t>Students benefit from in-person learning, and safely returning to in-person instruction continues to be a priority.</a:t>
            </a:r>
            <a:endParaRPr sz="1525">
              <a:solidFill>
                <a:schemeClr val="dk1"/>
              </a:solidFill>
              <a:highlight>
                <a:srgbClr val="FFFFFF"/>
              </a:highlight>
              <a:latin typeface="Open Sans"/>
              <a:ea typeface="Open Sans"/>
              <a:cs typeface="Open Sans"/>
              <a:sym typeface="Open Sans"/>
            </a:endParaRPr>
          </a:p>
          <a:p>
            <a:pPr marL="457200" lvl="0" indent="-325485" algn="l" rtl="0">
              <a:lnSpc>
                <a:spcPct val="115000"/>
              </a:lnSpc>
              <a:spcBef>
                <a:spcPts val="0"/>
              </a:spcBef>
              <a:spcAft>
                <a:spcPts val="0"/>
              </a:spcAft>
              <a:buClr>
                <a:schemeClr val="dk1"/>
              </a:buClr>
              <a:buSzPts val="1526"/>
              <a:buFont typeface="Open Sans"/>
              <a:buChar char="●"/>
            </a:pPr>
            <a:r>
              <a:rPr lang="en" sz="1525">
                <a:solidFill>
                  <a:schemeClr val="dk1"/>
                </a:solidFill>
                <a:highlight>
                  <a:srgbClr val="FFFFFF"/>
                </a:highlight>
                <a:latin typeface="Open Sans"/>
                <a:ea typeface="Open Sans"/>
                <a:cs typeface="Open Sans"/>
                <a:sym typeface="Open Sans"/>
              </a:rPr>
              <a:t>Screening testing, ventilation, handwashing and respiratory etiquette, staying home when sick and getting tested, contact tracing in combination with quarantine and isolation, and cleaning and disinfection are also important layers of prevention to keep schools safe.</a:t>
            </a:r>
            <a:endParaRPr sz="1525">
              <a:solidFill>
                <a:schemeClr val="dk1"/>
              </a:solidFill>
              <a:highlight>
                <a:srgbClr val="FFFFFF"/>
              </a:highlight>
              <a:latin typeface="Open Sans"/>
              <a:ea typeface="Open Sans"/>
              <a:cs typeface="Open Sans"/>
              <a:sym typeface="Open Sans"/>
            </a:endParaRPr>
          </a:p>
          <a:p>
            <a:pPr marL="457200" lvl="0" indent="-325485" algn="l" rtl="0">
              <a:lnSpc>
                <a:spcPct val="115000"/>
              </a:lnSpc>
              <a:spcBef>
                <a:spcPts val="0"/>
              </a:spcBef>
              <a:spcAft>
                <a:spcPts val="0"/>
              </a:spcAft>
              <a:buClr>
                <a:schemeClr val="dk1"/>
              </a:buClr>
              <a:buSzPts val="1526"/>
              <a:buFont typeface="Open Sans"/>
              <a:buChar char="●"/>
            </a:pPr>
            <a:r>
              <a:rPr lang="en" sz="1525">
                <a:solidFill>
                  <a:schemeClr val="dk1"/>
                </a:solidFill>
                <a:highlight>
                  <a:srgbClr val="FFFFFF"/>
                </a:highlight>
                <a:latin typeface="Open Sans"/>
                <a:ea typeface="Open Sans"/>
                <a:cs typeface="Open Sans"/>
                <a:sym typeface="Open Sans"/>
              </a:rPr>
              <a:t>When it is not possible to maintain a physical distance of at least 3 feet, such as when schools cannot fully re-open while maintaining these distances, it is especially important to layer multiple prevention strategies, such as screening testing.</a:t>
            </a:r>
            <a:endParaRPr sz="1525">
              <a:solidFill>
                <a:schemeClr val="dk1"/>
              </a:solidFill>
              <a:highlight>
                <a:srgbClr val="FFFFFF"/>
              </a:highlight>
              <a:latin typeface="Open Sans"/>
              <a:ea typeface="Open Sans"/>
              <a:cs typeface="Open Sans"/>
              <a:sym typeface="Open Sans"/>
            </a:endParaRPr>
          </a:p>
          <a:p>
            <a:pPr marL="457200" lvl="0" indent="-325485" algn="l" rtl="0">
              <a:lnSpc>
                <a:spcPct val="115000"/>
              </a:lnSpc>
              <a:spcBef>
                <a:spcPts val="0"/>
              </a:spcBef>
              <a:spcAft>
                <a:spcPts val="0"/>
              </a:spcAft>
              <a:buClr>
                <a:schemeClr val="dk1"/>
              </a:buClr>
              <a:buSzPts val="1526"/>
              <a:buFont typeface="Open Sans"/>
              <a:buChar char="●"/>
            </a:pPr>
            <a:r>
              <a:rPr lang="en" sz="1525">
                <a:solidFill>
                  <a:schemeClr val="dk1"/>
                </a:solidFill>
                <a:highlight>
                  <a:srgbClr val="FFFFFF"/>
                </a:highlight>
                <a:latin typeface="Open Sans"/>
                <a:ea typeface="Open Sans"/>
                <a:cs typeface="Open Sans"/>
                <a:sym typeface="Open Sans"/>
              </a:rPr>
              <a:t>Implement layered prevention strategies to protect students, teachers, staff, visitors, and other members of their households and support in-person learning.</a:t>
            </a:r>
            <a:endParaRPr sz="1525">
              <a:solidFill>
                <a:schemeClr val="dk1"/>
              </a:solidFill>
              <a:highlight>
                <a:srgbClr val="FFFFFF"/>
              </a:highlight>
              <a:latin typeface="Open Sans"/>
              <a:ea typeface="Open Sans"/>
              <a:cs typeface="Open Sans"/>
              <a:sym typeface="Open Sans"/>
            </a:endParaRPr>
          </a:p>
          <a:p>
            <a:pPr marL="457200" lvl="0" indent="-325485" algn="l" rtl="0">
              <a:lnSpc>
                <a:spcPct val="115000"/>
              </a:lnSpc>
              <a:spcBef>
                <a:spcPts val="0"/>
              </a:spcBef>
              <a:spcAft>
                <a:spcPts val="0"/>
              </a:spcAft>
              <a:buClr>
                <a:schemeClr val="dk1"/>
              </a:buClr>
              <a:buSzPts val="1526"/>
              <a:buFont typeface="Open Sans"/>
              <a:buChar char="●"/>
            </a:pPr>
            <a:r>
              <a:rPr lang="en" sz="1525">
                <a:solidFill>
                  <a:schemeClr val="dk1"/>
                </a:solidFill>
                <a:highlight>
                  <a:srgbClr val="FFFFFF"/>
                </a:highlight>
                <a:latin typeface="Open Sans"/>
                <a:ea typeface="Open Sans"/>
                <a:cs typeface="Open Sans"/>
                <a:sym typeface="Open Sans"/>
              </a:rPr>
              <a:t>Monitor community transmission, vaccination coverage, screening testing, and occurrence of outbreaks to guide decisions on the level of layered prevention strategies (e.g., physical distancing, screening testing).</a:t>
            </a:r>
            <a:endParaRPr sz="1525">
              <a:solidFill>
                <a:schemeClr val="dk1"/>
              </a:solidFill>
              <a:highlight>
                <a:srgbClr val="FFFFFF"/>
              </a:highlight>
              <a:latin typeface="Open Sans"/>
              <a:ea typeface="Open Sans"/>
              <a:cs typeface="Open Sans"/>
              <a:sym typeface="Open Sans"/>
            </a:endParaRPr>
          </a:p>
          <a:p>
            <a:pPr marL="0" lvl="0" indent="0" algn="l" rtl="0">
              <a:lnSpc>
                <a:spcPct val="115000"/>
              </a:lnSpc>
              <a:spcBef>
                <a:spcPts val="1200"/>
              </a:spcBef>
              <a:spcAft>
                <a:spcPts val="1200"/>
              </a:spcAft>
              <a:buNone/>
            </a:pPr>
            <a:r>
              <a:rPr lang="en" sz="1300">
                <a:solidFill>
                  <a:schemeClr val="dk1"/>
                </a:solidFill>
                <a:highlight>
                  <a:srgbClr val="FFFFFF"/>
                </a:highlight>
                <a:latin typeface="Open Sans"/>
                <a:ea typeface="Open Sans"/>
                <a:cs typeface="Open Sans"/>
                <a:sym typeface="Open Sans"/>
              </a:rPr>
              <a:t>CDC continues to recommend indoor masking in K-12 schools for all individuals ages 2 years and older, including students, teachers, staff, and visitors, regardless of vaccination status. The school should ensure that there is a plan for people identified as close contacts to stay masked at all times indoors until 10 full days after their last close contact to someone with COVID-19. During times in the school day when students or staff members may typically remove masks indoors (such as during lunches, snacks, band practice, etc.), have a plan for them to adequately distance from others and ensure they wear their masks when not actively participating in these activities (such as when they are not actively eating).</a:t>
            </a:r>
            <a:endParaRPr sz="1525">
              <a:solidFill>
                <a:schemeClr val="dk1"/>
              </a:solidFill>
              <a:highlight>
                <a:srgbClr val="FFFFFF"/>
              </a:highlight>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ubhead &amp; Breadcrumb">
  <p:cSld name="1_Title, Subhead &amp; Breadcrumb">
    <p:spTree>
      <p:nvGrpSpPr>
        <p:cNvPr id="1" name="Shape 50"/>
        <p:cNvGrpSpPr/>
        <p:nvPr/>
      </p:nvGrpSpPr>
      <p:grpSpPr>
        <a:xfrm>
          <a:off x="0" y="0"/>
          <a:ext cx="0" cy="0"/>
          <a:chOff x="0" y="0"/>
          <a:chExt cx="0" cy="0"/>
        </a:xfrm>
      </p:grpSpPr>
      <p:cxnSp>
        <p:nvCxnSpPr>
          <p:cNvPr id="51" name="Google Shape;51;p13"/>
          <p:cNvCxnSpPr/>
          <p:nvPr/>
        </p:nvCxnSpPr>
        <p:spPr>
          <a:xfrm rot="10800000">
            <a:off x="1257" y="423077"/>
            <a:ext cx="9141600" cy="0"/>
          </a:xfrm>
          <a:prstGeom prst="straightConnector1">
            <a:avLst/>
          </a:prstGeom>
          <a:noFill/>
          <a:ln w="12700" cap="flat" cmpd="sng">
            <a:solidFill>
              <a:srgbClr val="6C5EA4"/>
            </a:solidFill>
            <a:prstDash val="solid"/>
            <a:miter lim="800000"/>
            <a:headEnd type="none" w="sm" len="sm"/>
            <a:tailEnd type="none" w="sm" len="sm"/>
          </a:ln>
        </p:spPr>
      </p:cxnSp>
      <p:sp>
        <p:nvSpPr>
          <p:cNvPr id="52" name="Google Shape;52;p13"/>
          <p:cNvSpPr txBox="1">
            <a:spLocks noGrp="1"/>
          </p:cNvSpPr>
          <p:nvPr>
            <p:ph type="title"/>
          </p:nvPr>
        </p:nvSpPr>
        <p:spPr>
          <a:xfrm>
            <a:off x="139623" y="150233"/>
            <a:ext cx="7749600" cy="2913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5"/>
              </a:buClr>
              <a:buSzPts val="1500"/>
              <a:buFont typeface="Open Sans SemiBold"/>
              <a:buNone/>
              <a:defRPr sz="1500" b="0" i="0" u="none" strike="noStrike" cap="none">
                <a:solidFill>
                  <a:schemeClr val="accent5"/>
                </a:solidFill>
                <a:latin typeface="Open Sans SemiBold"/>
                <a:ea typeface="Open Sans SemiBold"/>
                <a:cs typeface="Open Sans SemiBold"/>
                <a:sym typeface="Open Sans SemiBold"/>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3" name="Google Shape;53;p13"/>
          <p:cNvSpPr txBox="1">
            <a:spLocks noGrp="1"/>
          </p:cNvSpPr>
          <p:nvPr>
            <p:ph type="body" idx="1"/>
          </p:nvPr>
        </p:nvSpPr>
        <p:spPr>
          <a:xfrm>
            <a:off x="139623" y="467223"/>
            <a:ext cx="8864400" cy="1356600"/>
          </a:xfrm>
          <a:prstGeom prst="rect">
            <a:avLst/>
          </a:prstGeom>
          <a:noFill/>
          <a:ln>
            <a:noFill/>
          </a:ln>
        </p:spPr>
        <p:txBody>
          <a:bodyPr spcFirstLastPara="1" wrap="square" lIns="91425" tIns="45700" rIns="91425" bIns="45700" anchor="t" anchorCtr="0">
            <a:normAutofit/>
          </a:bodyPr>
          <a:lstStyle>
            <a:lvl1pPr marL="457200" marR="0" lvl="0" indent="-295275" algn="l" rtl="0">
              <a:lnSpc>
                <a:spcPct val="90000"/>
              </a:lnSpc>
              <a:spcBef>
                <a:spcPts val="750"/>
              </a:spcBef>
              <a:spcAft>
                <a:spcPts val="0"/>
              </a:spcAft>
              <a:buClr>
                <a:schemeClr val="dk1"/>
              </a:buClr>
              <a:buSzPts val="1050"/>
              <a:buFont typeface="Arial"/>
              <a:buChar char="•"/>
              <a:defRPr sz="1050" b="0" i="0" u="none" strike="noStrike" cap="none">
                <a:solidFill>
                  <a:schemeClr val="dk1"/>
                </a:solidFill>
                <a:latin typeface="Open Sans"/>
                <a:ea typeface="Open Sans"/>
                <a:cs typeface="Open Sans"/>
                <a:sym typeface="Open Sans"/>
              </a:defRPr>
            </a:lvl1pPr>
            <a:lvl2pPr marL="914400" marR="0" lvl="1" indent="-295275" algn="l" rtl="0">
              <a:lnSpc>
                <a:spcPct val="90000"/>
              </a:lnSpc>
              <a:spcBef>
                <a:spcPts val="1200"/>
              </a:spcBef>
              <a:spcAft>
                <a:spcPts val="0"/>
              </a:spcAft>
              <a:buClr>
                <a:schemeClr val="dk1"/>
              </a:buClr>
              <a:buSzPts val="1050"/>
              <a:buFont typeface="Arial"/>
              <a:buChar char="•"/>
              <a:defRPr sz="1050" b="0" i="0" u="none" strike="noStrike" cap="none">
                <a:solidFill>
                  <a:schemeClr val="dk1"/>
                </a:solidFill>
                <a:latin typeface="Open Sans"/>
                <a:ea typeface="Open Sans"/>
                <a:cs typeface="Open Sans"/>
                <a:sym typeface="Open Sans"/>
              </a:defRPr>
            </a:lvl2pPr>
            <a:lvl3pPr marL="1371600" marR="0" lvl="2" indent="-295275" algn="l" rtl="0">
              <a:lnSpc>
                <a:spcPct val="90000"/>
              </a:lnSpc>
              <a:spcBef>
                <a:spcPts val="1200"/>
              </a:spcBef>
              <a:spcAft>
                <a:spcPts val="0"/>
              </a:spcAft>
              <a:buClr>
                <a:schemeClr val="dk1"/>
              </a:buClr>
              <a:buSzPts val="1050"/>
              <a:buFont typeface="Arial"/>
              <a:buChar char="•"/>
              <a:defRPr sz="1050" b="0" i="0" u="none" strike="noStrike" cap="none">
                <a:solidFill>
                  <a:schemeClr val="dk1"/>
                </a:solidFill>
                <a:latin typeface="Open Sans"/>
                <a:ea typeface="Open Sans"/>
                <a:cs typeface="Open Sans"/>
                <a:sym typeface="Open Sans"/>
              </a:defRPr>
            </a:lvl3pPr>
            <a:lvl4pPr marL="1828800" marR="0" lvl="3" indent="-295275" algn="l" rtl="0">
              <a:lnSpc>
                <a:spcPct val="90000"/>
              </a:lnSpc>
              <a:spcBef>
                <a:spcPts val="1200"/>
              </a:spcBef>
              <a:spcAft>
                <a:spcPts val="0"/>
              </a:spcAft>
              <a:buClr>
                <a:schemeClr val="dk1"/>
              </a:buClr>
              <a:buSzPts val="1050"/>
              <a:buFont typeface="Arial"/>
              <a:buChar char="•"/>
              <a:defRPr sz="1050" b="0" i="0" u="none" strike="noStrike" cap="none">
                <a:solidFill>
                  <a:schemeClr val="dk1"/>
                </a:solidFill>
                <a:latin typeface="Open Sans"/>
                <a:ea typeface="Open Sans"/>
                <a:cs typeface="Open Sans"/>
                <a:sym typeface="Open Sans"/>
              </a:defRPr>
            </a:lvl4pPr>
            <a:lvl5pPr marL="2286000" marR="0" lvl="4" indent="-295275" algn="l" rtl="0">
              <a:lnSpc>
                <a:spcPct val="90000"/>
              </a:lnSpc>
              <a:spcBef>
                <a:spcPts val="1200"/>
              </a:spcBef>
              <a:spcAft>
                <a:spcPts val="0"/>
              </a:spcAft>
              <a:buClr>
                <a:schemeClr val="dk1"/>
              </a:buClr>
              <a:buSzPts val="1050"/>
              <a:buFont typeface="Arial"/>
              <a:buChar char="•"/>
              <a:defRPr sz="1050" b="0" i="0" u="none" strike="noStrike" cap="none">
                <a:solidFill>
                  <a:schemeClr val="dk1"/>
                </a:solidFill>
                <a:latin typeface="Open Sans"/>
                <a:ea typeface="Open Sans"/>
                <a:cs typeface="Open Sans"/>
                <a:sym typeface="Open Sans"/>
              </a:defRPr>
            </a:lvl5pPr>
            <a:lvl6pPr marL="2743200" marR="0" lvl="5" indent="-314325" algn="l" rtl="0">
              <a:lnSpc>
                <a:spcPct val="90000"/>
              </a:lnSpc>
              <a:spcBef>
                <a:spcPts val="12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12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12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1200"/>
              </a:spcBef>
              <a:spcAft>
                <a:spcPts val="120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946490" y="4966377"/>
            <a:ext cx="2057400" cy="170100"/>
          </a:xfrm>
          <a:prstGeom prst="rect">
            <a:avLst/>
          </a:prstGeom>
          <a:noFill/>
          <a:ln>
            <a:noFill/>
          </a:ln>
        </p:spPr>
        <p:txBody>
          <a:bodyPr spcFirstLastPara="1" wrap="square" lIns="91425" tIns="45700" rIns="91425" bIns="45700" anchor="ctr" anchorCtr="0">
            <a:normAutofit fontScale="92500" lnSpcReduction="20000"/>
          </a:bodyPr>
          <a:lstStyle>
            <a:lvl1pPr marL="0" lvl="0" indent="0" algn="r" rtl="0">
              <a:lnSpc>
                <a:spcPct val="100000"/>
              </a:lnSpc>
              <a:spcBef>
                <a:spcPts val="0"/>
              </a:spcBef>
              <a:spcAft>
                <a:spcPts val="0"/>
              </a:spcAft>
              <a:buNone/>
              <a:defRPr sz="675" b="1" i="0" u="none" strike="noStrike" cap="none">
                <a:solidFill>
                  <a:srgbClr val="888888"/>
                </a:solidFill>
                <a:latin typeface="Open Sans"/>
                <a:ea typeface="Open Sans"/>
                <a:cs typeface="Open Sans"/>
                <a:sym typeface="Open Sans"/>
              </a:defRPr>
            </a:lvl1pPr>
            <a:lvl2pPr marL="0" lvl="1" indent="0" algn="r" rtl="0">
              <a:lnSpc>
                <a:spcPct val="100000"/>
              </a:lnSpc>
              <a:spcBef>
                <a:spcPts val="0"/>
              </a:spcBef>
              <a:spcAft>
                <a:spcPts val="0"/>
              </a:spcAft>
              <a:buNone/>
              <a:defRPr sz="675" b="1" i="0" u="none" strike="noStrike" cap="none">
                <a:solidFill>
                  <a:srgbClr val="888888"/>
                </a:solidFill>
                <a:latin typeface="Open Sans"/>
                <a:ea typeface="Open Sans"/>
                <a:cs typeface="Open Sans"/>
                <a:sym typeface="Open Sans"/>
              </a:defRPr>
            </a:lvl2pPr>
            <a:lvl3pPr marL="0" lvl="2" indent="0" algn="r" rtl="0">
              <a:lnSpc>
                <a:spcPct val="100000"/>
              </a:lnSpc>
              <a:spcBef>
                <a:spcPts val="0"/>
              </a:spcBef>
              <a:spcAft>
                <a:spcPts val="0"/>
              </a:spcAft>
              <a:buNone/>
              <a:defRPr sz="675" b="1" i="0" u="none" strike="noStrike" cap="none">
                <a:solidFill>
                  <a:srgbClr val="888888"/>
                </a:solidFill>
                <a:latin typeface="Open Sans"/>
                <a:ea typeface="Open Sans"/>
                <a:cs typeface="Open Sans"/>
                <a:sym typeface="Open Sans"/>
              </a:defRPr>
            </a:lvl3pPr>
            <a:lvl4pPr marL="0" lvl="3" indent="0" algn="r" rtl="0">
              <a:lnSpc>
                <a:spcPct val="100000"/>
              </a:lnSpc>
              <a:spcBef>
                <a:spcPts val="0"/>
              </a:spcBef>
              <a:spcAft>
                <a:spcPts val="0"/>
              </a:spcAft>
              <a:buNone/>
              <a:defRPr sz="675" b="1" i="0" u="none" strike="noStrike" cap="none">
                <a:solidFill>
                  <a:srgbClr val="888888"/>
                </a:solidFill>
                <a:latin typeface="Open Sans"/>
                <a:ea typeface="Open Sans"/>
                <a:cs typeface="Open Sans"/>
                <a:sym typeface="Open Sans"/>
              </a:defRPr>
            </a:lvl4pPr>
            <a:lvl5pPr marL="0" lvl="4" indent="0" algn="r" rtl="0">
              <a:lnSpc>
                <a:spcPct val="100000"/>
              </a:lnSpc>
              <a:spcBef>
                <a:spcPts val="0"/>
              </a:spcBef>
              <a:spcAft>
                <a:spcPts val="0"/>
              </a:spcAft>
              <a:buNone/>
              <a:defRPr sz="675" b="1" i="0" u="none" strike="noStrike" cap="none">
                <a:solidFill>
                  <a:srgbClr val="888888"/>
                </a:solidFill>
                <a:latin typeface="Open Sans"/>
                <a:ea typeface="Open Sans"/>
                <a:cs typeface="Open Sans"/>
                <a:sym typeface="Open Sans"/>
              </a:defRPr>
            </a:lvl5pPr>
            <a:lvl6pPr marL="0" lvl="5" indent="0" algn="r" rtl="0">
              <a:lnSpc>
                <a:spcPct val="100000"/>
              </a:lnSpc>
              <a:spcBef>
                <a:spcPts val="0"/>
              </a:spcBef>
              <a:spcAft>
                <a:spcPts val="0"/>
              </a:spcAft>
              <a:buNone/>
              <a:defRPr sz="675" b="1" i="0" u="none" strike="noStrike" cap="none">
                <a:solidFill>
                  <a:srgbClr val="888888"/>
                </a:solidFill>
                <a:latin typeface="Open Sans"/>
                <a:ea typeface="Open Sans"/>
                <a:cs typeface="Open Sans"/>
                <a:sym typeface="Open Sans"/>
              </a:defRPr>
            </a:lvl6pPr>
            <a:lvl7pPr marL="0" lvl="6" indent="0" algn="r" rtl="0">
              <a:lnSpc>
                <a:spcPct val="100000"/>
              </a:lnSpc>
              <a:spcBef>
                <a:spcPts val="0"/>
              </a:spcBef>
              <a:spcAft>
                <a:spcPts val="0"/>
              </a:spcAft>
              <a:buNone/>
              <a:defRPr sz="675" b="1" i="0" u="none" strike="noStrike" cap="none">
                <a:solidFill>
                  <a:srgbClr val="888888"/>
                </a:solidFill>
                <a:latin typeface="Open Sans"/>
                <a:ea typeface="Open Sans"/>
                <a:cs typeface="Open Sans"/>
                <a:sym typeface="Open Sans"/>
              </a:defRPr>
            </a:lvl7pPr>
            <a:lvl8pPr marL="0" lvl="7" indent="0" algn="r" rtl="0">
              <a:lnSpc>
                <a:spcPct val="100000"/>
              </a:lnSpc>
              <a:spcBef>
                <a:spcPts val="0"/>
              </a:spcBef>
              <a:spcAft>
                <a:spcPts val="0"/>
              </a:spcAft>
              <a:buNone/>
              <a:defRPr sz="675" b="1" i="0" u="none" strike="noStrike" cap="none">
                <a:solidFill>
                  <a:srgbClr val="888888"/>
                </a:solidFill>
                <a:latin typeface="Open Sans"/>
                <a:ea typeface="Open Sans"/>
                <a:cs typeface="Open Sans"/>
                <a:sym typeface="Open Sans"/>
              </a:defRPr>
            </a:lvl8pPr>
            <a:lvl9pPr marL="0" lvl="8" indent="0" algn="r" rtl="0">
              <a:lnSpc>
                <a:spcPct val="100000"/>
              </a:lnSpc>
              <a:spcBef>
                <a:spcPts val="0"/>
              </a:spcBef>
              <a:spcAft>
                <a:spcPts val="0"/>
              </a:spcAft>
              <a:buNone/>
              <a:defRPr sz="675" b="1"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coronavirus/2019-ncov/your-health/quarantine-isolation.html"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coronavirus/2019-ncov/your-health/quarantine-isolation.html"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coronavirus/2019-ncov/your-health/quarantine-isolation.html"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hyperlink" Target="https://www.cdc.gov/coronavirus/2019-ncov/php/contact-tracing/contact-tracing-plan/appendix.html#contac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6.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hyperlink" Target="https://www.vdh.virginia.gov/coronavirus/protect-yourself/local-exposur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www.vdh.virginia.gov/coronavirus/covid-19-in-virginia-cases/" TargetMode="External"/><Relationship Id="rId7"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jpg"/><Relationship Id="rId5" Type="http://schemas.openxmlformats.org/officeDocument/2006/relationships/hyperlink" Target="https://www.vdh.virginia.gov/coronavirus/covid-19-in-virginia/vhha-hospitalizations/" TargetMode="External"/><Relationship Id="rId4" Type="http://schemas.openxmlformats.org/officeDocument/2006/relationships/hyperlink" Target="https://www.vdh.virginia.gov/coronavirus/covid-19-data-insights/cases-and-deaths-by-date-reporte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www.cdc.gov/coronavirus/2019-ncov/your-health/quarantine-isolation.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vdh.virginia.gov/coronavirus/see-the-numbers/covid-19-in-virginia/covid-19-cases-by-vaccination-statu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s://www.vdh.virginia.gov/coronavirus/see-the-numbers/covid-19-in-virginia/vhha-hospitalizatio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your-health/quarantine-isolation.html"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60" name="Google Shape;60;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61" name="Google Shape;61;p14"/>
          <p:cNvPicPr preferRelativeResize="0"/>
          <p:nvPr/>
        </p:nvPicPr>
        <p:blipFill rotWithShape="1">
          <a:blip r:embed="rId3">
            <a:alphaModFix/>
          </a:blip>
          <a:srcRect/>
          <a:stretch/>
        </p:blipFill>
        <p:spPr>
          <a:xfrm>
            <a:off x="1684913" y="921475"/>
            <a:ext cx="5774174" cy="3300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153773" y="86558"/>
            <a:ext cx="7749600" cy="291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5"/>
              </a:buClr>
              <a:buSzPct val="93103"/>
              <a:buFont typeface="Open Sans SemiBold"/>
              <a:buNone/>
            </a:pPr>
            <a:r>
              <a:rPr lang="en" sz="1611" b="1">
                <a:solidFill>
                  <a:srgbClr val="1F3864"/>
                </a:solidFill>
                <a:latin typeface="Open Sans"/>
                <a:ea typeface="Open Sans"/>
                <a:cs typeface="Open Sans"/>
                <a:sym typeface="Open Sans"/>
              </a:rPr>
              <a:t>CDC Guidance Update - Shortened Isolation Period</a:t>
            </a:r>
            <a:endParaRPr sz="1611" b="1">
              <a:solidFill>
                <a:srgbClr val="1F3864"/>
              </a:solidFill>
              <a:latin typeface="Open Sans"/>
              <a:ea typeface="Open Sans"/>
              <a:cs typeface="Open Sans"/>
              <a:sym typeface="Open Sans"/>
            </a:endParaRPr>
          </a:p>
        </p:txBody>
      </p:sp>
      <p:sp>
        <p:nvSpPr>
          <p:cNvPr id="143" name="Google Shape;143;p23"/>
          <p:cNvSpPr txBox="1"/>
          <p:nvPr/>
        </p:nvSpPr>
        <p:spPr>
          <a:xfrm>
            <a:off x="336600" y="610250"/>
            <a:ext cx="8470800" cy="46152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250">
                <a:solidFill>
                  <a:schemeClr val="dk1"/>
                </a:solidFill>
                <a:highlight>
                  <a:srgbClr val="FEFEFE"/>
                </a:highlight>
                <a:latin typeface="Open Sans"/>
                <a:ea typeface="Open Sans"/>
                <a:cs typeface="Open Sans"/>
                <a:sym typeface="Open Sans"/>
              </a:rPr>
              <a:t>Isolation Update:</a:t>
            </a:r>
            <a:endParaRPr sz="1250">
              <a:solidFill>
                <a:schemeClr val="dk1"/>
              </a:solidFill>
              <a:highlight>
                <a:srgbClr val="FEFEFE"/>
              </a:highlight>
              <a:latin typeface="Open Sans"/>
              <a:ea typeface="Open Sans"/>
              <a:cs typeface="Open Sans"/>
              <a:sym typeface="Open Sans"/>
            </a:endParaRPr>
          </a:p>
          <a:p>
            <a:pPr marL="457200" lvl="0" indent="-307975" algn="l" rtl="0">
              <a:spcBef>
                <a:spcPts val="1000"/>
              </a:spcBef>
              <a:spcAft>
                <a:spcPts val="0"/>
              </a:spcAft>
              <a:buClr>
                <a:schemeClr val="dk1"/>
              </a:buClr>
              <a:buSzPts val="1250"/>
              <a:buChar char="●"/>
            </a:pPr>
            <a:r>
              <a:rPr lang="en" sz="1250">
                <a:solidFill>
                  <a:schemeClr val="dk1"/>
                </a:solidFill>
                <a:latin typeface="Open Sans"/>
                <a:ea typeface="Open Sans"/>
                <a:cs typeface="Open Sans"/>
                <a:sym typeface="Open Sans"/>
              </a:rPr>
              <a:t>People with confirmed or suspected COVID-19 should </a:t>
            </a:r>
            <a:r>
              <a:rPr lang="en" sz="1250" b="1">
                <a:solidFill>
                  <a:schemeClr val="dk1"/>
                </a:solidFill>
                <a:latin typeface="Open Sans"/>
                <a:ea typeface="Open Sans"/>
                <a:cs typeface="Open Sans"/>
                <a:sym typeface="Open Sans"/>
              </a:rPr>
              <a:t>isolate for 5 days</a:t>
            </a:r>
            <a:r>
              <a:rPr lang="en" sz="1250">
                <a:solidFill>
                  <a:schemeClr val="dk1"/>
                </a:solidFill>
                <a:latin typeface="Open Sans"/>
                <a:ea typeface="Open Sans"/>
                <a:cs typeface="Open Sans"/>
                <a:sym typeface="Open Sans"/>
              </a:rPr>
              <a:t> and, if asymptomatic or symptoms resolving at that time, may leave isolation if they can </a:t>
            </a:r>
            <a:r>
              <a:rPr lang="en" sz="1250" b="1">
                <a:solidFill>
                  <a:schemeClr val="dk1"/>
                </a:solidFill>
                <a:latin typeface="Open Sans"/>
                <a:ea typeface="Open Sans"/>
                <a:cs typeface="Open Sans"/>
                <a:sym typeface="Open Sans"/>
              </a:rPr>
              <a:t>continue to mask for 5 additional days*</a:t>
            </a:r>
            <a:r>
              <a:rPr lang="en" sz="1250">
                <a:solidFill>
                  <a:schemeClr val="dk1"/>
                </a:solidFill>
                <a:latin typeface="Open Sans"/>
                <a:ea typeface="Open Sans"/>
                <a:cs typeface="Open Sans"/>
                <a:sym typeface="Open Sans"/>
              </a:rPr>
              <a:t>.</a:t>
            </a:r>
            <a:endParaRPr sz="1250">
              <a:solidFill>
                <a:schemeClr val="dk1"/>
              </a:solidFill>
              <a:latin typeface="Open Sans"/>
              <a:ea typeface="Open Sans"/>
              <a:cs typeface="Open Sans"/>
              <a:sym typeface="Open Sans"/>
            </a:endParaRPr>
          </a:p>
          <a:p>
            <a:pPr marL="914400" lvl="1" indent="-307975" algn="l" rtl="0">
              <a:spcBef>
                <a:spcPts val="1000"/>
              </a:spcBef>
              <a:spcAft>
                <a:spcPts val="0"/>
              </a:spcAft>
              <a:buClr>
                <a:schemeClr val="dk1"/>
              </a:buClr>
              <a:buSzPts val="1250"/>
              <a:buFont typeface="Open Sans"/>
              <a:buChar char="○"/>
            </a:pPr>
            <a:r>
              <a:rPr lang="en" sz="1250">
                <a:solidFill>
                  <a:schemeClr val="dk1"/>
                </a:solidFill>
                <a:latin typeface="Open Sans"/>
                <a:ea typeface="Open Sans"/>
                <a:cs typeface="Open Sans"/>
                <a:sym typeface="Open Sans"/>
              </a:rPr>
              <a:t>Starting the clock</a:t>
            </a:r>
            <a:endParaRPr sz="1250">
              <a:solidFill>
                <a:schemeClr val="dk1"/>
              </a:solidFill>
              <a:latin typeface="Open Sans"/>
              <a:ea typeface="Open Sans"/>
              <a:cs typeface="Open Sans"/>
              <a:sym typeface="Open Sans"/>
            </a:endParaRPr>
          </a:p>
          <a:p>
            <a:pPr marL="1371600" lvl="2" indent="-307975" algn="l" rtl="0">
              <a:spcBef>
                <a:spcPts val="0"/>
              </a:spcBef>
              <a:spcAft>
                <a:spcPts val="0"/>
              </a:spcAft>
              <a:buClr>
                <a:schemeClr val="dk1"/>
              </a:buClr>
              <a:buSzPts val="1250"/>
              <a:buFont typeface="Open Sans"/>
              <a:buChar char="■"/>
            </a:pPr>
            <a:r>
              <a:rPr lang="en" sz="1250">
                <a:solidFill>
                  <a:schemeClr val="dk1"/>
                </a:solidFill>
                <a:latin typeface="Open Sans"/>
                <a:ea typeface="Open Sans"/>
                <a:cs typeface="Open Sans"/>
                <a:sym typeface="Open Sans"/>
              </a:rPr>
              <a:t>If symptomatic, Day 0 remains the first day of symptoms and day 1 is the first full day after symptoms develop. </a:t>
            </a:r>
            <a:endParaRPr sz="1250">
              <a:solidFill>
                <a:schemeClr val="dk1"/>
              </a:solidFill>
              <a:latin typeface="Open Sans"/>
              <a:ea typeface="Open Sans"/>
              <a:cs typeface="Open Sans"/>
              <a:sym typeface="Open Sans"/>
            </a:endParaRPr>
          </a:p>
          <a:p>
            <a:pPr marL="1371600" lvl="2" indent="-307975" algn="l" rtl="0">
              <a:spcBef>
                <a:spcPts val="0"/>
              </a:spcBef>
              <a:spcAft>
                <a:spcPts val="0"/>
              </a:spcAft>
              <a:buClr>
                <a:schemeClr val="dk1"/>
              </a:buClr>
              <a:buSzPts val="1250"/>
              <a:buFont typeface="Open Sans"/>
              <a:buChar char="■"/>
            </a:pPr>
            <a:r>
              <a:rPr lang="en" sz="1250">
                <a:solidFill>
                  <a:schemeClr val="dk1"/>
                </a:solidFill>
                <a:latin typeface="Open Sans"/>
                <a:ea typeface="Open Sans"/>
                <a:cs typeface="Open Sans"/>
                <a:sym typeface="Open Sans"/>
              </a:rPr>
              <a:t>If symptoms never develop, Day 0 is the day that the person was tested.</a:t>
            </a:r>
            <a:endParaRPr sz="1250">
              <a:solidFill>
                <a:schemeClr val="dk1"/>
              </a:solidFill>
              <a:latin typeface="Open Sans"/>
              <a:ea typeface="Open Sans"/>
              <a:cs typeface="Open Sans"/>
              <a:sym typeface="Open Sans"/>
            </a:endParaRPr>
          </a:p>
          <a:p>
            <a:pPr marL="914400" lvl="1" indent="-307975" algn="l" rtl="0">
              <a:spcBef>
                <a:spcPts val="1000"/>
              </a:spcBef>
              <a:spcAft>
                <a:spcPts val="0"/>
              </a:spcAft>
              <a:buClr>
                <a:schemeClr val="dk1"/>
              </a:buClr>
              <a:buSzPts val="1250"/>
              <a:buFont typeface="Open Sans"/>
              <a:buChar char="○"/>
            </a:pPr>
            <a:r>
              <a:rPr lang="en" sz="1250">
                <a:solidFill>
                  <a:schemeClr val="dk1"/>
                </a:solidFill>
                <a:latin typeface="Open Sans"/>
                <a:ea typeface="Open Sans"/>
                <a:cs typeface="Open Sans"/>
                <a:sym typeface="Open Sans"/>
              </a:rPr>
              <a:t>If fever remains, case-patient should continue to stay home until 24 hours afebrile without fever-reducing medications. </a:t>
            </a:r>
            <a:endParaRPr sz="1250">
              <a:solidFill>
                <a:schemeClr val="dk1"/>
              </a:solidFill>
              <a:latin typeface="Open Sans"/>
              <a:ea typeface="Open Sans"/>
              <a:cs typeface="Open Sans"/>
              <a:sym typeface="Open Sans"/>
            </a:endParaRPr>
          </a:p>
          <a:p>
            <a:pPr marL="914400" lvl="1" indent="-307975" algn="l" rtl="0">
              <a:spcBef>
                <a:spcPts val="1000"/>
              </a:spcBef>
              <a:spcAft>
                <a:spcPts val="0"/>
              </a:spcAft>
              <a:buClr>
                <a:schemeClr val="dk1"/>
              </a:buClr>
              <a:buSzPts val="1250"/>
              <a:buFont typeface="Open Sans"/>
              <a:buChar char="○"/>
            </a:pPr>
            <a:r>
              <a:rPr lang="en" sz="1250" i="1">
                <a:solidFill>
                  <a:schemeClr val="dk1"/>
                </a:solidFill>
                <a:latin typeface="Open Sans"/>
                <a:ea typeface="Open Sans"/>
                <a:cs typeface="Open Sans"/>
                <a:sym typeface="Open Sans"/>
              </a:rPr>
              <a:t>If an individual has access to and wants to test</a:t>
            </a:r>
            <a:r>
              <a:rPr lang="en" sz="1250">
                <a:solidFill>
                  <a:schemeClr val="dk1"/>
                </a:solidFill>
                <a:latin typeface="Open Sans"/>
                <a:ea typeface="Open Sans"/>
                <a:cs typeface="Open Sans"/>
                <a:sym typeface="Open Sans"/>
              </a:rPr>
              <a:t>, the best approach is to use an antigen test at the end of the 5-day isolation period. </a:t>
            </a:r>
            <a:endParaRPr sz="1250">
              <a:solidFill>
                <a:schemeClr val="dk1"/>
              </a:solidFill>
              <a:latin typeface="Open Sans"/>
              <a:ea typeface="Open Sans"/>
              <a:cs typeface="Open Sans"/>
              <a:sym typeface="Open Sans"/>
            </a:endParaRPr>
          </a:p>
          <a:p>
            <a:pPr marL="1371600" lvl="2" indent="-307975" algn="l" rtl="0">
              <a:spcBef>
                <a:spcPts val="0"/>
              </a:spcBef>
              <a:spcAft>
                <a:spcPts val="0"/>
              </a:spcAft>
              <a:buClr>
                <a:schemeClr val="dk1"/>
              </a:buClr>
              <a:buSzPts val="1250"/>
              <a:buFont typeface="Open Sans"/>
              <a:buChar char="■"/>
            </a:pPr>
            <a:r>
              <a:rPr lang="en" sz="1250">
                <a:solidFill>
                  <a:schemeClr val="dk1"/>
                </a:solidFill>
                <a:latin typeface="Open Sans"/>
                <a:ea typeface="Open Sans"/>
                <a:cs typeface="Open Sans"/>
                <a:sym typeface="Open Sans"/>
              </a:rPr>
              <a:t>Collect the test sample only if you are fever-free for 24 hours without the use of fever-reducing medication and other symptoms have improved</a:t>
            </a:r>
            <a:endParaRPr sz="1250">
              <a:solidFill>
                <a:schemeClr val="dk1"/>
              </a:solidFill>
              <a:latin typeface="Open Sans"/>
              <a:ea typeface="Open Sans"/>
              <a:cs typeface="Open Sans"/>
              <a:sym typeface="Open Sans"/>
            </a:endParaRPr>
          </a:p>
          <a:p>
            <a:pPr marL="1371600" lvl="2" indent="-307975" algn="l" rtl="0">
              <a:spcBef>
                <a:spcPts val="0"/>
              </a:spcBef>
              <a:spcAft>
                <a:spcPts val="0"/>
              </a:spcAft>
              <a:buClr>
                <a:schemeClr val="dk1"/>
              </a:buClr>
              <a:buSzPts val="1250"/>
              <a:buFont typeface="Open Sans"/>
              <a:buChar char="■"/>
            </a:pPr>
            <a:r>
              <a:rPr lang="en" sz="1250">
                <a:solidFill>
                  <a:schemeClr val="dk1"/>
                </a:solidFill>
                <a:latin typeface="Open Sans"/>
                <a:ea typeface="Open Sans"/>
                <a:cs typeface="Open Sans"/>
                <a:sym typeface="Open Sans"/>
              </a:rPr>
              <a:t>If positive, continue to isolate until day 10</a:t>
            </a:r>
            <a:endParaRPr sz="1250">
              <a:solidFill>
                <a:schemeClr val="dk1"/>
              </a:solidFill>
              <a:latin typeface="Open Sans"/>
              <a:ea typeface="Open Sans"/>
              <a:cs typeface="Open Sans"/>
              <a:sym typeface="Open Sans"/>
            </a:endParaRPr>
          </a:p>
          <a:p>
            <a:pPr marL="1371600" lvl="2" indent="-307975" algn="l" rtl="0">
              <a:spcBef>
                <a:spcPts val="0"/>
              </a:spcBef>
              <a:spcAft>
                <a:spcPts val="0"/>
              </a:spcAft>
              <a:buClr>
                <a:schemeClr val="dk1"/>
              </a:buClr>
              <a:buSzPts val="1250"/>
              <a:buFont typeface="Open Sans"/>
              <a:buChar char="■"/>
            </a:pPr>
            <a:r>
              <a:rPr lang="en" sz="1250">
                <a:solidFill>
                  <a:schemeClr val="dk1"/>
                </a:solidFill>
                <a:latin typeface="Open Sans"/>
                <a:ea typeface="Open Sans"/>
                <a:cs typeface="Open Sans"/>
                <a:sym typeface="Open Sans"/>
              </a:rPr>
              <a:t>If negative, can end isolation (leave home) but continue to wear a well-fitting mask around others at home and in public until day 10</a:t>
            </a:r>
            <a:endParaRPr sz="125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None/>
            </a:pPr>
            <a:endParaRPr sz="750">
              <a:solidFill>
                <a:schemeClr val="dk1"/>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r>
              <a:rPr lang="en" sz="950">
                <a:solidFill>
                  <a:schemeClr val="dk1"/>
                </a:solidFill>
                <a:highlight>
                  <a:srgbClr val="FFFFFF"/>
                </a:highlight>
                <a:latin typeface="Open Sans"/>
                <a:ea typeface="Open Sans"/>
                <a:cs typeface="Open Sans"/>
                <a:sym typeface="Open Sans"/>
              </a:rPr>
              <a:t>*</a:t>
            </a:r>
            <a:r>
              <a:rPr lang="en" sz="950">
                <a:solidFill>
                  <a:schemeClr val="dk1"/>
                </a:solidFill>
                <a:latin typeface="Open Sans"/>
                <a:ea typeface="Open Sans"/>
                <a:cs typeface="Open Sans"/>
                <a:sym typeface="Open Sans"/>
              </a:rPr>
              <a:t>If case-patient is not able to wear a well-fitting mask around others, continue to isolate until Day 10.</a:t>
            </a:r>
            <a:endParaRPr sz="95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None/>
            </a:pPr>
            <a:endParaRPr sz="1250">
              <a:solidFill>
                <a:schemeClr val="dk1"/>
              </a:solidFill>
              <a:highlight>
                <a:srgbClr val="FFFFFF"/>
              </a:highlight>
              <a:latin typeface="Open Sans"/>
              <a:ea typeface="Open Sans"/>
              <a:cs typeface="Open Sans"/>
              <a:sym typeface="Open Sans"/>
            </a:endParaRPr>
          </a:p>
          <a:p>
            <a:pPr marL="457200" lvl="0" indent="0" algn="l" rtl="0">
              <a:lnSpc>
                <a:spcPct val="100000"/>
              </a:lnSpc>
              <a:spcBef>
                <a:spcPts val="0"/>
              </a:spcBef>
              <a:spcAft>
                <a:spcPts val="0"/>
              </a:spcAft>
              <a:buNone/>
            </a:pPr>
            <a:endParaRPr sz="1250">
              <a:solidFill>
                <a:schemeClr val="dk1"/>
              </a:solidFill>
              <a:latin typeface="Open Sans"/>
              <a:ea typeface="Open Sans"/>
              <a:cs typeface="Open Sans"/>
              <a:sym typeface="Open Sans"/>
            </a:endParaRPr>
          </a:p>
        </p:txBody>
      </p:sp>
      <p:sp>
        <p:nvSpPr>
          <p:cNvPr id="144" name="Google Shape;144;p23"/>
          <p:cNvSpPr txBox="1"/>
          <p:nvPr/>
        </p:nvSpPr>
        <p:spPr>
          <a:xfrm>
            <a:off x="0" y="4804800"/>
            <a:ext cx="2978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hlinkClick r:id="rId3"/>
              </a:rPr>
              <a:t>COVID-19 Quarantine and Isolation | CDC</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153773" y="86558"/>
            <a:ext cx="7749600" cy="291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5"/>
              </a:buClr>
              <a:buSzPct val="93103"/>
              <a:buFont typeface="Open Sans SemiBold"/>
              <a:buNone/>
            </a:pPr>
            <a:r>
              <a:rPr lang="en" sz="1611" b="1">
                <a:solidFill>
                  <a:srgbClr val="1F3864"/>
                </a:solidFill>
                <a:latin typeface="Open Sans"/>
                <a:ea typeface="Open Sans"/>
                <a:cs typeface="Open Sans"/>
                <a:sym typeface="Open Sans"/>
              </a:rPr>
              <a:t>CDC Guidance Update - Shortened Quarantine Period</a:t>
            </a:r>
            <a:endParaRPr sz="1611" b="1">
              <a:solidFill>
                <a:srgbClr val="1F3864"/>
              </a:solidFill>
              <a:latin typeface="Open Sans"/>
              <a:ea typeface="Open Sans"/>
              <a:cs typeface="Open Sans"/>
              <a:sym typeface="Open Sans"/>
            </a:endParaRPr>
          </a:p>
        </p:txBody>
      </p:sp>
      <p:sp>
        <p:nvSpPr>
          <p:cNvPr id="151" name="Google Shape;151;p24"/>
          <p:cNvSpPr txBox="1"/>
          <p:nvPr/>
        </p:nvSpPr>
        <p:spPr>
          <a:xfrm>
            <a:off x="336600" y="610250"/>
            <a:ext cx="8470800" cy="4202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450">
                <a:solidFill>
                  <a:schemeClr val="dk1"/>
                </a:solidFill>
                <a:highlight>
                  <a:srgbClr val="FFFFFF"/>
                </a:highlight>
                <a:latin typeface="Open Sans"/>
                <a:ea typeface="Open Sans"/>
                <a:cs typeface="Open Sans"/>
                <a:sym typeface="Open Sans"/>
              </a:rPr>
              <a:t>Close Contacts who </a:t>
            </a:r>
            <a:r>
              <a:rPr lang="en" sz="1450" u="sng">
                <a:solidFill>
                  <a:schemeClr val="dk1"/>
                </a:solidFill>
                <a:highlight>
                  <a:srgbClr val="FFFFFF"/>
                </a:highlight>
                <a:latin typeface="Open Sans"/>
                <a:ea typeface="Open Sans"/>
                <a:cs typeface="Open Sans"/>
                <a:sym typeface="Open Sans"/>
              </a:rPr>
              <a:t>do</a:t>
            </a:r>
            <a:r>
              <a:rPr lang="en" sz="1450">
                <a:solidFill>
                  <a:schemeClr val="dk1"/>
                </a:solidFill>
                <a:highlight>
                  <a:srgbClr val="FFFFFF"/>
                </a:highlight>
                <a:latin typeface="Open Sans"/>
                <a:ea typeface="Open Sans"/>
                <a:cs typeface="Open Sans"/>
                <a:sym typeface="Open Sans"/>
              </a:rPr>
              <a:t> need to quarantine:</a:t>
            </a:r>
            <a:endParaRPr sz="1450">
              <a:solidFill>
                <a:schemeClr val="dk1"/>
              </a:solidFill>
              <a:highlight>
                <a:srgbClr val="FFFFFF"/>
              </a:highlight>
              <a:latin typeface="Open Sans"/>
              <a:ea typeface="Open Sans"/>
              <a:cs typeface="Open Sans"/>
              <a:sym typeface="Open Sans"/>
            </a:endParaRPr>
          </a:p>
          <a:p>
            <a:pPr marL="457200" lvl="0" indent="-320675" algn="l" rtl="0">
              <a:lnSpc>
                <a:spcPct val="100000"/>
              </a:lnSpc>
              <a:spcBef>
                <a:spcPts val="0"/>
              </a:spcBef>
              <a:spcAft>
                <a:spcPts val="0"/>
              </a:spcAft>
              <a:buClr>
                <a:schemeClr val="dk1"/>
              </a:buClr>
              <a:buSzPts val="1450"/>
              <a:buFont typeface="Open Sans"/>
              <a:buChar char="●"/>
            </a:pPr>
            <a:r>
              <a:rPr lang="en" sz="1450">
                <a:solidFill>
                  <a:schemeClr val="dk1"/>
                </a:solidFill>
                <a:highlight>
                  <a:srgbClr val="FFFFFF"/>
                </a:highlight>
                <a:latin typeface="Open Sans"/>
                <a:ea typeface="Open Sans"/>
                <a:cs typeface="Open Sans"/>
                <a:sym typeface="Open Sans"/>
              </a:rPr>
              <a:t>Those ages 18 or older who completed the primary series of recommended vaccine, but have not received a recommended booster shot when eligible.</a:t>
            </a:r>
            <a:endParaRPr sz="1450">
              <a:solidFill>
                <a:schemeClr val="dk1"/>
              </a:solidFill>
              <a:highlight>
                <a:srgbClr val="FFFFFF"/>
              </a:highlight>
              <a:latin typeface="Open Sans"/>
              <a:ea typeface="Open Sans"/>
              <a:cs typeface="Open Sans"/>
              <a:sym typeface="Open Sans"/>
            </a:endParaRPr>
          </a:p>
          <a:p>
            <a:pPr marL="457200" lvl="0" indent="-320675" algn="l" rtl="0">
              <a:lnSpc>
                <a:spcPct val="100000"/>
              </a:lnSpc>
              <a:spcBef>
                <a:spcPts val="0"/>
              </a:spcBef>
              <a:spcAft>
                <a:spcPts val="0"/>
              </a:spcAft>
              <a:buClr>
                <a:schemeClr val="dk1"/>
              </a:buClr>
              <a:buSzPts val="1450"/>
              <a:buFont typeface="Open Sans"/>
              <a:buChar char="●"/>
            </a:pPr>
            <a:r>
              <a:rPr lang="en" sz="1450">
                <a:solidFill>
                  <a:schemeClr val="dk1"/>
                </a:solidFill>
                <a:highlight>
                  <a:srgbClr val="FFFFFF"/>
                </a:highlight>
                <a:latin typeface="Open Sans"/>
                <a:ea typeface="Open Sans"/>
                <a:cs typeface="Open Sans"/>
                <a:sym typeface="Open Sans"/>
              </a:rPr>
              <a:t>Those who received the single-dose Johnson &amp; Johnson vaccine (completing the primary series) over 2 months ago and have not received a recommended booster shot.</a:t>
            </a:r>
            <a:endParaRPr sz="1450">
              <a:solidFill>
                <a:schemeClr val="dk1"/>
              </a:solidFill>
              <a:highlight>
                <a:srgbClr val="FFFFFF"/>
              </a:highlight>
              <a:latin typeface="Open Sans"/>
              <a:ea typeface="Open Sans"/>
              <a:cs typeface="Open Sans"/>
              <a:sym typeface="Open Sans"/>
            </a:endParaRPr>
          </a:p>
          <a:p>
            <a:pPr marL="457200" lvl="0" indent="-320675" algn="l" rtl="0">
              <a:lnSpc>
                <a:spcPct val="100000"/>
              </a:lnSpc>
              <a:spcBef>
                <a:spcPts val="0"/>
              </a:spcBef>
              <a:spcAft>
                <a:spcPts val="0"/>
              </a:spcAft>
              <a:buClr>
                <a:schemeClr val="dk1"/>
              </a:buClr>
              <a:buSzPts val="1450"/>
              <a:buFont typeface="Open Sans"/>
              <a:buChar char="●"/>
            </a:pPr>
            <a:r>
              <a:rPr lang="en" sz="1450">
                <a:solidFill>
                  <a:schemeClr val="dk1"/>
                </a:solidFill>
                <a:highlight>
                  <a:srgbClr val="FFFFFF"/>
                </a:highlight>
                <a:latin typeface="Open Sans"/>
                <a:ea typeface="Open Sans"/>
                <a:cs typeface="Open Sans"/>
                <a:sym typeface="Open Sans"/>
              </a:rPr>
              <a:t>Those who are not vaccinated or have not completed a primary vaccine series.</a:t>
            </a:r>
            <a:endParaRPr sz="1450">
              <a:solidFill>
                <a:schemeClr val="dk1"/>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endParaRPr sz="1450">
              <a:solidFill>
                <a:schemeClr val="dk1"/>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r>
              <a:rPr lang="en" sz="1450">
                <a:solidFill>
                  <a:schemeClr val="dk1"/>
                </a:solidFill>
                <a:highlight>
                  <a:srgbClr val="FFFFFF"/>
                </a:highlight>
                <a:latin typeface="Open Sans"/>
                <a:ea typeface="Open Sans"/>
                <a:cs typeface="Open Sans"/>
                <a:sym typeface="Open Sans"/>
              </a:rPr>
              <a:t>Quarantine Recommendations:</a:t>
            </a:r>
            <a:endParaRPr sz="1450">
              <a:solidFill>
                <a:schemeClr val="dk1"/>
              </a:solidFill>
              <a:highlight>
                <a:srgbClr val="FFFFFF"/>
              </a:highlight>
              <a:latin typeface="Open Sans"/>
              <a:ea typeface="Open Sans"/>
              <a:cs typeface="Open Sans"/>
              <a:sym typeface="Open Sans"/>
            </a:endParaRPr>
          </a:p>
          <a:p>
            <a:pPr marL="457200" lvl="0" indent="-320675" algn="l" rtl="0">
              <a:lnSpc>
                <a:spcPct val="100000"/>
              </a:lnSpc>
              <a:spcBef>
                <a:spcPts val="0"/>
              </a:spcBef>
              <a:spcAft>
                <a:spcPts val="0"/>
              </a:spcAft>
              <a:buClr>
                <a:schemeClr val="dk1"/>
              </a:buClr>
              <a:buSzPts val="1450"/>
              <a:buFont typeface="Open Sans"/>
              <a:buChar char="●"/>
            </a:pPr>
            <a:r>
              <a:rPr lang="en" sz="1450">
                <a:solidFill>
                  <a:schemeClr val="dk1"/>
                </a:solidFill>
                <a:highlight>
                  <a:srgbClr val="FFFFFF"/>
                </a:highlight>
                <a:latin typeface="Open Sans"/>
                <a:ea typeface="Open Sans"/>
                <a:cs typeface="Open Sans"/>
                <a:sym typeface="Open Sans"/>
              </a:rPr>
              <a:t>Stay home (quarantine) and away from other people for </a:t>
            </a:r>
            <a:r>
              <a:rPr lang="en" sz="1450" b="1">
                <a:solidFill>
                  <a:schemeClr val="dk1"/>
                </a:solidFill>
                <a:highlight>
                  <a:srgbClr val="FFFFFF"/>
                </a:highlight>
                <a:latin typeface="Open Sans"/>
                <a:ea typeface="Open Sans"/>
                <a:cs typeface="Open Sans"/>
                <a:sym typeface="Open Sans"/>
              </a:rPr>
              <a:t>5 days followed by strict mask use for an additional 5 days</a:t>
            </a:r>
            <a:r>
              <a:rPr lang="en" sz="1450">
                <a:solidFill>
                  <a:schemeClr val="dk1"/>
                </a:solidFill>
                <a:highlight>
                  <a:srgbClr val="FFFFFF"/>
                </a:highlight>
                <a:latin typeface="Open Sans"/>
                <a:ea typeface="Open Sans"/>
                <a:cs typeface="Open Sans"/>
                <a:sym typeface="Open Sans"/>
              </a:rPr>
              <a:t>. If person cannot wear a mask around others, quarantine at home until Day 10.</a:t>
            </a:r>
            <a:endParaRPr sz="1450">
              <a:solidFill>
                <a:schemeClr val="dk1"/>
              </a:solidFill>
              <a:highlight>
                <a:srgbClr val="FFFFFF"/>
              </a:highlight>
              <a:latin typeface="Open Sans"/>
              <a:ea typeface="Open Sans"/>
              <a:cs typeface="Open Sans"/>
              <a:sym typeface="Open Sans"/>
            </a:endParaRPr>
          </a:p>
          <a:p>
            <a:pPr marL="457200" lvl="0" indent="-320675" algn="l" rtl="0">
              <a:lnSpc>
                <a:spcPct val="100000"/>
              </a:lnSpc>
              <a:spcBef>
                <a:spcPts val="0"/>
              </a:spcBef>
              <a:spcAft>
                <a:spcPts val="0"/>
              </a:spcAft>
              <a:buClr>
                <a:schemeClr val="dk1"/>
              </a:buClr>
              <a:buSzPts val="1450"/>
              <a:buFont typeface="Open Sans"/>
              <a:buChar char="●"/>
            </a:pPr>
            <a:r>
              <a:rPr lang="en" sz="1450">
                <a:solidFill>
                  <a:schemeClr val="dk1"/>
                </a:solidFill>
                <a:highlight>
                  <a:srgbClr val="FFFFFF"/>
                </a:highlight>
                <a:latin typeface="Open Sans"/>
                <a:ea typeface="Open Sans"/>
                <a:cs typeface="Open Sans"/>
                <a:sym typeface="Open Sans"/>
              </a:rPr>
              <a:t>Wear a well-fitting mask around others for 10 days from the date of your last close contact with someone with COVID-19 (the date of last close contact is considered day 0). </a:t>
            </a:r>
            <a:endParaRPr sz="1450">
              <a:solidFill>
                <a:schemeClr val="dk1"/>
              </a:solidFill>
              <a:highlight>
                <a:srgbClr val="FFFFFF"/>
              </a:highlight>
              <a:latin typeface="Open Sans"/>
              <a:ea typeface="Open Sans"/>
              <a:cs typeface="Open Sans"/>
              <a:sym typeface="Open Sans"/>
            </a:endParaRPr>
          </a:p>
          <a:p>
            <a:pPr marL="457200" lvl="0" indent="-320675" algn="l" rtl="0">
              <a:lnSpc>
                <a:spcPct val="100000"/>
              </a:lnSpc>
              <a:spcBef>
                <a:spcPts val="0"/>
              </a:spcBef>
              <a:spcAft>
                <a:spcPts val="0"/>
              </a:spcAft>
              <a:buClr>
                <a:schemeClr val="dk1"/>
              </a:buClr>
              <a:buSzPts val="1450"/>
              <a:buFont typeface="Open Sans"/>
              <a:buChar char="●"/>
            </a:pPr>
            <a:r>
              <a:rPr lang="en" sz="1450">
                <a:solidFill>
                  <a:schemeClr val="dk1"/>
                </a:solidFill>
                <a:highlight>
                  <a:srgbClr val="FFFFFF"/>
                </a:highlight>
                <a:latin typeface="Open Sans"/>
                <a:ea typeface="Open Sans"/>
                <a:cs typeface="Open Sans"/>
                <a:sym typeface="Open Sans"/>
              </a:rPr>
              <a:t>Monitor for COVID-19 symptoms for 10 days after the last exposure (Day 0 is the last date of exposure)</a:t>
            </a:r>
            <a:endParaRPr sz="1450">
              <a:solidFill>
                <a:schemeClr val="dk1"/>
              </a:solidFill>
              <a:highlight>
                <a:srgbClr val="FFFFFF"/>
              </a:highlight>
              <a:latin typeface="Open Sans"/>
              <a:ea typeface="Open Sans"/>
              <a:cs typeface="Open Sans"/>
              <a:sym typeface="Open Sans"/>
            </a:endParaRPr>
          </a:p>
          <a:p>
            <a:pPr marL="457200" lvl="0" indent="-320675" algn="l" rtl="0">
              <a:lnSpc>
                <a:spcPct val="100000"/>
              </a:lnSpc>
              <a:spcBef>
                <a:spcPts val="0"/>
              </a:spcBef>
              <a:spcAft>
                <a:spcPts val="0"/>
              </a:spcAft>
              <a:buClr>
                <a:schemeClr val="dk1"/>
              </a:buClr>
              <a:buSzPts val="1450"/>
              <a:buFont typeface="Open Sans"/>
              <a:buChar char="●"/>
            </a:pPr>
            <a:r>
              <a:rPr lang="en" sz="1450">
                <a:solidFill>
                  <a:schemeClr val="dk1"/>
                </a:solidFill>
                <a:highlight>
                  <a:srgbClr val="FFFFFF"/>
                </a:highlight>
                <a:latin typeface="Open Sans"/>
                <a:ea typeface="Open Sans"/>
                <a:cs typeface="Open Sans"/>
                <a:sym typeface="Open Sans"/>
              </a:rPr>
              <a:t>If you do not develop symptoms, get tested ~ 5 days after you last had close contact with someone with COVID-19. </a:t>
            </a:r>
            <a:endParaRPr sz="1450">
              <a:solidFill>
                <a:schemeClr val="dk1"/>
              </a:solidFill>
              <a:highlight>
                <a:srgbClr val="FFFFFF"/>
              </a:highlight>
              <a:latin typeface="Open Sans"/>
              <a:ea typeface="Open Sans"/>
              <a:cs typeface="Open Sans"/>
              <a:sym typeface="Open Sans"/>
            </a:endParaRPr>
          </a:p>
          <a:p>
            <a:pPr marL="457200" lvl="0" indent="-320675" algn="l" rtl="0">
              <a:lnSpc>
                <a:spcPct val="100000"/>
              </a:lnSpc>
              <a:spcBef>
                <a:spcPts val="0"/>
              </a:spcBef>
              <a:spcAft>
                <a:spcPts val="0"/>
              </a:spcAft>
              <a:buClr>
                <a:schemeClr val="dk1"/>
              </a:buClr>
              <a:buSzPts val="1450"/>
              <a:buFont typeface="Open Sans"/>
              <a:buChar char="●"/>
            </a:pPr>
            <a:r>
              <a:rPr lang="en" sz="1450">
                <a:solidFill>
                  <a:schemeClr val="dk1"/>
                </a:solidFill>
                <a:highlight>
                  <a:srgbClr val="FFFFFF"/>
                </a:highlight>
                <a:latin typeface="Open Sans"/>
                <a:ea typeface="Open Sans"/>
                <a:cs typeface="Open Sans"/>
                <a:sym typeface="Open Sans"/>
              </a:rPr>
              <a:t>If you test positive or develop COVID-19 symptoms, follow isolation recommendations</a:t>
            </a:r>
            <a:endParaRPr sz="1450">
              <a:solidFill>
                <a:schemeClr val="dk1"/>
              </a:solidFill>
              <a:highlight>
                <a:srgbClr val="FFFFFF"/>
              </a:highlight>
              <a:latin typeface="Open Sans"/>
              <a:ea typeface="Open Sans"/>
              <a:cs typeface="Open Sans"/>
              <a:sym typeface="Open Sans"/>
            </a:endParaRPr>
          </a:p>
        </p:txBody>
      </p:sp>
      <p:sp>
        <p:nvSpPr>
          <p:cNvPr id="152" name="Google Shape;152;p24"/>
          <p:cNvSpPr txBox="1"/>
          <p:nvPr/>
        </p:nvSpPr>
        <p:spPr>
          <a:xfrm>
            <a:off x="0" y="4804800"/>
            <a:ext cx="2978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hlinkClick r:id="rId3"/>
              </a:rPr>
              <a:t>COVID-19 Quarantine and Isolation | CDC</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153773" y="86558"/>
            <a:ext cx="7749600" cy="291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5"/>
              </a:buClr>
              <a:buSzPct val="93103"/>
              <a:buFont typeface="Open Sans SemiBold"/>
              <a:buNone/>
            </a:pPr>
            <a:r>
              <a:rPr lang="en" sz="1611" b="1">
                <a:solidFill>
                  <a:srgbClr val="1F3864"/>
                </a:solidFill>
                <a:latin typeface="Open Sans"/>
                <a:ea typeface="Open Sans"/>
                <a:cs typeface="Open Sans"/>
                <a:sym typeface="Open Sans"/>
              </a:rPr>
              <a:t>CDC Guidance Update - Shortened Quarantine Period</a:t>
            </a:r>
            <a:endParaRPr sz="1611" b="1">
              <a:solidFill>
                <a:srgbClr val="1F3864"/>
              </a:solidFill>
              <a:latin typeface="Open Sans"/>
              <a:ea typeface="Open Sans"/>
              <a:cs typeface="Open Sans"/>
              <a:sym typeface="Open Sans"/>
            </a:endParaRPr>
          </a:p>
        </p:txBody>
      </p:sp>
      <p:sp>
        <p:nvSpPr>
          <p:cNvPr id="159" name="Google Shape;159;p25"/>
          <p:cNvSpPr txBox="1"/>
          <p:nvPr/>
        </p:nvSpPr>
        <p:spPr>
          <a:xfrm>
            <a:off x="336600" y="610250"/>
            <a:ext cx="8470800" cy="46716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550" b="1">
                <a:solidFill>
                  <a:schemeClr val="dk1"/>
                </a:solidFill>
                <a:highlight>
                  <a:srgbClr val="FFFFFF"/>
                </a:highlight>
                <a:latin typeface="Open Sans"/>
                <a:ea typeface="Open Sans"/>
                <a:cs typeface="Open Sans"/>
                <a:sym typeface="Open Sans"/>
              </a:rPr>
              <a:t>Close Contacts who do NOT need to quarantine:</a:t>
            </a:r>
            <a:endParaRPr sz="1550" b="1">
              <a:solidFill>
                <a:schemeClr val="dk1"/>
              </a:solidFill>
              <a:highlight>
                <a:srgbClr val="FFFFFF"/>
              </a:highlight>
              <a:latin typeface="Open Sans"/>
              <a:ea typeface="Open Sans"/>
              <a:cs typeface="Open Sans"/>
              <a:sym typeface="Open Sans"/>
            </a:endParaRPr>
          </a:p>
          <a:p>
            <a:pPr marL="457200" lvl="0" indent="-327025" algn="l" rtl="0">
              <a:lnSpc>
                <a:spcPct val="100000"/>
              </a:lnSpc>
              <a:spcBef>
                <a:spcPts val="0"/>
              </a:spcBef>
              <a:spcAft>
                <a:spcPts val="0"/>
              </a:spcAft>
              <a:buClr>
                <a:schemeClr val="dk1"/>
              </a:buClr>
              <a:buSzPts val="1550"/>
              <a:buFont typeface="Open Sans"/>
              <a:buChar char="●"/>
            </a:pPr>
            <a:r>
              <a:rPr lang="en" sz="1550">
                <a:solidFill>
                  <a:schemeClr val="dk1"/>
                </a:solidFill>
                <a:highlight>
                  <a:srgbClr val="FFFFFF"/>
                </a:highlight>
                <a:latin typeface="Open Sans"/>
                <a:ea typeface="Open Sans"/>
                <a:cs typeface="Open Sans"/>
                <a:sym typeface="Open Sans"/>
              </a:rPr>
              <a:t>Those 18 or older who are </a:t>
            </a:r>
            <a:r>
              <a:rPr lang="en" sz="1550" i="1" u="sng">
                <a:solidFill>
                  <a:schemeClr val="dk1"/>
                </a:solidFill>
                <a:highlight>
                  <a:srgbClr val="FFFFFF"/>
                </a:highlight>
                <a:latin typeface="Open Sans"/>
                <a:ea typeface="Open Sans"/>
                <a:cs typeface="Open Sans"/>
                <a:sym typeface="Open Sans"/>
              </a:rPr>
              <a:t>up to date on COVID-19 vaccines</a:t>
            </a:r>
            <a:r>
              <a:rPr lang="en" sz="1550">
                <a:solidFill>
                  <a:schemeClr val="dk1"/>
                </a:solidFill>
                <a:highlight>
                  <a:srgbClr val="FFFFFF"/>
                </a:highlight>
                <a:latin typeface="Open Sans"/>
                <a:ea typeface="Open Sans"/>
                <a:cs typeface="Open Sans"/>
                <a:sym typeface="Open Sans"/>
              </a:rPr>
              <a:t> [received all recommended vaccine doses, including boosters and additional primary shots for some immunocompromised people].</a:t>
            </a:r>
            <a:endParaRPr sz="1550">
              <a:solidFill>
                <a:schemeClr val="dk1"/>
              </a:solidFill>
              <a:highlight>
                <a:srgbClr val="FFFFFF"/>
              </a:highlight>
              <a:latin typeface="Open Sans"/>
              <a:ea typeface="Open Sans"/>
              <a:cs typeface="Open Sans"/>
              <a:sym typeface="Open Sans"/>
            </a:endParaRPr>
          </a:p>
          <a:p>
            <a:pPr marL="457200" lvl="0" indent="-327025" algn="l" rtl="0">
              <a:lnSpc>
                <a:spcPct val="100000"/>
              </a:lnSpc>
              <a:spcBef>
                <a:spcPts val="0"/>
              </a:spcBef>
              <a:spcAft>
                <a:spcPts val="0"/>
              </a:spcAft>
              <a:buClr>
                <a:schemeClr val="dk1"/>
              </a:buClr>
              <a:buSzPts val="1550"/>
              <a:buFont typeface="Open Sans"/>
              <a:buChar char="●"/>
            </a:pPr>
            <a:r>
              <a:rPr lang="en" sz="1550">
                <a:solidFill>
                  <a:schemeClr val="dk1"/>
                </a:solidFill>
                <a:highlight>
                  <a:srgbClr val="FFFFFF"/>
                </a:highlight>
                <a:latin typeface="Open Sans"/>
                <a:ea typeface="Open Sans"/>
                <a:cs typeface="Open Sans"/>
                <a:sym typeface="Open Sans"/>
              </a:rPr>
              <a:t>Those ages 5-17 years who completed the primary series of recommended COVID-19 vaccine.</a:t>
            </a:r>
            <a:endParaRPr sz="1550">
              <a:solidFill>
                <a:schemeClr val="dk1"/>
              </a:solidFill>
              <a:highlight>
                <a:srgbClr val="FFFFFF"/>
              </a:highlight>
              <a:latin typeface="Open Sans"/>
              <a:ea typeface="Open Sans"/>
              <a:cs typeface="Open Sans"/>
              <a:sym typeface="Open Sans"/>
            </a:endParaRPr>
          </a:p>
          <a:p>
            <a:pPr marL="457200" lvl="0" indent="-327025" algn="l" rtl="0">
              <a:lnSpc>
                <a:spcPct val="100000"/>
              </a:lnSpc>
              <a:spcBef>
                <a:spcPts val="0"/>
              </a:spcBef>
              <a:spcAft>
                <a:spcPts val="0"/>
              </a:spcAft>
              <a:buClr>
                <a:schemeClr val="dk1"/>
              </a:buClr>
              <a:buSzPts val="1550"/>
              <a:buFont typeface="Open Sans"/>
              <a:buChar char="●"/>
            </a:pPr>
            <a:r>
              <a:rPr lang="en" sz="1550">
                <a:solidFill>
                  <a:schemeClr val="dk1"/>
                </a:solidFill>
                <a:highlight>
                  <a:srgbClr val="FFFFFF"/>
                </a:highlight>
                <a:latin typeface="Open Sans"/>
                <a:ea typeface="Open Sans"/>
                <a:cs typeface="Open Sans"/>
                <a:sym typeface="Open Sans"/>
              </a:rPr>
              <a:t>Those with confirmed COVID-19 within the last 90 days (tested positive using a viral test).</a:t>
            </a:r>
            <a:endParaRPr sz="1550">
              <a:solidFill>
                <a:schemeClr val="dk1"/>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r>
              <a:rPr lang="en" sz="1550" b="1">
                <a:solidFill>
                  <a:schemeClr val="dk1"/>
                </a:solidFill>
                <a:highlight>
                  <a:srgbClr val="FFFFFF"/>
                </a:highlight>
                <a:latin typeface="Open Sans"/>
                <a:ea typeface="Open Sans"/>
                <a:cs typeface="Open Sans"/>
                <a:sym typeface="Open Sans"/>
              </a:rPr>
              <a:t>Should still:</a:t>
            </a:r>
            <a:endParaRPr sz="1550" b="1">
              <a:solidFill>
                <a:schemeClr val="dk1"/>
              </a:solidFill>
              <a:highlight>
                <a:srgbClr val="FFFFFF"/>
              </a:highlight>
              <a:latin typeface="Open Sans"/>
              <a:ea typeface="Open Sans"/>
              <a:cs typeface="Open Sans"/>
              <a:sym typeface="Open Sans"/>
            </a:endParaRPr>
          </a:p>
          <a:p>
            <a:pPr marL="457200" lvl="0" indent="-327025" algn="l" rtl="0">
              <a:lnSpc>
                <a:spcPct val="100000"/>
              </a:lnSpc>
              <a:spcBef>
                <a:spcPts val="0"/>
              </a:spcBef>
              <a:spcAft>
                <a:spcPts val="0"/>
              </a:spcAft>
              <a:buClr>
                <a:schemeClr val="dk1"/>
              </a:buClr>
              <a:buSzPts val="1550"/>
              <a:buFont typeface="Open Sans"/>
              <a:buChar char="●"/>
            </a:pPr>
            <a:r>
              <a:rPr lang="en" sz="1550">
                <a:solidFill>
                  <a:schemeClr val="dk1"/>
                </a:solidFill>
                <a:highlight>
                  <a:srgbClr val="FFFFFF"/>
                </a:highlight>
                <a:latin typeface="Open Sans"/>
                <a:ea typeface="Open Sans"/>
                <a:cs typeface="Open Sans"/>
                <a:sym typeface="Open Sans"/>
              </a:rPr>
              <a:t>Wear a well-fitting mask around others for 10 days from the date of your last close contact with someone with COVID-19 (the date of last close contact is considered day 0). </a:t>
            </a:r>
            <a:endParaRPr sz="1550">
              <a:solidFill>
                <a:schemeClr val="dk1"/>
              </a:solidFill>
              <a:highlight>
                <a:srgbClr val="FFFFFF"/>
              </a:highlight>
              <a:latin typeface="Open Sans"/>
              <a:ea typeface="Open Sans"/>
              <a:cs typeface="Open Sans"/>
              <a:sym typeface="Open Sans"/>
            </a:endParaRPr>
          </a:p>
          <a:p>
            <a:pPr marL="457200" lvl="0" indent="-327025" algn="l" rtl="0">
              <a:lnSpc>
                <a:spcPct val="100000"/>
              </a:lnSpc>
              <a:spcBef>
                <a:spcPts val="0"/>
              </a:spcBef>
              <a:spcAft>
                <a:spcPts val="0"/>
              </a:spcAft>
              <a:buClr>
                <a:schemeClr val="dk1"/>
              </a:buClr>
              <a:buSzPts val="1550"/>
              <a:buFont typeface="Open Sans"/>
              <a:buChar char="●"/>
            </a:pPr>
            <a:r>
              <a:rPr lang="en" sz="1550">
                <a:solidFill>
                  <a:schemeClr val="dk1"/>
                </a:solidFill>
                <a:highlight>
                  <a:srgbClr val="FFFFFF"/>
                </a:highlight>
                <a:latin typeface="Open Sans"/>
                <a:ea typeface="Open Sans"/>
                <a:cs typeface="Open Sans"/>
                <a:sym typeface="Open Sans"/>
              </a:rPr>
              <a:t>Monitor for COVID-19 symptoms for 10 days after the last exposure (Day 0 is the last date of exposure).</a:t>
            </a:r>
            <a:endParaRPr sz="1550">
              <a:solidFill>
                <a:schemeClr val="dk1"/>
              </a:solidFill>
              <a:highlight>
                <a:srgbClr val="FFFFFF"/>
              </a:highlight>
              <a:latin typeface="Open Sans"/>
              <a:ea typeface="Open Sans"/>
              <a:cs typeface="Open Sans"/>
              <a:sym typeface="Open Sans"/>
            </a:endParaRPr>
          </a:p>
          <a:p>
            <a:pPr marL="457200" lvl="0" indent="-327025" algn="l" rtl="0">
              <a:lnSpc>
                <a:spcPct val="100000"/>
              </a:lnSpc>
              <a:spcBef>
                <a:spcPts val="0"/>
              </a:spcBef>
              <a:spcAft>
                <a:spcPts val="0"/>
              </a:spcAft>
              <a:buClr>
                <a:schemeClr val="dk1"/>
              </a:buClr>
              <a:buSzPts val="1550"/>
              <a:buFont typeface="Open Sans"/>
              <a:buChar char="●"/>
            </a:pPr>
            <a:r>
              <a:rPr lang="en" sz="1550">
                <a:solidFill>
                  <a:schemeClr val="dk1"/>
                </a:solidFill>
                <a:highlight>
                  <a:srgbClr val="FFFFFF"/>
                </a:highlight>
                <a:latin typeface="Open Sans"/>
                <a:ea typeface="Open Sans"/>
                <a:cs typeface="Open Sans"/>
                <a:sym typeface="Open Sans"/>
              </a:rPr>
              <a:t>If you do not develop symptoms, get tested ~ 5 days after you last had close contact with someone with COVID-19. </a:t>
            </a:r>
            <a:endParaRPr sz="1550">
              <a:solidFill>
                <a:schemeClr val="dk1"/>
              </a:solidFill>
              <a:highlight>
                <a:srgbClr val="FFFFFF"/>
              </a:highlight>
              <a:latin typeface="Open Sans"/>
              <a:ea typeface="Open Sans"/>
              <a:cs typeface="Open Sans"/>
              <a:sym typeface="Open Sans"/>
            </a:endParaRPr>
          </a:p>
          <a:p>
            <a:pPr marL="457200" lvl="0" indent="-327025" algn="l" rtl="0">
              <a:lnSpc>
                <a:spcPct val="100000"/>
              </a:lnSpc>
              <a:spcBef>
                <a:spcPts val="0"/>
              </a:spcBef>
              <a:spcAft>
                <a:spcPts val="0"/>
              </a:spcAft>
              <a:buClr>
                <a:schemeClr val="dk1"/>
              </a:buClr>
              <a:buSzPts val="1550"/>
              <a:buFont typeface="Open Sans"/>
              <a:buChar char="●"/>
            </a:pPr>
            <a:r>
              <a:rPr lang="en" sz="1550">
                <a:solidFill>
                  <a:schemeClr val="dk1"/>
                </a:solidFill>
                <a:highlight>
                  <a:srgbClr val="FFFFFF"/>
                </a:highlight>
                <a:latin typeface="Open Sans"/>
                <a:ea typeface="Open Sans"/>
                <a:cs typeface="Open Sans"/>
                <a:sym typeface="Open Sans"/>
              </a:rPr>
              <a:t>If you test positive or develop COVID-19 symptoms, </a:t>
            </a:r>
            <a:r>
              <a:rPr lang="en" sz="1550">
                <a:solidFill>
                  <a:schemeClr val="dk1"/>
                </a:solidFill>
                <a:highlight>
                  <a:schemeClr val="lt1"/>
                </a:highlight>
                <a:latin typeface="Open Sans"/>
                <a:ea typeface="Open Sans"/>
                <a:cs typeface="Open Sans"/>
                <a:sym typeface="Open Sans"/>
              </a:rPr>
              <a:t>follow isolation recommendations.</a:t>
            </a:r>
            <a:endParaRPr sz="1550">
              <a:solidFill>
                <a:schemeClr val="dk1"/>
              </a:solidFill>
              <a:highlight>
                <a:schemeClr val="lt1"/>
              </a:highlight>
              <a:latin typeface="Open Sans"/>
              <a:ea typeface="Open Sans"/>
              <a:cs typeface="Open Sans"/>
              <a:sym typeface="Open Sans"/>
            </a:endParaRPr>
          </a:p>
          <a:p>
            <a:pPr marL="0" lvl="0" indent="0" algn="l" rtl="0">
              <a:lnSpc>
                <a:spcPct val="100000"/>
              </a:lnSpc>
              <a:spcBef>
                <a:spcPts val="0"/>
              </a:spcBef>
              <a:spcAft>
                <a:spcPts val="0"/>
              </a:spcAft>
              <a:buNone/>
            </a:pPr>
            <a:endParaRPr sz="1250">
              <a:solidFill>
                <a:schemeClr val="dk1"/>
              </a:solidFill>
              <a:highlight>
                <a:srgbClr val="FFFFFF"/>
              </a:highlight>
              <a:latin typeface="Open Sans"/>
              <a:ea typeface="Open Sans"/>
              <a:cs typeface="Open Sans"/>
              <a:sym typeface="Open Sans"/>
            </a:endParaRPr>
          </a:p>
        </p:txBody>
      </p:sp>
      <p:sp>
        <p:nvSpPr>
          <p:cNvPr id="160" name="Google Shape;160;p25"/>
          <p:cNvSpPr txBox="1"/>
          <p:nvPr/>
        </p:nvSpPr>
        <p:spPr>
          <a:xfrm>
            <a:off x="0" y="4804800"/>
            <a:ext cx="2978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hlinkClick r:id="rId3"/>
              </a:rPr>
              <a:t>COVID-19 Quarantine and Isolation | CDC</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6" name="Google Shape;166;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7" name="Google Shape;167;p26"/>
          <p:cNvPicPr preferRelativeResize="0"/>
          <p:nvPr/>
        </p:nvPicPr>
        <p:blipFill rotWithShape="1">
          <a:blip r:embed="rId3">
            <a:alphaModFix/>
          </a:blip>
          <a:srcRect/>
          <a:stretch/>
        </p:blipFill>
        <p:spPr>
          <a:xfrm>
            <a:off x="949010" y="268150"/>
            <a:ext cx="2982675" cy="1706450"/>
          </a:xfrm>
          <a:prstGeom prst="rect">
            <a:avLst/>
          </a:prstGeom>
          <a:noFill/>
          <a:ln>
            <a:noFill/>
          </a:ln>
        </p:spPr>
      </p:pic>
      <p:sp>
        <p:nvSpPr>
          <p:cNvPr id="168" name="Google Shape;168;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lnSpcReduction="10000"/>
          </a:bodyPr>
          <a:lstStyle/>
          <a:p>
            <a:pPr marL="457200" lvl="0" indent="-317500" algn="l" rtl="0">
              <a:spcBef>
                <a:spcPts val="1000"/>
              </a:spcBef>
              <a:spcAft>
                <a:spcPts val="0"/>
              </a:spcAft>
              <a:buClr>
                <a:schemeClr val="dk1"/>
              </a:buClr>
              <a:buSzPts val="1400"/>
              <a:buChar char="●"/>
            </a:pPr>
            <a:r>
              <a:rPr lang="en">
                <a:solidFill>
                  <a:schemeClr val="dk1"/>
                </a:solidFill>
              </a:rPr>
              <a:t>As of January 6th, </a:t>
            </a:r>
            <a:r>
              <a:rPr lang="en" b="1">
                <a:solidFill>
                  <a:schemeClr val="dk1"/>
                </a:solidFill>
              </a:rPr>
              <a:t>126</a:t>
            </a:r>
            <a:r>
              <a:rPr lang="en" b="1">
                <a:solidFill>
                  <a:srgbClr val="FF0000"/>
                </a:solidFill>
              </a:rPr>
              <a:t> </a:t>
            </a:r>
            <a:r>
              <a:rPr lang="en" b="1">
                <a:solidFill>
                  <a:schemeClr val="dk1"/>
                </a:solidFill>
              </a:rPr>
              <a:t>school divisions and private schools have committed to the program</a:t>
            </a:r>
            <a:r>
              <a:rPr lang="en">
                <a:solidFill>
                  <a:schemeClr val="dk1"/>
                </a:solidFill>
              </a:rPr>
              <a:t>: </a:t>
            </a:r>
            <a:endParaRPr>
              <a:solidFill>
                <a:schemeClr val="dk1"/>
              </a:solidFill>
            </a:endParaRPr>
          </a:p>
          <a:p>
            <a:pPr marL="139700" lvl="5" indent="0" algn="l" rtl="0">
              <a:lnSpc>
                <a:spcPct val="114999"/>
              </a:lnSpc>
              <a:spcBef>
                <a:spcPts val="1000"/>
              </a:spcBef>
              <a:spcAft>
                <a:spcPts val="0"/>
              </a:spcAft>
              <a:buClr>
                <a:schemeClr val="dk1"/>
              </a:buClr>
              <a:buFont typeface="Arial"/>
              <a:buNone/>
            </a:pPr>
            <a:r>
              <a:rPr lang="en" sz="1400">
                <a:solidFill>
                  <a:schemeClr val="dk1"/>
                </a:solidFill>
              </a:rPr>
              <a:t>         - </a:t>
            </a:r>
            <a:r>
              <a:rPr lang="en" sz="1400" b="1">
                <a:solidFill>
                  <a:schemeClr val="dk1"/>
                </a:solidFill>
              </a:rPr>
              <a:t>99 </a:t>
            </a:r>
            <a:r>
              <a:rPr lang="en" sz="1400">
                <a:solidFill>
                  <a:schemeClr val="dk1"/>
                </a:solidFill>
              </a:rPr>
              <a:t>public school divisions</a:t>
            </a:r>
            <a:r>
              <a:rPr lang="en" sz="1400" b="1">
                <a:solidFill>
                  <a:schemeClr val="dk1"/>
                </a:solidFill>
              </a:rPr>
              <a:t/>
            </a:r>
            <a:br>
              <a:rPr lang="en" sz="1400" b="1">
                <a:solidFill>
                  <a:schemeClr val="dk1"/>
                </a:solidFill>
              </a:rPr>
            </a:br>
            <a:r>
              <a:rPr lang="en" sz="1400" b="1">
                <a:solidFill>
                  <a:schemeClr val="dk1"/>
                </a:solidFill>
              </a:rPr>
              <a:t>         - 26 </a:t>
            </a:r>
            <a:r>
              <a:rPr lang="en" sz="1400">
                <a:solidFill>
                  <a:schemeClr val="dk1"/>
                </a:solidFill>
              </a:rPr>
              <a:t>private schools</a:t>
            </a:r>
            <a:r>
              <a:rPr lang="en" sz="1400" b="1">
                <a:solidFill>
                  <a:schemeClr val="dk1"/>
                </a:solidFill>
              </a:rPr>
              <a:t/>
            </a:r>
            <a:br>
              <a:rPr lang="en" sz="1400" b="1">
                <a:solidFill>
                  <a:schemeClr val="dk1"/>
                </a:solidFill>
              </a:rPr>
            </a:br>
            <a:r>
              <a:rPr lang="en" sz="1400" b="1">
                <a:solidFill>
                  <a:schemeClr val="dk1"/>
                </a:solidFill>
              </a:rPr>
              <a:t>         - 1 </a:t>
            </a:r>
            <a:r>
              <a:rPr lang="en" sz="1400">
                <a:solidFill>
                  <a:schemeClr val="dk1"/>
                </a:solidFill>
              </a:rPr>
              <a:t>independent school</a:t>
            </a:r>
            <a:endParaRPr sz="1400">
              <a:solidFill>
                <a:schemeClr val="dk1"/>
              </a:solidFill>
            </a:endParaRPr>
          </a:p>
          <a:p>
            <a:pPr marL="457200" lvl="0" indent="-317500" algn="l" rtl="0">
              <a:spcBef>
                <a:spcPts val="1000"/>
              </a:spcBef>
              <a:spcAft>
                <a:spcPts val="0"/>
              </a:spcAft>
              <a:buClr>
                <a:schemeClr val="dk1"/>
              </a:buClr>
              <a:buSzPts val="1400"/>
              <a:buChar char="●"/>
            </a:pPr>
            <a:r>
              <a:rPr lang="en">
                <a:solidFill>
                  <a:schemeClr val="dk1"/>
                </a:solidFill>
              </a:rPr>
              <a:t>Of the 126 committed school divisions and private schools, </a:t>
            </a:r>
            <a:r>
              <a:rPr lang="en" b="1">
                <a:solidFill>
                  <a:schemeClr val="dk1"/>
                </a:solidFill>
              </a:rPr>
              <a:t>125 have been matched with a PCR testing vendor</a:t>
            </a:r>
            <a:r>
              <a:rPr lang="en">
                <a:solidFill>
                  <a:schemeClr val="dk1"/>
                </a:solidFill>
              </a:rPr>
              <a:t>. </a:t>
            </a:r>
            <a:endParaRPr>
              <a:solidFill>
                <a:schemeClr val="dk1"/>
              </a:solidFill>
            </a:endParaRPr>
          </a:p>
          <a:p>
            <a:pPr marL="457200" lvl="0" indent="-317500" algn="l" rtl="0">
              <a:lnSpc>
                <a:spcPct val="114999"/>
              </a:lnSpc>
              <a:spcBef>
                <a:spcPts val="1000"/>
              </a:spcBef>
              <a:spcAft>
                <a:spcPts val="0"/>
              </a:spcAft>
              <a:buClr>
                <a:schemeClr val="dk1"/>
              </a:buClr>
              <a:buSzPts val="1400"/>
              <a:buFont typeface=" Arial"/>
              <a:buChar char="●"/>
            </a:pPr>
            <a:r>
              <a:rPr lang="en" b="1">
                <a:solidFill>
                  <a:schemeClr val="dk1"/>
                </a:solidFill>
              </a:rPr>
              <a:t>33 public school divisions and 19 private schools </a:t>
            </a:r>
            <a:r>
              <a:rPr lang="en">
                <a:solidFill>
                  <a:schemeClr val="dk1"/>
                </a:solidFill>
              </a:rPr>
              <a:t>have initiated weekly screening testing.</a:t>
            </a:r>
            <a:endParaRPr/>
          </a:p>
        </p:txBody>
      </p:sp>
      <p:pic>
        <p:nvPicPr>
          <p:cNvPr id="169" name="Google Shape;169;p26" descr="Map&#10;&#10;Description automatically generated"/>
          <p:cNvPicPr preferRelativeResize="0"/>
          <p:nvPr/>
        </p:nvPicPr>
        <p:blipFill rotWithShape="1">
          <a:blip r:embed="rId4">
            <a:alphaModFix/>
          </a:blip>
          <a:srcRect/>
          <a:stretch/>
        </p:blipFill>
        <p:spPr>
          <a:xfrm>
            <a:off x="0" y="2193550"/>
            <a:ext cx="5168500" cy="223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7"/>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5" name="Google Shape;175;p27"/>
          <p:cNvSpPr txBox="1">
            <a:spLocks noGrp="1"/>
          </p:cNvSpPr>
          <p:nvPr>
            <p:ph type="title"/>
          </p:nvPr>
        </p:nvSpPr>
        <p:spPr>
          <a:xfrm>
            <a:off x="311700" y="233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73763"/>
                </a:solidFill>
              </a:rPr>
              <a:t>What is Test to Stay (TTS)?</a:t>
            </a:r>
            <a:endParaRPr>
              <a:solidFill>
                <a:srgbClr val="073763"/>
              </a:solidFill>
            </a:endParaRPr>
          </a:p>
        </p:txBody>
      </p:sp>
      <p:sp>
        <p:nvSpPr>
          <p:cNvPr id="176" name="Google Shape;176;p27"/>
          <p:cNvSpPr txBox="1">
            <a:spLocks noGrp="1"/>
          </p:cNvSpPr>
          <p:nvPr>
            <p:ph type="body" idx="1"/>
          </p:nvPr>
        </p:nvSpPr>
        <p:spPr>
          <a:xfrm>
            <a:off x="225700" y="888550"/>
            <a:ext cx="7245600" cy="1364100"/>
          </a:xfrm>
          <a:prstGeom prst="rect">
            <a:avLst/>
          </a:prstGeom>
        </p:spPr>
        <p:txBody>
          <a:bodyPr spcFirstLastPara="1" wrap="square" lIns="91425" tIns="91425" rIns="91425" bIns="91425" anchor="t" anchorCtr="0">
            <a:noAutofit/>
          </a:bodyPr>
          <a:lstStyle/>
          <a:p>
            <a:pPr marL="457200" marR="0" lvl="0" indent="-320040" algn="l" rtl="0">
              <a:lnSpc>
                <a:spcPct val="115000"/>
              </a:lnSpc>
              <a:spcBef>
                <a:spcPts val="1000"/>
              </a:spcBef>
              <a:spcAft>
                <a:spcPts val="0"/>
              </a:spcAft>
              <a:buClr>
                <a:srgbClr val="101D35"/>
              </a:buClr>
              <a:buSzPts val="1440"/>
              <a:buChar char="➔"/>
            </a:pPr>
            <a:r>
              <a:rPr lang="en" sz="1440">
                <a:solidFill>
                  <a:srgbClr val="101D35"/>
                </a:solidFill>
              </a:rPr>
              <a:t>A practice of contact tracing and serial testing that allows school-associated </a:t>
            </a:r>
            <a:r>
              <a:rPr lang="en" sz="1440">
                <a:solidFill>
                  <a:srgbClr val="101D35"/>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close contacts</a:t>
            </a:r>
            <a:r>
              <a:rPr lang="en" sz="1440">
                <a:solidFill>
                  <a:srgbClr val="101D35"/>
                </a:solidFill>
              </a:rPr>
              <a:t> who are not fully vaccinated to continue in-person learning</a:t>
            </a:r>
            <a:endParaRPr sz="1440">
              <a:solidFill>
                <a:srgbClr val="101D35"/>
              </a:solidFill>
            </a:endParaRPr>
          </a:p>
          <a:p>
            <a:pPr marL="457200" marR="0" lvl="0" indent="-320040" algn="l" rtl="0">
              <a:lnSpc>
                <a:spcPct val="115000"/>
              </a:lnSpc>
              <a:spcBef>
                <a:spcPts val="0"/>
              </a:spcBef>
              <a:spcAft>
                <a:spcPts val="0"/>
              </a:spcAft>
              <a:buSzPts val="1440"/>
              <a:buChar char="➔"/>
            </a:pPr>
            <a:r>
              <a:rPr lang="en" sz="1440">
                <a:solidFill>
                  <a:srgbClr val="101D35"/>
                </a:solidFill>
              </a:rPr>
              <a:t>An </a:t>
            </a:r>
            <a:r>
              <a:rPr lang="en" sz="1440" b="1">
                <a:solidFill>
                  <a:srgbClr val="0B5394"/>
                </a:solidFill>
              </a:rPr>
              <a:t>alternative</a:t>
            </a:r>
            <a:r>
              <a:rPr lang="en" sz="1440">
                <a:solidFill>
                  <a:srgbClr val="0B5394"/>
                </a:solidFill>
              </a:rPr>
              <a:t> </a:t>
            </a:r>
            <a:r>
              <a:rPr lang="en" sz="1440">
                <a:solidFill>
                  <a:srgbClr val="101D35"/>
                </a:solidFill>
              </a:rPr>
              <a:t>to traditional at-home quarantine to minimize the impact of quarantine and school absences</a:t>
            </a:r>
            <a:endParaRPr sz="1440">
              <a:solidFill>
                <a:srgbClr val="101D35"/>
              </a:solidFill>
            </a:endParaRPr>
          </a:p>
          <a:p>
            <a:pPr marL="457200" marR="0" lvl="0" indent="0" algn="l" rtl="0">
              <a:lnSpc>
                <a:spcPct val="105000"/>
              </a:lnSpc>
              <a:spcBef>
                <a:spcPts val="1000"/>
              </a:spcBef>
              <a:spcAft>
                <a:spcPts val="0"/>
              </a:spcAft>
              <a:buNone/>
            </a:pPr>
            <a:endParaRPr sz="1440">
              <a:solidFill>
                <a:srgbClr val="101D35"/>
              </a:solidFill>
            </a:endParaRPr>
          </a:p>
          <a:p>
            <a:pPr marL="0" marR="0" lvl="0" indent="0" algn="l" rtl="0">
              <a:lnSpc>
                <a:spcPct val="105000"/>
              </a:lnSpc>
              <a:spcBef>
                <a:spcPts val="1000"/>
              </a:spcBef>
              <a:spcAft>
                <a:spcPts val="0"/>
              </a:spcAft>
              <a:buNone/>
            </a:pPr>
            <a:endParaRPr sz="1340">
              <a:solidFill>
                <a:srgbClr val="101D35"/>
              </a:solidFill>
            </a:endParaRPr>
          </a:p>
          <a:p>
            <a:pPr marL="0" marR="0" lvl="0" indent="0" algn="l" rtl="0">
              <a:lnSpc>
                <a:spcPct val="105000"/>
              </a:lnSpc>
              <a:spcBef>
                <a:spcPts val="1000"/>
              </a:spcBef>
              <a:spcAft>
                <a:spcPts val="0"/>
              </a:spcAft>
              <a:buNone/>
            </a:pPr>
            <a:endParaRPr sz="100"/>
          </a:p>
        </p:txBody>
      </p:sp>
      <p:grpSp>
        <p:nvGrpSpPr>
          <p:cNvPr id="177" name="Google Shape;177;p27"/>
          <p:cNvGrpSpPr/>
          <p:nvPr/>
        </p:nvGrpSpPr>
        <p:grpSpPr>
          <a:xfrm>
            <a:off x="6085850" y="0"/>
            <a:ext cx="3058150" cy="888550"/>
            <a:chOff x="6085850" y="0"/>
            <a:chExt cx="3058150" cy="888550"/>
          </a:xfrm>
        </p:grpSpPr>
        <p:pic>
          <p:nvPicPr>
            <p:cNvPr id="178" name="Google Shape;178;p27" descr="A close up of a sign&#10;&#10;Description automatically generated"/>
            <p:cNvPicPr preferRelativeResize="0"/>
            <p:nvPr/>
          </p:nvPicPr>
          <p:blipFill rotWithShape="1">
            <a:blip r:embed="rId5">
              <a:alphaModFix/>
            </a:blip>
            <a:srcRect/>
            <a:stretch/>
          </p:blipFill>
          <p:spPr>
            <a:xfrm>
              <a:off x="7680550" y="0"/>
              <a:ext cx="1463450" cy="888550"/>
            </a:xfrm>
            <a:prstGeom prst="rect">
              <a:avLst/>
            </a:prstGeom>
            <a:noFill/>
            <a:ln>
              <a:noFill/>
            </a:ln>
          </p:spPr>
        </p:pic>
        <p:pic>
          <p:nvPicPr>
            <p:cNvPr id="179" name="Google Shape;179;p27"/>
            <p:cNvPicPr preferRelativeResize="0"/>
            <p:nvPr/>
          </p:nvPicPr>
          <p:blipFill rotWithShape="1">
            <a:blip r:embed="rId6">
              <a:alphaModFix/>
            </a:blip>
            <a:srcRect/>
            <a:stretch/>
          </p:blipFill>
          <p:spPr>
            <a:xfrm>
              <a:off x="6085850" y="20150"/>
              <a:ext cx="1594701" cy="848250"/>
            </a:xfrm>
            <a:prstGeom prst="rect">
              <a:avLst/>
            </a:prstGeom>
            <a:noFill/>
            <a:ln>
              <a:noFill/>
            </a:ln>
          </p:spPr>
        </p:pic>
      </p:grpSp>
      <p:pic>
        <p:nvPicPr>
          <p:cNvPr id="180" name="Google Shape;180;p27"/>
          <p:cNvPicPr preferRelativeResize="0"/>
          <p:nvPr/>
        </p:nvPicPr>
        <p:blipFill rotWithShape="1">
          <a:blip r:embed="rId7">
            <a:alphaModFix/>
          </a:blip>
          <a:srcRect/>
          <a:stretch/>
        </p:blipFill>
        <p:spPr>
          <a:xfrm>
            <a:off x="1462025" y="1935550"/>
            <a:ext cx="5469050" cy="2920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86" name="Google Shape;186;p28"/>
          <p:cNvSpPr txBox="1"/>
          <p:nvPr/>
        </p:nvSpPr>
        <p:spPr>
          <a:xfrm>
            <a:off x="253625" y="855625"/>
            <a:ext cx="8444700" cy="1283100"/>
          </a:xfrm>
          <a:prstGeom prst="rect">
            <a:avLst/>
          </a:prstGeom>
          <a:noFill/>
          <a:ln>
            <a:noFill/>
          </a:ln>
        </p:spPr>
        <p:txBody>
          <a:bodyPr spcFirstLastPara="1" wrap="square" lIns="91425" tIns="91425" rIns="91425" bIns="91425" anchor="t" anchorCtr="0">
            <a:spAutoFit/>
          </a:bodyPr>
          <a:lstStyle/>
          <a:p>
            <a:pPr marL="457200" lvl="0" indent="-351790" algn="l" rtl="0">
              <a:lnSpc>
                <a:spcPct val="115000"/>
              </a:lnSpc>
              <a:spcBef>
                <a:spcPts val="1000"/>
              </a:spcBef>
              <a:spcAft>
                <a:spcPts val="0"/>
              </a:spcAft>
              <a:buClr>
                <a:srgbClr val="101D35"/>
              </a:buClr>
              <a:buSzPts val="1940"/>
              <a:buChar char="➔"/>
            </a:pPr>
            <a:r>
              <a:rPr lang="en" sz="1940">
                <a:solidFill>
                  <a:srgbClr val="101D35"/>
                </a:solidFill>
              </a:rPr>
              <a:t>The CDC has endorsed the TTS strategy</a:t>
            </a:r>
            <a:endParaRPr sz="1940">
              <a:solidFill>
                <a:srgbClr val="101D35"/>
              </a:solidFill>
            </a:endParaRPr>
          </a:p>
          <a:p>
            <a:pPr marL="457200" lvl="0" indent="-351790" algn="l" rtl="0">
              <a:lnSpc>
                <a:spcPct val="115000"/>
              </a:lnSpc>
              <a:spcBef>
                <a:spcPts val="0"/>
              </a:spcBef>
              <a:spcAft>
                <a:spcPts val="0"/>
              </a:spcAft>
              <a:buClr>
                <a:srgbClr val="101D35"/>
              </a:buClr>
              <a:buSzPts val="1940"/>
              <a:buChar char="➔"/>
            </a:pPr>
            <a:r>
              <a:rPr lang="en" sz="1940">
                <a:solidFill>
                  <a:srgbClr val="101D35"/>
                </a:solidFill>
              </a:rPr>
              <a:t>Initial studies found low in-school COVID-19 transmission with TTS</a:t>
            </a:r>
            <a:endParaRPr sz="1940">
              <a:solidFill>
                <a:srgbClr val="101D35"/>
              </a:solidFill>
            </a:endParaRPr>
          </a:p>
          <a:p>
            <a:pPr marL="0" lvl="0" indent="0" algn="l" rtl="0">
              <a:lnSpc>
                <a:spcPct val="105000"/>
              </a:lnSpc>
              <a:spcBef>
                <a:spcPts val="1000"/>
              </a:spcBef>
              <a:spcAft>
                <a:spcPts val="0"/>
              </a:spcAft>
              <a:buNone/>
            </a:pPr>
            <a:endParaRPr sz="1840" b="1">
              <a:solidFill>
                <a:srgbClr val="101D35"/>
              </a:solidFill>
            </a:endParaRPr>
          </a:p>
        </p:txBody>
      </p:sp>
      <p:pic>
        <p:nvPicPr>
          <p:cNvPr id="187" name="Google Shape;187;p28"/>
          <p:cNvPicPr preferRelativeResize="0"/>
          <p:nvPr/>
        </p:nvPicPr>
        <p:blipFill>
          <a:blip r:embed="rId4">
            <a:alphaModFix/>
          </a:blip>
          <a:stretch>
            <a:fillRect/>
          </a:stretch>
        </p:blipFill>
        <p:spPr>
          <a:xfrm>
            <a:off x="1494975" y="1878050"/>
            <a:ext cx="5174775" cy="2909325"/>
          </a:xfrm>
          <a:prstGeom prst="rect">
            <a:avLst/>
          </a:prstGeom>
          <a:noFill/>
          <a:ln>
            <a:noFill/>
          </a:ln>
        </p:spPr>
      </p:pic>
      <p:sp>
        <p:nvSpPr>
          <p:cNvPr id="188" name="Google Shape;188;p28"/>
          <p:cNvSpPr txBox="1">
            <a:spLocks noGrp="1"/>
          </p:cNvSpPr>
          <p:nvPr>
            <p:ph type="title"/>
          </p:nvPr>
        </p:nvSpPr>
        <p:spPr>
          <a:xfrm>
            <a:off x="253625" y="166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73763"/>
                </a:solidFill>
              </a:rPr>
              <a:t>Centers for Disease Control (CDC) </a:t>
            </a:r>
            <a:endParaRPr b="1">
              <a:solidFill>
                <a:srgbClr val="073763"/>
              </a:solidFill>
            </a:endParaRPr>
          </a:p>
        </p:txBody>
      </p:sp>
      <p:grpSp>
        <p:nvGrpSpPr>
          <p:cNvPr id="189" name="Google Shape;189;p28"/>
          <p:cNvGrpSpPr/>
          <p:nvPr/>
        </p:nvGrpSpPr>
        <p:grpSpPr>
          <a:xfrm>
            <a:off x="6085850" y="0"/>
            <a:ext cx="3058150" cy="888550"/>
            <a:chOff x="6085850" y="0"/>
            <a:chExt cx="3058150" cy="888550"/>
          </a:xfrm>
        </p:grpSpPr>
        <p:pic>
          <p:nvPicPr>
            <p:cNvPr id="190" name="Google Shape;190;p28" descr="A close up of a sign&#10;&#10;Description automatically generated"/>
            <p:cNvPicPr preferRelativeResize="0"/>
            <p:nvPr/>
          </p:nvPicPr>
          <p:blipFill rotWithShape="1">
            <a:blip r:embed="rId5">
              <a:alphaModFix/>
            </a:blip>
            <a:srcRect/>
            <a:stretch/>
          </p:blipFill>
          <p:spPr>
            <a:xfrm>
              <a:off x="7680550" y="0"/>
              <a:ext cx="1463450" cy="888550"/>
            </a:xfrm>
            <a:prstGeom prst="rect">
              <a:avLst/>
            </a:prstGeom>
            <a:noFill/>
            <a:ln>
              <a:noFill/>
            </a:ln>
          </p:spPr>
        </p:pic>
        <p:pic>
          <p:nvPicPr>
            <p:cNvPr id="191" name="Google Shape;191;p28"/>
            <p:cNvPicPr preferRelativeResize="0"/>
            <p:nvPr/>
          </p:nvPicPr>
          <p:blipFill rotWithShape="1">
            <a:blip r:embed="rId6">
              <a:alphaModFix/>
            </a:blip>
            <a:srcRect/>
            <a:stretch/>
          </p:blipFill>
          <p:spPr>
            <a:xfrm>
              <a:off x="6085850" y="20150"/>
              <a:ext cx="1594701" cy="848250"/>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97" name="Google Shape;197;p29"/>
          <p:cNvSpPr txBox="1">
            <a:spLocks noGrp="1"/>
          </p:cNvSpPr>
          <p:nvPr>
            <p:ph type="title"/>
          </p:nvPr>
        </p:nvSpPr>
        <p:spPr>
          <a:xfrm>
            <a:off x="84550" y="346975"/>
            <a:ext cx="8520600" cy="572700"/>
          </a:xfrm>
          <a:prstGeom prst="rect">
            <a:avLst/>
          </a:prstGeom>
        </p:spPr>
        <p:txBody>
          <a:bodyPr spcFirstLastPara="1" wrap="square" lIns="91425" tIns="91425" rIns="91425" bIns="91425" anchor="t" anchorCtr="0">
            <a:noAutofit/>
          </a:bodyPr>
          <a:lstStyle/>
          <a:p>
            <a:pPr marL="0" lvl="0" indent="0" algn="ctr" rtl="0">
              <a:lnSpc>
                <a:spcPct val="105000"/>
              </a:lnSpc>
              <a:spcBef>
                <a:spcPts val="1000"/>
              </a:spcBef>
              <a:spcAft>
                <a:spcPts val="0"/>
              </a:spcAft>
              <a:buClr>
                <a:schemeClr val="dk1"/>
              </a:buClr>
              <a:buSzPts val="990"/>
              <a:buFont typeface="Arial"/>
              <a:buNone/>
            </a:pPr>
            <a:r>
              <a:rPr lang="en" sz="2536">
                <a:solidFill>
                  <a:srgbClr val="073763"/>
                </a:solidFill>
              </a:rPr>
              <a:t>TTS is a valuable tool in a </a:t>
            </a:r>
            <a:r>
              <a:rPr lang="en" sz="2536" b="1">
                <a:solidFill>
                  <a:srgbClr val="073763"/>
                </a:solidFill>
              </a:rPr>
              <a:t>layered prevention strategy</a:t>
            </a:r>
            <a:endParaRPr sz="2536" b="1">
              <a:solidFill>
                <a:srgbClr val="073763"/>
              </a:solidFill>
            </a:endParaRPr>
          </a:p>
          <a:p>
            <a:pPr marL="0" lvl="0" indent="0" algn="ctr" rtl="0">
              <a:spcBef>
                <a:spcPts val="0"/>
              </a:spcBef>
              <a:spcAft>
                <a:spcPts val="0"/>
              </a:spcAft>
              <a:buSzPts val="990"/>
              <a:buNone/>
            </a:pPr>
            <a:endParaRPr sz="2520"/>
          </a:p>
        </p:txBody>
      </p:sp>
      <p:grpSp>
        <p:nvGrpSpPr>
          <p:cNvPr id="198" name="Google Shape;198;p29"/>
          <p:cNvGrpSpPr/>
          <p:nvPr/>
        </p:nvGrpSpPr>
        <p:grpSpPr>
          <a:xfrm>
            <a:off x="-453" y="4380751"/>
            <a:ext cx="2905548" cy="762731"/>
            <a:chOff x="6085850" y="0"/>
            <a:chExt cx="3058150" cy="888550"/>
          </a:xfrm>
        </p:grpSpPr>
        <p:pic>
          <p:nvPicPr>
            <p:cNvPr id="199" name="Google Shape;199;p29" descr="A close up of a sign&#10;&#10;Description automatically generated"/>
            <p:cNvPicPr preferRelativeResize="0"/>
            <p:nvPr/>
          </p:nvPicPr>
          <p:blipFill rotWithShape="1">
            <a:blip r:embed="rId4">
              <a:alphaModFix/>
            </a:blip>
            <a:srcRect/>
            <a:stretch/>
          </p:blipFill>
          <p:spPr>
            <a:xfrm>
              <a:off x="7680550" y="0"/>
              <a:ext cx="1463450" cy="888550"/>
            </a:xfrm>
            <a:prstGeom prst="rect">
              <a:avLst/>
            </a:prstGeom>
            <a:noFill/>
            <a:ln>
              <a:noFill/>
            </a:ln>
          </p:spPr>
        </p:pic>
        <p:pic>
          <p:nvPicPr>
            <p:cNvPr id="200" name="Google Shape;200;p29"/>
            <p:cNvPicPr preferRelativeResize="0"/>
            <p:nvPr/>
          </p:nvPicPr>
          <p:blipFill rotWithShape="1">
            <a:blip r:embed="rId5">
              <a:alphaModFix/>
            </a:blip>
            <a:srcRect/>
            <a:stretch/>
          </p:blipFill>
          <p:spPr>
            <a:xfrm>
              <a:off x="6085850" y="40300"/>
              <a:ext cx="1594701" cy="848250"/>
            </a:xfrm>
            <a:prstGeom prst="rect">
              <a:avLst/>
            </a:prstGeom>
            <a:noFill/>
            <a:ln>
              <a:noFill/>
            </a:ln>
          </p:spPr>
        </p:pic>
      </p:grpSp>
      <p:grpSp>
        <p:nvGrpSpPr>
          <p:cNvPr id="201" name="Google Shape;201;p29"/>
          <p:cNvGrpSpPr/>
          <p:nvPr/>
        </p:nvGrpSpPr>
        <p:grpSpPr>
          <a:xfrm>
            <a:off x="1188208" y="1069216"/>
            <a:ext cx="6313296" cy="3247571"/>
            <a:chOff x="1273175" y="1406300"/>
            <a:chExt cx="5853775" cy="3087925"/>
          </a:xfrm>
        </p:grpSpPr>
        <p:pic>
          <p:nvPicPr>
            <p:cNvPr id="202" name="Google Shape;202;p29"/>
            <p:cNvPicPr preferRelativeResize="0"/>
            <p:nvPr/>
          </p:nvPicPr>
          <p:blipFill>
            <a:blip r:embed="rId6">
              <a:alphaModFix/>
            </a:blip>
            <a:stretch>
              <a:fillRect/>
            </a:stretch>
          </p:blipFill>
          <p:spPr>
            <a:xfrm>
              <a:off x="1273175" y="1406300"/>
              <a:ext cx="5853775" cy="3087925"/>
            </a:xfrm>
            <a:prstGeom prst="rect">
              <a:avLst/>
            </a:prstGeom>
            <a:noFill/>
            <a:ln>
              <a:noFill/>
            </a:ln>
          </p:spPr>
        </p:pic>
        <p:sp>
          <p:nvSpPr>
            <p:cNvPr id="203" name="Google Shape;203;p29"/>
            <p:cNvSpPr txBox="1"/>
            <p:nvPr/>
          </p:nvSpPr>
          <p:spPr>
            <a:xfrm>
              <a:off x="1405246" y="1912925"/>
              <a:ext cx="1514400" cy="35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highlight>
                    <a:schemeClr val="lt1"/>
                  </a:highlight>
                </a:rPr>
                <a:t>Well-fitting Masks</a:t>
              </a:r>
              <a:endParaRPr sz="1000" b="1">
                <a:solidFill>
                  <a:schemeClr val="dk1"/>
                </a:solidFill>
                <a:highlight>
                  <a:schemeClr val="lt1"/>
                </a:highlight>
              </a:endParaRPr>
            </a:p>
          </p:txBody>
        </p:sp>
        <p:sp>
          <p:nvSpPr>
            <p:cNvPr id="204" name="Google Shape;204;p29"/>
            <p:cNvSpPr txBox="1"/>
            <p:nvPr/>
          </p:nvSpPr>
          <p:spPr>
            <a:xfrm>
              <a:off x="2720474" y="1912925"/>
              <a:ext cx="1407000" cy="35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highlight>
                    <a:schemeClr val="lt1"/>
                  </a:highlight>
                </a:rPr>
                <a:t> Distancing </a:t>
              </a:r>
              <a:endParaRPr sz="1200" b="1">
                <a:solidFill>
                  <a:schemeClr val="dk1"/>
                </a:solidFill>
                <a:highlight>
                  <a:schemeClr val="lt1"/>
                </a:highlight>
              </a:endParaRPr>
            </a:p>
          </p:txBody>
        </p:sp>
      </p:grpSp>
      <p:sp>
        <p:nvSpPr>
          <p:cNvPr id="205" name="Google Shape;205;p29"/>
          <p:cNvSpPr txBox="1"/>
          <p:nvPr/>
        </p:nvSpPr>
        <p:spPr>
          <a:xfrm>
            <a:off x="2735450" y="3300125"/>
            <a:ext cx="152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highlight>
                  <a:schemeClr val="lt1"/>
                </a:highlight>
              </a:rPr>
              <a:t>Vaccination</a:t>
            </a:r>
            <a:endParaRPr sz="1000" b="1">
              <a:solidFill>
                <a:schemeClr val="dk1"/>
              </a:solidFill>
              <a:highlight>
                <a:schemeClr val="lt1"/>
              </a:highlight>
            </a:endParaRPr>
          </a:p>
        </p:txBody>
      </p:sp>
      <p:sp>
        <p:nvSpPr>
          <p:cNvPr id="206" name="Google Shape;206;p29"/>
          <p:cNvSpPr txBox="1"/>
          <p:nvPr/>
        </p:nvSpPr>
        <p:spPr>
          <a:xfrm>
            <a:off x="1708976" y="3215525"/>
            <a:ext cx="1302600" cy="554100"/>
          </a:xfrm>
          <a:prstGeom prst="rect">
            <a:avLst/>
          </a:prstGeom>
          <a:solidFill>
            <a:srgbClr val="000000">
              <a:alpha val="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highlight>
                  <a:schemeClr val="lt1"/>
                </a:highlight>
              </a:rPr>
              <a:t>Screening </a:t>
            </a:r>
            <a:endParaRPr sz="1200" b="1">
              <a:solidFill>
                <a:schemeClr val="dk1"/>
              </a:solidFill>
              <a:highlight>
                <a:schemeClr val="lt1"/>
              </a:highlight>
            </a:endParaRPr>
          </a:p>
          <a:p>
            <a:pPr marL="0" lvl="0" indent="0" algn="l" rtl="0">
              <a:spcBef>
                <a:spcPts val="0"/>
              </a:spcBef>
              <a:spcAft>
                <a:spcPts val="0"/>
              </a:spcAft>
              <a:buNone/>
            </a:pPr>
            <a:r>
              <a:rPr lang="en" sz="1200" b="1">
                <a:solidFill>
                  <a:schemeClr val="dk1"/>
                </a:solidFill>
                <a:highlight>
                  <a:schemeClr val="lt1"/>
                </a:highlight>
              </a:rPr>
              <a:t>Testing</a:t>
            </a:r>
            <a:endParaRPr sz="1000" b="1">
              <a:solidFill>
                <a:schemeClr val="dk1"/>
              </a:solidFill>
              <a:highlight>
                <a:schemeClr val="lt1"/>
              </a:highlight>
            </a:endParaRPr>
          </a:p>
        </p:txBody>
      </p:sp>
      <p:sp>
        <p:nvSpPr>
          <p:cNvPr id="207" name="Google Shape;207;p29"/>
          <p:cNvSpPr txBox="1"/>
          <p:nvPr/>
        </p:nvSpPr>
        <p:spPr>
          <a:xfrm>
            <a:off x="3900727" y="3300125"/>
            <a:ext cx="2375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highlight>
                  <a:schemeClr val="lt1"/>
                </a:highlight>
              </a:rPr>
              <a:t>Staying Home when Sick</a:t>
            </a:r>
            <a:endParaRPr sz="1000" b="1">
              <a:solidFill>
                <a:schemeClr val="dk1"/>
              </a:solidFill>
              <a:highlight>
                <a:schemeClr val="lt1"/>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p:cNvPicPr preferRelativeResize="0"/>
          <p:nvPr/>
        </p:nvPicPr>
        <p:blipFill>
          <a:blip r:embed="rId3">
            <a:alphaModFix/>
          </a:blip>
          <a:stretch>
            <a:fillRect/>
          </a:stretch>
        </p:blipFill>
        <p:spPr>
          <a:xfrm>
            <a:off x="0" y="0"/>
            <a:ext cx="9144000" cy="5143500"/>
          </a:xfrm>
          <a:prstGeom prst="rect">
            <a:avLst/>
          </a:prstGeom>
          <a:noFill/>
          <a:ln>
            <a:noFill/>
          </a:ln>
        </p:spPr>
      </p:pic>
      <p:sp>
        <p:nvSpPr>
          <p:cNvPr id="213" name="Google Shape;213;p30"/>
          <p:cNvSpPr txBox="1">
            <a:spLocks noGrp="1"/>
          </p:cNvSpPr>
          <p:nvPr>
            <p:ph type="title"/>
          </p:nvPr>
        </p:nvSpPr>
        <p:spPr>
          <a:xfrm>
            <a:off x="311700" y="3158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solidFill>
                  <a:srgbClr val="073763"/>
                </a:solidFill>
              </a:rPr>
              <a:t>TTS is a </a:t>
            </a:r>
            <a:r>
              <a:rPr lang="en" b="1">
                <a:solidFill>
                  <a:srgbClr val="073763"/>
                </a:solidFill>
              </a:rPr>
              <a:t>resource-intensive</a:t>
            </a:r>
            <a:r>
              <a:rPr lang="en">
                <a:solidFill>
                  <a:srgbClr val="073763"/>
                </a:solidFill>
              </a:rPr>
              <a:t> strategy</a:t>
            </a:r>
            <a:endParaRPr>
              <a:solidFill>
                <a:srgbClr val="073763"/>
              </a:solidFill>
            </a:endParaRPr>
          </a:p>
          <a:p>
            <a:pPr marL="0" lvl="0" indent="0" algn="l" rtl="0">
              <a:spcBef>
                <a:spcPts val="0"/>
              </a:spcBef>
              <a:spcAft>
                <a:spcPts val="0"/>
              </a:spcAft>
              <a:buNone/>
            </a:pPr>
            <a:r>
              <a:rPr lang="en" sz="2133"/>
              <a:t> Participating schools must have:</a:t>
            </a:r>
            <a:endParaRPr sz="2133"/>
          </a:p>
        </p:txBody>
      </p:sp>
      <p:grpSp>
        <p:nvGrpSpPr>
          <p:cNvPr id="214" name="Google Shape;214;p30"/>
          <p:cNvGrpSpPr/>
          <p:nvPr/>
        </p:nvGrpSpPr>
        <p:grpSpPr>
          <a:xfrm>
            <a:off x="6085850" y="0"/>
            <a:ext cx="3058150" cy="888550"/>
            <a:chOff x="6085850" y="0"/>
            <a:chExt cx="3058150" cy="888550"/>
          </a:xfrm>
        </p:grpSpPr>
        <p:pic>
          <p:nvPicPr>
            <p:cNvPr id="215" name="Google Shape;215;p30" descr="A close up of a sign&#10;&#10;Description automatically generated"/>
            <p:cNvPicPr preferRelativeResize="0"/>
            <p:nvPr/>
          </p:nvPicPr>
          <p:blipFill rotWithShape="1">
            <a:blip r:embed="rId4">
              <a:alphaModFix/>
            </a:blip>
            <a:srcRect/>
            <a:stretch/>
          </p:blipFill>
          <p:spPr>
            <a:xfrm>
              <a:off x="7680550" y="0"/>
              <a:ext cx="1463450" cy="888550"/>
            </a:xfrm>
            <a:prstGeom prst="rect">
              <a:avLst/>
            </a:prstGeom>
            <a:noFill/>
            <a:ln>
              <a:noFill/>
            </a:ln>
          </p:spPr>
        </p:pic>
        <p:pic>
          <p:nvPicPr>
            <p:cNvPr id="216" name="Google Shape;216;p30"/>
            <p:cNvPicPr preferRelativeResize="0"/>
            <p:nvPr/>
          </p:nvPicPr>
          <p:blipFill rotWithShape="1">
            <a:blip r:embed="rId5">
              <a:alphaModFix/>
            </a:blip>
            <a:srcRect/>
            <a:stretch/>
          </p:blipFill>
          <p:spPr>
            <a:xfrm>
              <a:off x="6085850" y="20150"/>
              <a:ext cx="1594701" cy="848250"/>
            </a:xfrm>
            <a:prstGeom prst="rect">
              <a:avLst/>
            </a:prstGeom>
            <a:noFill/>
            <a:ln>
              <a:noFill/>
            </a:ln>
          </p:spPr>
        </p:pic>
      </p:grpSp>
      <p:grpSp>
        <p:nvGrpSpPr>
          <p:cNvPr id="217" name="Google Shape;217;p30"/>
          <p:cNvGrpSpPr/>
          <p:nvPr/>
        </p:nvGrpSpPr>
        <p:grpSpPr>
          <a:xfrm>
            <a:off x="496875" y="1083275"/>
            <a:ext cx="7110913" cy="3727273"/>
            <a:chOff x="0" y="11088"/>
            <a:chExt cx="8617200" cy="5396370"/>
          </a:xfrm>
        </p:grpSpPr>
        <p:sp>
          <p:nvSpPr>
            <p:cNvPr id="218" name="Google Shape;218;p30"/>
            <p:cNvSpPr/>
            <p:nvPr/>
          </p:nvSpPr>
          <p:spPr>
            <a:xfrm>
              <a:off x="0" y="11088"/>
              <a:ext cx="8617200" cy="673800"/>
            </a:xfrm>
            <a:prstGeom prst="roundRect">
              <a:avLst>
                <a:gd name="adj" fmla="val 16667"/>
              </a:avLst>
            </a:prstGeom>
            <a:solidFill>
              <a:srgbClr val="DBDDD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9" name="Google Shape;219;p30"/>
            <p:cNvSpPr txBox="1"/>
            <p:nvPr/>
          </p:nvSpPr>
          <p:spPr>
            <a:xfrm>
              <a:off x="32898" y="43986"/>
              <a:ext cx="8551500" cy="6081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en" sz="1600" b="1" i="0" u="none">
                  <a:solidFill>
                    <a:srgbClr val="000000"/>
                  </a:solidFill>
                  <a:latin typeface="Calibri"/>
                  <a:ea typeface="Calibri"/>
                  <a:cs typeface="Calibri"/>
                  <a:sym typeface="Calibri"/>
                </a:rPr>
                <a:t>Universal masking requirement in place (encouraged)</a:t>
              </a:r>
              <a:endParaRPr sz="1600" b="1">
                <a:solidFill>
                  <a:srgbClr val="000000"/>
                </a:solidFill>
                <a:latin typeface="Calibri"/>
                <a:ea typeface="Calibri"/>
                <a:cs typeface="Calibri"/>
                <a:sym typeface="Calibri"/>
              </a:endParaRPr>
            </a:p>
          </p:txBody>
        </p:sp>
        <p:sp>
          <p:nvSpPr>
            <p:cNvPr id="220" name="Google Shape;220;p30"/>
            <p:cNvSpPr/>
            <p:nvPr/>
          </p:nvSpPr>
          <p:spPr>
            <a:xfrm>
              <a:off x="0" y="788688"/>
              <a:ext cx="8617200" cy="673800"/>
            </a:xfrm>
            <a:prstGeom prst="roundRect">
              <a:avLst>
                <a:gd name="adj" fmla="val 16667"/>
              </a:avLst>
            </a:prstGeom>
            <a:solidFill>
              <a:srgbClr val="DBDDD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1" name="Google Shape;221;p30"/>
            <p:cNvSpPr txBox="1"/>
            <p:nvPr/>
          </p:nvSpPr>
          <p:spPr>
            <a:xfrm>
              <a:off x="32898" y="821586"/>
              <a:ext cx="8551500" cy="6081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en" sz="1600" b="1" i="0" u="none">
                  <a:solidFill>
                    <a:srgbClr val="000000"/>
                  </a:solidFill>
                  <a:latin typeface="Calibri"/>
                  <a:ea typeface="Calibri"/>
                  <a:cs typeface="Calibri"/>
                  <a:sym typeface="Calibri"/>
                </a:rPr>
                <a:t>Adequate resources to conduct contact tracing, testing, a</a:t>
              </a:r>
              <a:r>
                <a:rPr lang="en" sz="1600" b="1">
                  <a:latin typeface="Calibri"/>
                  <a:ea typeface="Calibri"/>
                  <a:cs typeface="Calibri"/>
                  <a:sym typeface="Calibri"/>
                </a:rPr>
                <a:t>nd monitoring, </a:t>
              </a:r>
              <a:r>
                <a:rPr lang="en" sz="1600" b="1" i="0" u="none">
                  <a:solidFill>
                    <a:srgbClr val="000000"/>
                  </a:solidFill>
                  <a:latin typeface="Calibri"/>
                  <a:ea typeface="Calibri"/>
                  <a:cs typeface="Calibri"/>
                  <a:sym typeface="Calibri"/>
                </a:rPr>
                <a:t> including </a:t>
              </a:r>
              <a:endParaRPr sz="1600" b="1">
                <a:solidFill>
                  <a:srgbClr val="000000"/>
                </a:solidFill>
                <a:latin typeface="Calibri"/>
                <a:ea typeface="Calibri"/>
                <a:cs typeface="Calibri"/>
                <a:sym typeface="Calibri"/>
              </a:endParaRPr>
            </a:p>
          </p:txBody>
        </p:sp>
        <p:sp>
          <p:nvSpPr>
            <p:cNvPr id="222" name="Google Shape;222;p30"/>
            <p:cNvSpPr/>
            <p:nvPr/>
          </p:nvSpPr>
          <p:spPr>
            <a:xfrm>
              <a:off x="0" y="1462608"/>
              <a:ext cx="8617200" cy="171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 name="Google Shape;223;p30"/>
            <p:cNvSpPr txBox="1"/>
            <p:nvPr/>
          </p:nvSpPr>
          <p:spPr>
            <a:xfrm>
              <a:off x="0" y="1462624"/>
              <a:ext cx="8617200" cy="1764900"/>
            </a:xfrm>
            <a:prstGeom prst="rect">
              <a:avLst/>
            </a:prstGeom>
            <a:noFill/>
            <a:ln>
              <a:noFill/>
            </a:ln>
          </p:spPr>
          <p:txBody>
            <a:bodyPr spcFirstLastPara="1" wrap="square" lIns="273575" tIns="22850" rIns="128000" bIns="22850" anchor="t" anchorCtr="0">
              <a:spAutoFit/>
            </a:bodyPr>
            <a:lstStyle/>
            <a:p>
              <a:pPr marL="171450" marR="0" lvl="1" indent="-139700" algn="just" rtl="0">
                <a:lnSpc>
                  <a:spcPct val="90000"/>
                </a:lnSpc>
                <a:spcBef>
                  <a:spcPts val="0"/>
                </a:spcBef>
                <a:spcAft>
                  <a:spcPts val="0"/>
                </a:spcAft>
                <a:buClr>
                  <a:srgbClr val="000000"/>
                </a:buClr>
                <a:buSzPts val="1300"/>
                <a:buChar char="•"/>
              </a:pPr>
              <a:r>
                <a:rPr lang="en" sz="1300" i="0" u="none" strike="noStrike" cap="none">
                  <a:solidFill>
                    <a:srgbClr val="000000"/>
                  </a:solidFill>
                  <a:latin typeface="Calibri"/>
                  <a:ea typeface="Calibri"/>
                  <a:cs typeface="Calibri"/>
                  <a:sym typeface="Calibri"/>
                </a:rPr>
                <a:t>Designated school point of contact for parents and the local health department</a:t>
              </a:r>
              <a:endParaRPr sz="1300" i="0" u="none" strike="noStrike" cap="none">
                <a:solidFill>
                  <a:srgbClr val="000000"/>
                </a:solidFill>
                <a:latin typeface="Calibri"/>
                <a:ea typeface="Calibri"/>
                <a:cs typeface="Calibri"/>
                <a:sym typeface="Calibri"/>
              </a:endParaRPr>
            </a:p>
            <a:p>
              <a:pPr marL="171450" marR="0" lvl="1" indent="-139700" algn="just" rtl="0">
                <a:lnSpc>
                  <a:spcPct val="90000"/>
                </a:lnSpc>
                <a:spcBef>
                  <a:spcPts val="360"/>
                </a:spcBef>
                <a:spcAft>
                  <a:spcPts val="0"/>
                </a:spcAft>
                <a:buClr>
                  <a:srgbClr val="000000"/>
                </a:buClr>
                <a:buSzPts val="1300"/>
                <a:buChar char="•"/>
              </a:pPr>
              <a:r>
                <a:rPr lang="en" sz="1300" i="0" u="none" strike="noStrike" cap="none">
                  <a:solidFill>
                    <a:srgbClr val="000000"/>
                  </a:solidFill>
                  <a:latin typeface="Calibri"/>
                  <a:ea typeface="Calibri"/>
                  <a:cs typeface="Calibri"/>
                  <a:sym typeface="Calibri"/>
                </a:rPr>
                <a:t>Ability to inform school community of the program, distribute and store consent forms, and distribute test kits &amp; supplies </a:t>
              </a:r>
              <a:endParaRPr sz="1300"/>
            </a:p>
            <a:p>
              <a:pPr marL="171450" marR="0" lvl="1" indent="-139700" algn="just" rtl="0">
                <a:lnSpc>
                  <a:spcPct val="90000"/>
                </a:lnSpc>
                <a:spcBef>
                  <a:spcPts val="360"/>
                </a:spcBef>
                <a:spcAft>
                  <a:spcPts val="0"/>
                </a:spcAft>
                <a:buClr>
                  <a:srgbClr val="000000"/>
                </a:buClr>
                <a:buSzPts val="1300"/>
                <a:buChar char="•"/>
              </a:pPr>
              <a:r>
                <a:rPr lang="en" sz="1300" i="0" u="none" strike="noStrike" cap="none">
                  <a:solidFill>
                    <a:srgbClr val="000000"/>
                  </a:solidFill>
                  <a:latin typeface="Calibri"/>
                  <a:ea typeface="Calibri"/>
                  <a:cs typeface="Calibri"/>
                  <a:sym typeface="Calibri"/>
                </a:rPr>
                <a:t>Ability to monitor participants’ daily symptoms, mask use, and COVID test results, and communicate with families when a student is released from TTS, or is no longer able to participate </a:t>
              </a:r>
              <a:endParaRPr sz="1300"/>
            </a:p>
          </p:txBody>
        </p:sp>
        <p:sp>
          <p:nvSpPr>
            <p:cNvPr id="224" name="Google Shape;224;p30"/>
            <p:cNvSpPr/>
            <p:nvPr/>
          </p:nvSpPr>
          <p:spPr>
            <a:xfrm>
              <a:off x="0" y="3178458"/>
              <a:ext cx="8617200" cy="673800"/>
            </a:xfrm>
            <a:prstGeom prst="roundRect">
              <a:avLst>
                <a:gd name="adj" fmla="val 16667"/>
              </a:avLst>
            </a:prstGeom>
            <a:solidFill>
              <a:srgbClr val="DBDDD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 name="Google Shape;225;p30"/>
            <p:cNvSpPr txBox="1"/>
            <p:nvPr/>
          </p:nvSpPr>
          <p:spPr>
            <a:xfrm>
              <a:off x="32898" y="3211356"/>
              <a:ext cx="8551500" cy="6081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en" sz="1600" b="1" i="0" u="none">
                  <a:solidFill>
                    <a:srgbClr val="000000"/>
                  </a:solidFill>
                  <a:latin typeface="Calibri"/>
                  <a:ea typeface="Calibri"/>
                  <a:cs typeface="Calibri"/>
                  <a:sym typeface="Calibri"/>
                </a:rPr>
                <a:t>Adequate resources to track and report data to VDH </a:t>
              </a:r>
              <a:r>
                <a:rPr lang="en" sz="1600" b="1">
                  <a:latin typeface="Calibri"/>
                  <a:ea typeface="Calibri"/>
                  <a:cs typeface="Calibri"/>
                  <a:sym typeface="Calibri"/>
                </a:rPr>
                <a:t>(e.g., test kits, enrollment)</a:t>
              </a:r>
              <a:endParaRPr sz="1000"/>
            </a:p>
          </p:txBody>
        </p:sp>
        <p:sp>
          <p:nvSpPr>
            <p:cNvPr id="226" name="Google Shape;226;p30"/>
            <p:cNvSpPr/>
            <p:nvPr/>
          </p:nvSpPr>
          <p:spPr>
            <a:xfrm>
              <a:off x="0" y="3956058"/>
              <a:ext cx="8617200" cy="673800"/>
            </a:xfrm>
            <a:prstGeom prst="roundRect">
              <a:avLst>
                <a:gd name="adj" fmla="val 16667"/>
              </a:avLst>
            </a:prstGeom>
            <a:solidFill>
              <a:srgbClr val="DBDDD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 name="Google Shape;227;p30"/>
            <p:cNvSpPr txBox="1"/>
            <p:nvPr/>
          </p:nvSpPr>
          <p:spPr>
            <a:xfrm>
              <a:off x="32898" y="3988956"/>
              <a:ext cx="8551500" cy="6081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en" sz="1600" b="1" i="0" u="none">
                  <a:solidFill>
                    <a:srgbClr val="000000"/>
                  </a:solidFill>
                  <a:latin typeface="Calibri"/>
                  <a:ea typeface="Calibri"/>
                  <a:cs typeface="Calibri"/>
                  <a:sym typeface="Calibri"/>
                </a:rPr>
                <a:t>Understanding of potential for increased risk of transmission</a:t>
              </a:r>
              <a:endParaRPr sz="1000"/>
            </a:p>
          </p:txBody>
        </p:sp>
        <p:sp>
          <p:nvSpPr>
            <p:cNvPr id="228" name="Google Shape;228;p30"/>
            <p:cNvSpPr/>
            <p:nvPr/>
          </p:nvSpPr>
          <p:spPr>
            <a:xfrm>
              <a:off x="0" y="4733658"/>
              <a:ext cx="8617200" cy="673800"/>
            </a:xfrm>
            <a:prstGeom prst="roundRect">
              <a:avLst>
                <a:gd name="adj" fmla="val 16667"/>
              </a:avLst>
            </a:prstGeom>
            <a:solidFill>
              <a:srgbClr val="DBDDD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9" name="Google Shape;229;p30"/>
            <p:cNvSpPr txBox="1"/>
            <p:nvPr/>
          </p:nvSpPr>
          <p:spPr>
            <a:xfrm>
              <a:off x="32898" y="4766556"/>
              <a:ext cx="8551500" cy="6081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en" sz="1600" b="1" i="0" u="none">
                  <a:solidFill>
                    <a:srgbClr val="000000"/>
                  </a:solidFill>
                  <a:latin typeface="Calibri"/>
                  <a:ea typeface="Calibri"/>
                  <a:cs typeface="Calibri"/>
                  <a:sym typeface="Calibri"/>
                </a:rPr>
                <a:t>Appropriate </a:t>
              </a:r>
              <a:r>
                <a:rPr lang="en" sz="1600" b="1">
                  <a:latin typeface="Calibri"/>
                  <a:ea typeface="Calibri"/>
                  <a:cs typeface="Calibri"/>
                  <a:sym typeface="Calibri"/>
                </a:rPr>
                <a:t>paperwork</a:t>
              </a:r>
              <a:r>
                <a:rPr lang="en" sz="1600" b="1" u="none">
                  <a:solidFill>
                    <a:srgbClr val="000000"/>
                  </a:solidFill>
                  <a:latin typeface="Calibri"/>
                  <a:ea typeface="Calibri"/>
                  <a:cs typeface="Calibri"/>
                  <a:sym typeface="Calibri"/>
                </a:rPr>
                <a:t> </a:t>
              </a:r>
              <a:r>
                <a:rPr lang="en" sz="1600" b="1" i="0" u="none">
                  <a:solidFill>
                    <a:srgbClr val="000000"/>
                  </a:solidFill>
                  <a:latin typeface="Calibri"/>
                  <a:ea typeface="Calibri"/>
                  <a:cs typeface="Calibri"/>
                  <a:sym typeface="Calibri"/>
                </a:rPr>
                <a:t>on file for utilizing BinaxNOW test kits </a:t>
              </a:r>
              <a:endParaRPr sz="10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p:nvPr/>
        </p:nvSpPr>
        <p:spPr>
          <a:xfrm>
            <a:off x="429875" y="2910675"/>
            <a:ext cx="8320200" cy="14778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5" name="Google Shape;235;p31"/>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6" name="Google Shape;236;p31"/>
          <p:cNvSpPr txBox="1">
            <a:spLocks noGrp="1"/>
          </p:cNvSpPr>
          <p:nvPr>
            <p:ph type="title"/>
          </p:nvPr>
        </p:nvSpPr>
        <p:spPr>
          <a:xfrm>
            <a:off x="311700" y="212575"/>
            <a:ext cx="8756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73763"/>
                </a:solidFill>
              </a:rPr>
              <a:t>TTS Protocol: Who is a close contact?</a:t>
            </a:r>
            <a:endParaRPr>
              <a:solidFill>
                <a:srgbClr val="073763"/>
              </a:solidFill>
            </a:endParaRPr>
          </a:p>
        </p:txBody>
      </p:sp>
      <p:sp>
        <p:nvSpPr>
          <p:cNvPr id="237" name="Google Shape;237;p31"/>
          <p:cNvSpPr txBox="1">
            <a:spLocks noGrp="1"/>
          </p:cNvSpPr>
          <p:nvPr>
            <p:ph type="body" idx="1"/>
          </p:nvPr>
        </p:nvSpPr>
        <p:spPr>
          <a:xfrm>
            <a:off x="311700" y="696475"/>
            <a:ext cx="8520600" cy="4130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500"/>
          </a:p>
          <a:p>
            <a:pPr marL="457200" lvl="0" indent="-330200" algn="l" rtl="0">
              <a:spcBef>
                <a:spcPts val="1100"/>
              </a:spcBef>
              <a:spcAft>
                <a:spcPts val="0"/>
              </a:spcAft>
              <a:buClr>
                <a:srgbClr val="101D35"/>
              </a:buClr>
              <a:buSzPts val="1600"/>
              <a:buChar char="➔"/>
            </a:pPr>
            <a:r>
              <a:rPr lang="en" sz="1600"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Close contact</a:t>
            </a:r>
            <a:r>
              <a:rPr lang="en" sz="1600">
                <a:solidFill>
                  <a:schemeClr val="dk1"/>
                </a:solidFill>
              </a:rPr>
              <a:t> </a:t>
            </a:r>
            <a:r>
              <a:rPr lang="en" sz="1600">
                <a:solidFill>
                  <a:srgbClr val="101D35"/>
                </a:solidFill>
              </a:rPr>
              <a:t>is defined as: </a:t>
            </a:r>
            <a:endParaRPr sz="1600">
              <a:solidFill>
                <a:srgbClr val="101D35"/>
              </a:solidFill>
            </a:endParaRPr>
          </a:p>
          <a:p>
            <a:pPr marL="914400" lvl="1" indent="-323850" algn="l" rtl="0">
              <a:spcBef>
                <a:spcPts val="0"/>
              </a:spcBef>
              <a:spcAft>
                <a:spcPts val="0"/>
              </a:spcAft>
              <a:buClr>
                <a:srgbClr val="101D35"/>
              </a:buClr>
              <a:buSzPts val="1500"/>
              <a:buChar char="◆"/>
            </a:pPr>
            <a:r>
              <a:rPr lang="en" sz="1500">
                <a:solidFill>
                  <a:srgbClr val="101D35"/>
                </a:solidFill>
              </a:rPr>
              <a:t>Being within 6 ft of a person with COVID-19 for a total of 15 min or more over a 24- hour period; or</a:t>
            </a:r>
            <a:endParaRPr sz="1500">
              <a:solidFill>
                <a:srgbClr val="101D35"/>
              </a:solidFill>
            </a:endParaRPr>
          </a:p>
          <a:p>
            <a:pPr marL="914400" lvl="1" indent="-323850" algn="l" rtl="0">
              <a:spcBef>
                <a:spcPts val="0"/>
              </a:spcBef>
              <a:spcAft>
                <a:spcPts val="0"/>
              </a:spcAft>
              <a:buClr>
                <a:srgbClr val="101D35"/>
              </a:buClr>
              <a:buSzPts val="1500"/>
              <a:buChar char="◆"/>
            </a:pPr>
            <a:r>
              <a:rPr lang="en" sz="1500">
                <a:solidFill>
                  <a:srgbClr val="101D35"/>
                </a:solidFill>
              </a:rPr>
              <a:t>Direct exposure to respiratory secretions; or</a:t>
            </a:r>
            <a:endParaRPr sz="1500">
              <a:solidFill>
                <a:srgbClr val="101D35"/>
              </a:solidFill>
            </a:endParaRPr>
          </a:p>
          <a:p>
            <a:pPr marL="914400" lvl="1" indent="-323850" algn="l" rtl="0">
              <a:spcBef>
                <a:spcPts val="0"/>
              </a:spcBef>
              <a:spcAft>
                <a:spcPts val="0"/>
              </a:spcAft>
              <a:buClr>
                <a:srgbClr val="101D35"/>
              </a:buClr>
              <a:buSzPts val="1500"/>
              <a:buChar char="◆"/>
            </a:pPr>
            <a:r>
              <a:rPr lang="en" sz="1500">
                <a:solidFill>
                  <a:srgbClr val="101D35"/>
                </a:solidFill>
              </a:rPr>
              <a:t>Caring for or living with a person who has COVID-19; or</a:t>
            </a:r>
            <a:endParaRPr sz="1500">
              <a:solidFill>
                <a:srgbClr val="101D35"/>
              </a:solidFill>
            </a:endParaRPr>
          </a:p>
          <a:p>
            <a:pPr marL="457200" lvl="0" indent="0" algn="l" rtl="0">
              <a:spcBef>
                <a:spcPts val="1100"/>
              </a:spcBef>
              <a:spcAft>
                <a:spcPts val="1100"/>
              </a:spcAft>
              <a:buNone/>
            </a:pPr>
            <a:endParaRPr sz="2300">
              <a:solidFill>
                <a:srgbClr val="101D35"/>
              </a:solidFill>
            </a:endParaRPr>
          </a:p>
        </p:txBody>
      </p:sp>
      <p:grpSp>
        <p:nvGrpSpPr>
          <p:cNvPr id="238" name="Google Shape;238;p31"/>
          <p:cNvGrpSpPr/>
          <p:nvPr/>
        </p:nvGrpSpPr>
        <p:grpSpPr>
          <a:xfrm>
            <a:off x="6085850" y="0"/>
            <a:ext cx="3058150" cy="888550"/>
            <a:chOff x="6085850" y="0"/>
            <a:chExt cx="3058150" cy="888550"/>
          </a:xfrm>
        </p:grpSpPr>
        <p:pic>
          <p:nvPicPr>
            <p:cNvPr id="239" name="Google Shape;239;p31" descr="A close up of a sign&#10;&#10;Description automatically generated"/>
            <p:cNvPicPr preferRelativeResize="0"/>
            <p:nvPr/>
          </p:nvPicPr>
          <p:blipFill rotWithShape="1">
            <a:blip r:embed="rId5">
              <a:alphaModFix/>
            </a:blip>
            <a:srcRect/>
            <a:stretch/>
          </p:blipFill>
          <p:spPr>
            <a:xfrm>
              <a:off x="7680550" y="0"/>
              <a:ext cx="1463450" cy="888550"/>
            </a:xfrm>
            <a:prstGeom prst="rect">
              <a:avLst/>
            </a:prstGeom>
            <a:noFill/>
            <a:ln>
              <a:noFill/>
            </a:ln>
          </p:spPr>
        </p:pic>
        <p:pic>
          <p:nvPicPr>
            <p:cNvPr id="240" name="Google Shape;240;p31"/>
            <p:cNvPicPr preferRelativeResize="0"/>
            <p:nvPr/>
          </p:nvPicPr>
          <p:blipFill rotWithShape="1">
            <a:blip r:embed="rId6">
              <a:alphaModFix/>
            </a:blip>
            <a:srcRect/>
            <a:stretch/>
          </p:blipFill>
          <p:spPr>
            <a:xfrm>
              <a:off x="6085850" y="20150"/>
              <a:ext cx="1594701" cy="848250"/>
            </a:xfrm>
            <a:prstGeom prst="rect">
              <a:avLst/>
            </a:prstGeom>
            <a:noFill/>
            <a:ln>
              <a:noFill/>
            </a:ln>
          </p:spPr>
        </p:pic>
      </p:grpSp>
      <p:sp>
        <p:nvSpPr>
          <p:cNvPr id="241" name="Google Shape;241;p31"/>
          <p:cNvSpPr/>
          <p:nvPr/>
        </p:nvSpPr>
        <p:spPr>
          <a:xfrm>
            <a:off x="429875" y="2571750"/>
            <a:ext cx="8320200" cy="1866000"/>
          </a:xfrm>
          <a:prstGeom prst="flowChartAlternateProcess">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600" b="1">
                <a:solidFill>
                  <a:srgbClr val="101D35"/>
                </a:solidFill>
              </a:rPr>
              <a:t>Exception: </a:t>
            </a:r>
            <a:r>
              <a:rPr lang="en" sz="1600">
                <a:solidFill>
                  <a:srgbClr val="101D35"/>
                </a:solidFill>
              </a:rPr>
              <a:t>In indoor and outdoor K-12 settings, a student who was within 3 to 6 feet of an infected student is </a:t>
            </a:r>
            <a:r>
              <a:rPr lang="en" sz="1600" b="1">
                <a:solidFill>
                  <a:srgbClr val="101D35"/>
                </a:solidFill>
              </a:rPr>
              <a:t>not considered a close contact as long as both students wore well-fitting masks </a:t>
            </a:r>
            <a:r>
              <a:rPr lang="en" sz="1600">
                <a:solidFill>
                  <a:srgbClr val="101D35"/>
                </a:solidFill>
              </a:rPr>
              <a:t>the entire time. </a:t>
            </a:r>
            <a:endParaRPr sz="1600">
              <a:solidFill>
                <a:srgbClr val="101D35"/>
              </a:solidFill>
            </a:endParaRPr>
          </a:p>
          <a:p>
            <a:pPr marL="457200" lvl="0" indent="-330200" algn="l" rtl="0">
              <a:lnSpc>
                <a:spcPct val="115000"/>
              </a:lnSpc>
              <a:spcBef>
                <a:spcPts val="1100"/>
              </a:spcBef>
              <a:spcAft>
                <a:spcPts val="0"/>
              </a:spcAft>
              <a:buClr>
                <a:srgbClr val="101D35"/>
              </a:buClr>
              <a:buSzPts val="1600"/>
              <a:buChar char="➔"/>
            </a:pPr>
            <a:r>
              <a:rPr lang="en" sz="1600">
                <a:solidFill>
                  <a:srgbClr val="101D35"/>
                </a:solidFill>
              </a:rPr>
              <a:t>Applies to school buses when there are documented seating charts and assurance that masks are worn and students remain in assigned seats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2"/>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47" name="Google Shape;247;p32"/>
          <p:cNvPicPr preferRelativeResize="0"/>
          <p:nvPr/>
        </p:nvPicPr>
        <p:blipFill rotWithShape="1">
          <a:blip r:embed="rId4">
            <a:alphaModFix/>
          </a:blip>
          <a:srcRect/>
          <a:stretch/>
        </p:blipFill>
        <p:spPr>
          <a:xfrm>
            <a:off x="1507025" y="1320450"/>
            <a:ext cx="5970249" cy="3223200"/>
          </a:xfrm>
          <a:prstGeom prst="rect">
            <a:avLst/>
          </a:prstGeom>
          <a:noFill/>
          <a:ln>
            <a:noFill/>
          </a:ln>
        </p:spPr>
      </p:pic>
      <p:sp>
        <p:nvSpPr>
          <p:cNvPr id="248" name="Google Shape;248;p32"/>
          <p:cNvSpPr txBox="1">
            <a:spLocks noGrp="1"/>
          </p:cNvSpPr>
          <p:nvPr>
            <p:ph type="title"/>
          </p:nvPr>
        </p:nvSpPr>
        <p:spPr>
          <a:xfrm>
            <a:off x="311700" y="2212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00">
                <a:solidFill>
                  <a:srgbClr val="073763"/>
                </a:solidFill>
                <a:latin typeface="Arial"/>
                <a:ea typeface="Arial"/>
                <a:cs typeface="Arial"/>
                <a:sym typeface="Arial"/>
              </a:rPr>
              <a:t>Goal of TTS in K-12 Schools</a:t>
            </a:r>
            <a:endParaRPr sz="2500">
              <a:solidFill>
                <a:srgbClr val="073763"/>
              </a:solidFill>
              <a:latin typeface="Arial"/>
              <a:ea typeface="Arial"/>
              <a:cs typeface="Arial"/>
              <a:sym typeface="Arial"/>
            </a:endParaRPr>
          </a:p>
        </p:txBody>
      </p:sp>
      <p:grpSp>
        <p:nvGrpSpPr>
          <p:cNvPr id="249" name="Google Shape;249;p32"/>
          <p:cNvGrpSpPr/>
          <p:nvPr/>
        </p:nvGrpSpPr>
        <p:grpSpPr>
          <a:xfrm>
            <a:off x="6085850" y="0"/>
            <a:ext cx="3058150" cy="888550"/>
            <a:chOff x="6085850" y="0"/>
            <a:chExt cx="3058150" cy="888550"/>
          </a:xfrm>
        </p:grpSpPr>
        <p:pic>
          <p:nvPicPr>
            <p:cNvPr id="250" name="Google Shape;250;p32" descr="A close up of a sign&#10;&#10;Description automatically generated"/>
            <p:cNvPicPr preferRelativeResize="0"/>
            <p:nvPr/>
          </p:nvPicPr>
          <p:blipFill rotWithShape="1">
            <a:blip r:embed="rId5">
              <a:alphaModFix/>
            </a:blip>
            <a:srcRect/>
            <a:stretch/>
          </p:blipFill>
          <p:spPr>
            <a:xfrm>
              <a:off x="7680550" y="0"/>
              <a:ext cx="1463450" cy="888550"/>
            </a:xfrm>
            <a:prstGeom prst="rect">
              <a:avLst/>
            </a:prstGeom>
            <a:noFill/>
            <a:ln>
              <a:noFill/>
            </a:ln>
          </p:spPr>
        </p:pic>
        <p:pic>
          <p:nvPicPr>
            <p:cNvPr id="251" name="Google Shape;251;p32"/>
            <p:cNvPicPr preferRelativeResize="0"/>
            <p:nvPr/>
          </p:nvPicPr>
          <p:blipFill rotWithShape="1">
            <a:blip r:embed="rId6">
              <a:alphaModFix/>
            </a:blip>
            <a:srcRect/>
            <a:stretch/>
          </p:blipFill>
          <p:spPr>
            <a:xfrm>
              <a:off x="6085850" y="20150"/>
              <a:ext cx="1594701" cy="848250"/>
            </a:xfrm>
            <a:prstGeom prst="rect">
              <a:avLst/>
            </a:prstGeom>
            <a:noFill/>
            <a:ln>
              <a:noFill/>
            </a:ln>
          </p:spPr>
        </p:pic>
      </p:grpSp>
      <p:sp>
        <p:nvSpPr>
          <p:cNvPr id="252" name="Google Shape;252;p32"/>
          <p:cNvSpPr txBox="1"/>
          <p:nvPr/>
        </p:nvSpPr>
        <p:spPr>
          <a:xfrm>
            <a:off x="311700" y="744400"/>
            <a:ext cx="8832300" cy="86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solidFill>
                <a:schemeClr val="dk1"/>
              </a:solidFill>
              <a:highlight>
                <a:schemeClr val="lt1"/>
              </a:highlight>
            </a:endParaRPr>
          </a:p>
          <a:p>
            <a:pPr marL="457200" lvl="0" indent="-323850" algn="l" rtl="0">
              <a:lnSpc>
                <a:spcPct val="106000"/>
              </a:lnSpc>
              <a:spcBef>
                <a:spcPts val="0"/>
              </a:spcBef>
              <a:spcAft>
                <a:spcPts val="0"/>
              </a:spcAft>
              <a:buClr>
                <a:schemeClr val="dk1"/>
              </a:buClr>
              <a:buSzPts val="1500"/>
              <a:buChar char="➔"/>
            </a:pPr>
            <a:r>
              <a:rPr lang="en" sz="1500">
                <a:solidFill>
                  <a:schemeClr val="dk1"/>
                </a:solidFill>
              </a:rPr>
              <a:t>When schools implement </a:t>
            </a:r>
            <a:r>
              <a:rPr lang="en" sz="1500" b="1">
                <a:solidFill>
                  <a:schemeClr val="dk1"/>
                </a:solidFill>
              </a:rPr>
              <a:t>TTS combined with other mitigation strategies</a:t>
            </a:r>
            <a:r>
              <a:rPr lang="en" sz="1500">
                <a:solidFill>
                  <a:schemeClr val="dk1"/>
                </a:solidFill>
              </a:rPr>
              <a:t>, they can: </a:t>
            </a:r>
            <a:endParaRPr sz="1500">
              <a:solidFill>
                <a:schemeClr val="dk1"/>
              </a:solidFill>
              <a:highlight>
                <a:schemeClr val="lt1"/>
              </a:highlight>
            </a:endParaRPr>
          </a:p>
          <a:p>
            <a:pPr marL="0" lvl="0" indent="0" algn="ctr" rtl="0">
              <a:spcBef>
                <a:spcPts val="0"/>
              </a:spcBef>
              <a:spcAft>
                <a:spcPts val="0"/>
              </a:spcAft>
              <a:buNone/>
            </a:pPr>
            <a:endParaRPr sz="1300">
              <a:solidFill>
                <a:schemeClr val="dk1"/>
              </a:solidFill>
              <a:highlight>
                <a:schemeClr val="lt1"/>
              </a:highlight>
            </a:endParaRPr>
          </a:p>
        </p:txBody>
      </p:sp>
      <p:sp>
        <p:nvSpPr>
          <p:cNvPr id="253" name="Google Shape;253;p32"/>
          <p:cNvSpPr txBox="1"/>
          <p:nvPr/>
        </p:nvSpPr>
        <p:spPr>
          <a:xfrm>
            <a:off x="601475" y="4233550"/>
            <a:ext cx="7726800" cy="660300"/>
          </a:xfrm>
          <a:prstGeom prst="rect">
            <a:avLst/>
          </a:prstGeom>
          <a:noFill/>
          <a:ln>
            <a:noFill/>
          </a:ln>
        </p:spPr>
        <p:txBody>
          <a:bodyPr spcFirstLastPara="1" wrap="square" lIns="91425" tIns="91425" rIns="91425" bIns="91425" anchor="t" anchorCtr="0">
            <a:spAutoFit/>
          </a:bodyPr>
          <a:lstStyle/>
          <a:p>
            <a:pPr marL="0" lvl="0" indent="0" algn="ctr" rtl="0">
              <a:lnSpc>
                <a:spcPct val="106000"/>
              </a:lnSpc>
              <a:spcBef>
                <a:spcPts val="0"/>
              </a:spcBef>
              <a:spcAft>
                <a:spcPts val="0"/>
              </a:spcAft>
              <a:buNone/>
            </a:pPr>
            <a:r>
              <a:rPr lang="en" sz="1500" b="1">
                <a:solidFill>
                  <a:srgbClr val="073763"/>
                </a:solidFill>
              </a:rPr>
              <a:t>And limit the impact of school absences on students &amp; the entire school community</a:t>
            </a:r>
            <a:endParaRPr sz="1300">
              <a:solidFill>
                <a:srgbClr val="07376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04717" y="112675"/>
            <a:ext cx="5812200" cy="2184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accent5"/>
              </a:buClr>
              <a:buSzPct val="100000"/>
              <a:buFont typeface="Open Sans SemiBold"/>
              <a:buNone/>
            </a:pPr>
            <a:r>
              <a:rPr lang="en"/>
              <a:t>Virginia: Cases, Hospitalizations, and Deaths</a:t>
            </a:r>
            <a:endParaRPr/>
          </a:p>
        </p:txBody>
      </p:sp>
      <p:sp>
        <p:nvSpPr>
          <p:cNvPr id="68" name="Google Shape;68;p15"/>
          <p:cNvSpPr txBox="1"/>
          <p:nvPr/>
        </p:nvSpPr>
        <p:spPr>
          <a:xfrm>
            <a:off x="139623" y="150233"/>
            <a:ext cx="7257900" cy="252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5B9BD5"/>
              </a:buClr>
              <a:buSzPts val="1500"/>
              <a:buFont typeface="Open Sans SemiBold"/>
              <a:buNone/>
            </a:pPr>
            <a:endParaRPr sz="1500" b="0" i="0" u="none" strike="noStrike" cap="none">
              <a:solidFill>
                <a:srgbClr val="5B9BD5"/>
              </a:solidFill>
              <a:latin typeface="Open Sans SemiBold"/>
              <a:ea typeface="Open Sans SemiBold"/>
              <a:cs typeface="Open Sans SemiBold"/>
              <a:sym typeface="Open Sans SemiBold"/>
            </a:endParaRPr>
          </a:p>
        </p:txBody>
      </p:sp>
      <p:sp>
        <p:nvSpPr>
          <p:cNvPr id="69" name="Google Shape;69;p15"/>
          <p:cNvSpPr/>
          <p:nvPr/>
        </p:nvSpPr>
        <p:spPr>
          <a:xfrm>
            <a:off x="7889163" y="252177"/>
            <a:ext cx="1194600" cy="190200"/>
          </a:xfrm>
          <a:prstGeom prst="rect">
            <a:avLst/>
          </a:prstGeom>
          <a:noFill/>
          <a:ln>
            <a:noFill/>
          </a:ln>
        </p:spPr>
        <p:txBody>
          <a:bodyPr spcFirstLastPara="1" wrap="square" lIns="68575" tIns="34275" rIns="68575" bIns="34275" anchor="t" anchorCtr="0">
            <a:noAutofit/>
          </a:bodyPr>
          <a:lstStyle/>
          <a:p>
            <a:pPr marL="63500" marR="0" lvl="0" indent="0" algn="l" rtl="0">
              <a:lnSpc>
                <a:spcPct val="100000"/>
              </a:lnSpc>
              <a:spcBef>
                <a:spcPts val="0"/>
              </a:spcBef>
              <a:spcAft>
                <a:spcPts val="0"/>
              </a:spcAft>
              <a:buClr>
                <a:srgbClr val="313131"/>
              </a:buClr>
              <a:buSzPts val="800"/>
              <a:buFont typeface="Open Sans"/>
              <a:buNone/>
            </a:pPr>
            <a:r>
              <a:rPr lang="en" sz="800" b="0" i="0" u="none" strike="noStrike" cap="none">
                <a:solidFill>
                  <a:srgbClr val="313131"/>
                </a:solidFill>
                <a:latin typeface="Open Sans"/>
                <a:ea typeface="Open Sans"/>
                <a:cs typeface="Open Sans"/>
                <a:sym typeface="Open Sans"/>
              </a:rPr>
              <a:t>Updated </a:t>
            </a:r>
            <a:r>
              <a:rPr lang="en" sz="800">
                <a:solidFill>
                  <a:srgbClr val="313131"/>
                </a:solidFill>
                <a:latin typeface="Open Sans"/>
                <a:ea typeface="Open Sans"/>
                <a:cs typeface="Open Sans"/>
                <a:sym typeface="Open Sans"/>
              </a:rPr>
              <a:t>1/5/22</a:t>
            </a:r>
            <a:endParaRPr sz="1400" b="0" i="0" u="none" strike="noStrike" cap="none">
              <a:solidFill>
                <a:srgbClr val="000000"/>
              </a:solidFill>
              <a:latin typeface="Calibri"/>
              <a:ea typeface="Calibri"/>
              <a:cs typeface="Calibri"/>
              <a:sym typeface="Calibri"/>
            </a:endParaRPr>
          </a:p>
        </p:txBody>
      </p:sp>
      <p:sp>
        <p:nvSpPr>
          <p:cNvPr id="70" name="Google Shape;70;p15"/>
          <p:cNvSpPr/>
          <p:nvPr/>
        </p:nvSpPr>
        <p:spPr>
          <a:xfrm>
            <a:off x="0" y="4837455"/>
            <a:ext cx="4504800" cy="311700"/>
          </a:xfrm>
          <a:prstGeom prst="rect">
            <a:avLst/>
          </a:prstGeom>
          <a:noFill/>
          <a:ln>
            <a:noFill/>
          </a:ln>
        </p:spPr>
        <p:txBody>
          <a:bodyPr spcFirstLastPara="1" wrap="square" lIns="342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Open Sans"/>
              <a:buNone/>
            </a:pPr>
            <a:r>
              <a:rPr lang="en" sz="800" b="0" i="0" u="none" strike="noStrike" cap="none">
                <a:solidFill>
                  <a:srgbClr val="000000"/>
                </a:solidFill>
                <a:latin typeface="Open Sans"/>
                <a:ea typeface="Open Sans"/>
                <a:cs typeface="Open Sans"/>
                <a:sym typeface="Open Sans"/>
              </a:rPr>
              <a:t>Source: </a:t>
            </a:r>
            <a:r>
              <a:rPr lang="en" sz="800" b="0" i="0" u="sng" strike="noStrike" cap="none">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Cases – Coronavirus (virginia.gov)</a:t>
            </a:r>
            <a:r>
              <a:rPr lang="en" sz="800" b="0" i="0" u="none" strike="noStrike" cap="none">
                <a:solidFill>
                  <a:srgbClr val="000000"/>
                </a:solidFill>
                <a:latin typeface="Open Sans"/>
                <a:ea typeface="Open Sans"/>
                <a:cs typeface="Open Sans"/>
                <a:sym typeface="Open Sans"/>
              </a:rPr>
              <a:t>, </a:t>
            </a:r>
            <a:r>
              <a:rPr lang="en" sz="800" b="0" i="0" u="sng" strike="noStrike" cap="none">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Cases and Deaths - Coronavirus (virginia.gov)</a:t>
            </a:r>
            <a:r>
              <a:rPr lang="en" sz="800" b="0" i="0" u="none" strike="noStrike" cap="none">
                <a:solidFill>
                  <a:srgbClr val="000000"/>
                </a:solidFill>
                <a:latin typeface="Open Sans"/>
                <a:ea typeface="Open Sans"/>
                <a:cs typeface="Open Sans"/>
                <a:sym typeface="Open Sans"/>
              </a:rPr>
              <a:t>, </a:t>
            </a:r>
            <a:r>
              <a:rPr lang="en" sz="800" b="0" i="0" u="sng" strike="noStrike" cap="none">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VHHA Hospitalizations – Coronavirus (virginia.gov)</a:t>
            </a:r>
            <a:r>
              <a:rPr lang="en" sz="800" b="0" i="0" u="none" strike="noStrike" cap="none">
                <a:solidFill>
                  <a:srgbClr val="000000"/>
                </a:solidFill>
                <a:latin typeface="Open Sans"/>
                <a:ea typeface="Open Sans"/>
                <a:cs typeface="Open Sans"/>
                <a:sym typeface="Open Sans"/>
              </a:rPr>
              <a:t>, Data represent a 7-day moving average</a:t>
            </a:r>
            <a:endParaRPr sz="1400" b="0" i="0" u="none" strike="noStrike" cap="none">
              <a:solidFill>
                <a:srgbClr val="000000"/>
              </a:solidFill>
              <a:latin typeface="Calibri"/>
              <a:ea typeface="Calibri"/>
              <a:cs typeface="Calibri"/>
              <a:sym typeface="Calibri"/>
            </a:endParaRPr>
          </a:p>
        </p:txBody>
      </p:sp>
      <p:sp>
        <p:nvSpPr>
          <p:cNvPr id="71" name="Google Shape;71;p15"/>
          <p:cNvSpPr txBox="1"/>
          <p:nvPr/>
        </p:nvSpPr>
        <p:spPr>
          <a:xfrm>
            <a:off x="569975" y="767779"/>
            <a:ext cx="38583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4472C4"/>
              </a:buClr>
              <a:buSzPts val="1200"/>
              <a:buFont typeface="Open Sans"/>
              <a:buNone/>
            </a:pPr>
            <a:r>
              <a:rPr lang="en" sz="1200" b="1" i="0" u="none" strike="noStrike" cap="none">
                <a:solidFill>
                  <a:srgbClr val="4472C4"/>
                </a:solidFill>
                <a:latin typeface="Open Sans"/>
                <a:ea typeface="Open Sans"/>
                <a:cs typeface="Open Sans"/>
                <a:sym typeface="Open Sans"/>
              </a:rPr>
              <a:t>Cases by Date of Symptom Onset, Past 13 weeks</a:t>
            </a:r>
            <a:endParaRPr sz="1400" b="0" i="0" u="none" strike="noStrike" cap="none">
              <a:solidFill>
                <a:srgbClr val="000000"/>
              </a:solidFill>
              <a:latin typeface="Calibri"/>
              <a:ea typeface="Calibri"/>
              <a:cs typeface="Calibri"/>
              <a:sym typeface="Calibri"/>
            </a:endParaRPr>
          </a:p>
        </p:txBody>
      </p:sp>
      <p:sp>
        <p:nvSpPr>
          <p:cNvPr id="72" name="Google Shape;72;p15"/>
          <p:cNvSpPr txBox="1"/>
          <p:nvPr/>
        </p:nvSpPr>
        <p:spPr>
          <a:xfrm>
            <a:off x="5326354" y="767780"/>
            <a:ext cx="3733200" cy="253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4472C4"/>
              </a:buClr>
              <a:buSzPts val="1200"/>
              <a:buFont typeface="Open Sans"/>
              <a:buNone/>
            </a:pPr>
            <a:r>
              <a:rPr lang="en" sz="1200" b="1" i="0" u="none" strike="noStrike" cap="none">
                <a:solidFill>
                  <a:srgbClr val="4472C4"/>
                </a:solidFill>
                <a:latin typeface="Open Sans"/>
                <a:ea typeface="Open Sans"/>
                <a:cs typeface="Open Sans"/>
                <a:sym typeface="Open Sans"/>
              </a:rPr>
              <a:t>Cases by Date Reported, All Reporting Timeline</a:t>
            </a:r>
            <a:endParaRPr sz="1400" b="0" i="0" u="none" strike="noStrike" cap="none">
              <a:solidFill>
                <a:srgbClr val="000000"/>
              </a:solidFill>
              <a:latin typeface="Calibri"/>
              <a:ea typeface="Calibri"/>
              <a:cs typeface="Calibri"/>
              <a:sym typeface="Calibri"/>
            </a:endParaRPr>
          </a:p>
        </p:txBody>
      </p:sp>
      <p:sp>
        <p:nvSpPr>
          <p:cNvPr id="73" name="Google Shape;73;p15"/>
          <p:cNvSpPr txBox="1"/>
          <p:nvPr/>
        </p:nvSpPr>
        <p:spPr>
          <a:xfrm>
            <a:off x="2206732" y="3656750"/>
            <a:ext cx="2360400" cy="315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Calibri"/>
              <a:buNone/>
            </a:pPr>
            <a:r>
              <a:rPr lang="en" sz="800" b="0" i="0" u="none" strike="noStrike" cap="none">
                <a:solidFill>
                  <a:srgbClr val="000000"/>
                </a:solidFill>
                <a:latin typeface="Calibri"/>
                <a:ea typeface="Calibri"/>
                <a:cs typeface="Calibri"/>
                <a:sym typeface="Calibri"/>
              </a:rPr>
              <a:t>Gray shaded area illness may not have been reported yet</a:t>
            </a:r>
            <a:endParaRPr sz="1400" b="0" i="0" u="none" strike="noStrike" cap="none">
              <a:solidFill>
                <a:srgbClr val="000000"/>
              </a:solidFill>
              <a:latin typeface="Calibri"/>
              <a:ea typeface="Calibri"/>
              <a:cs typeface="Calibri"/>
              <a:sym typeface="Calibri"/>
            </a:endParaRPr>
          </a:p>
        </p:txBody>
      </p:sp>
      <p:sp>
        <p:nvSpPr>
          <p:cNvPr id="74" name="Google Shape;74;p15"/>
          <p:cNvSpPr txBox="1">
            <a:spLocks noGrp="1"/>
          </p:cNvSpPr>
          <p:nvPr>
            <p:ph type="sldNum" idx="12"/>
          </p:nvPr>
        </p:nvSpPr>
        <p:spPr>
          <a:xfrm>
            <a:off x="6959303" y="5000422"/>
            <a:ext cx="2057400" cy="170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
        <p:nvSpPr>
          <p:cNvPr id="75" name="Google Shape;75;p15"/>
          <p:cNvSpPr txBox="1"/>
          <p:nvPr/>
        </p:nvSpPr>
        <p:spPr>
          <a:xfrm>
            <a:off x="239164" y="4133006"/>
            <a:ext cx="285000" cy="284700"/>
          </a:xfrm>
          <a:prstGeom prst="rect">
            <a:avLst/>
          </a:prstGeom>
          <a:solidFill>
            <a:schemeClr val="lt1"/>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6" name="Google Shape;76;p15"/>
          <p:cNvSpPr txBox="1"/>
          <p:nvPr/>
        </p:nvSpPr>
        <p:spPr>
          <a:xfrm>
            <a:off x="-1938" y="4676613"/>
            <a:ext cx="50019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chemeClr val="dk1"/>
                </a:solidFill>
                <a:latin typeface="Calibri"/>
                <a:ea typeface="Calibri"/>
                <a:cs typeface="Calibri"/>
                <a:sym typeface="Calibri"/>
              </a:rPr>
              <a:t>*VDH received cumulative death data on 12/28 totaling 185 deaths</a:t>
            </a:r>
            <a:endParaRPr sz="900">
              <a:solidFill>
                <a:schemeClr val="dk1"/>
              </a:solidFill>
              <a:latin typeface="Calibri"/>
              <a:ea typeface="Calibri"/>
              <a:cs typeface="Calibri"/>
              <a:sym typeface="Calibri"/>
            </a:endParaRPr>
          </a:p>
        </p:txBody>
      </p:sp>
      <p:sp>
        <p:nvSpPr>
          <p:cNvPr id="77" name="Google Shape;77;p15"/>
          <p:cNvSpPr txBox="1"/>
          <p:nvPr/>
        </p:nvSpPr>
        <p:spPr>
          <a:xfrm>
            <a:off x="5241902" y="775427"/>
            <a:ext cx="39021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pic>
        <p:nvPicPr>
          <p:cNvPr id="78" name="Google Shape;78;p15" descr="Chart, histogram&#10;&#10;Description automatically generated"/>
          <p:cNvPicPr preferRelativeResize="0"/>
          <p:nvPr/>
        </p:nvPicPr>
        <p:blipFill rotWithShape="1">
          <a:blip r:embed="rId6">
            <a:alphaModFix/>
          </a:blip>
          <a:srcRect/>
          <a:stretch/>
        </p:blipFill>
        <p:spPr>
          <a:xfrm>
            <a:off x="4868679" y="1195396"/>
            <a:ext cx="4215048" cy="2387246"/>
          </a:xfrm>
          <a:prstGeom prst="rect">
            <a:avLst/>
          </a:prstGeom>
          <a:noFill/>
          <a:ln>
            <a:noFill/>
          </a:ln>
        </p:spPr>
      </p:pic>
      <p:pic>
        <p:nvPicPr>
          <p:cNvPr id="79" name="Google Shape;79;p15" descr="Chart, bar chart, histogram&#10;&#10;Description automatically generated"/>
          <p:cNvPicPr preferRelativeResize="0"/>
          <p:nvPr/>
        </p:nvPicPr>
        <p:blipFill rotWithShape="1">
          <a:blip r:embed="rId7">
            <a:alphaModFix/>
          </a:blip>
          <a:srcRect/>
          <a:stretch/>
        </p:blipFill>
        <p:spPr>
          <a:xfrm>
            <a:off x="129521" y="1073148"/>
            <a:ext cx="4739157" cy="31858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Thank you!</a:t>
            </a:r>
            <a:endParaRPr/>
          </a:p>
        </p:txBody>
      </p:sp>
      <p:sp>
        <p:nvSpPr>
          <p:cNvPr id="259" name="Google Shape;25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laurie.forlano@vdh.virginia.gov</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Extra Slides</a:t>
            </a:r>
            <a:endParaRPr/>
          </a:p>
        </p:txBody>
      </p:sp>
      <p:sp>
        <p:nvSpPr>
          <p:cNvPr id="265" name="Google Shape;265;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153773" y="86558"/>
            <a:ext cx="7749600" cy="291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5"/>
              </a:buClr>
              <a:buSzPct val="93103"/>
              <a:buFont typeface="Open Sans SemiBold"/>
              <a:buNone/>
            </a:pPr>
            <a:r>
              <a:rPr lang="en" sz="1611" b="1">
                <a:solidFill>
                  <a:srgbClr val="1F3864"/>
                </a:solidFill>
                <a:latin typeface="Open Sans"/>
                <a:ea typeface="Open Sans"/>
                <a:cs typeface="Open Sans"/>
                <a:sym typeface="Open Sans"/>
              </a:rPr>
              <a:t>CDC Guidance Update - Shortened I/Q Period</a:t>
            </a:r>
            <a:endParaRPr sz="1611" b="1">
              <a:solidFill>
                <a:srgbClr val="1F3864"/>
              </a:solidFill>
              <a:latin typeface="Open Sans"/>
              <a:ea typeface="Open Sans"/>
              <a:cs typeface="Open Sans"/>
              <a:sym typeface="Open Sans"/>
            </a:endParaRPr>
          </a:p>
        </p:txBody>
      </p:sp>
      <p:sp>
        <p:nvSpPr>
          <p:cNvPr id="272" name="Google Shape;272;p35"/>
          <p:cNvSpPr txBox="1"/>
          <p:nvPr/>
        </p:nvSpPr>
        <p:spPr>
          <a:xfrm>
            <a:off x="336600" y="534050"/>
            <a:ext cx="8470800" cy="4587000"/>
          </a:xfrm>
          <a:prstGeom prst="rect">
            <a:avLst/>
          </a:prstGeom>
          <a:noFill/>
          <a:ln>
            <a:noFill/>
          </a:ln>
        </p:spPr>
        <p:txBody>
          <a:bodyPr spcFirstLastPara="1" wrap="square" lIns="91425" tIns="91425" rIns="91425" bIns="91425" anchor="t" anchorCtr="0">
            <a:spAutoFit/>
          </a:bodyPr>
          <a:lstStyle/>
          <a:p>
            <a:pPr marL="457200" lvl="0" indent="-320675" algn="l" rtl="0">
              <a:spcBef>
                <a:spcPts val="1000"/>
              </a:spcBef>
              <a:spcAft>
                <a:spcPts val="0"/>
              </a:spcAft>
              <a:buClr>
                <a:schemeClr val="dk1"/>
              </a:buClr>
              <a:buSzPts val="1450"/>
              <a:buChar char="●"/>
            </a:pPr>
            <a:r>
              <a:rPr lang="en" sz="1450">
                <a:solidFill>
                  <a:schemeClr val="dk1"/>
                </a:solidFill>
                <a:latin typeface="Open Sans"/>
                <a:ea typeface="Open Sans"/>
                <a:cs typeface="Open Sans"/>
                <a:sym typeface="Open Sans"/>
              </a:rPr>
              <a:t>Guidance is for the general public and </a:t>
            </a:r>
            <a:r>
              <a:rPr lang="en" sz="1450" u="sng">
                <a:solidFill>
                  <a:schemeClr val="dk1"/>
                </a:solidFill>
                <a:latin typeface="Open Sans"/>
                <a:ea typeface="Open Sans"/>
                <a:cs typeface="Open Sans"/>
                <a:sym typeface="Open Sans"/>
              </a:rPr>
              <a:t>does not</a:t>
            </a:r>
            <a:r>
              <a:rPr lang="en" sz="1450">
                <a:solidFill>
                  <a:schemeClr val="dk1"/>
                </a:solidFill>
                <a:latin typeface="Open Sans"/>
                <a:ea typeface="Open Sans"/>
                <a:cs typeface="Open Sans"/>
                <a:sym typeface="Open Sans"/>
              </a:rPr>
              <a:t> apply to:</a:t>
            </a:r>
            <a:endParaRPr sz="1450">
              <a:solidFill>
                <a:schemeClr val="dk1"/>
              </a:solidFill>
              <a:latin typeface="Open Sans"/>
              <a:ea typeface="Open Sans"/>
              <a:cs typeface="Open Sans"/>
              <a:sym typeface="Open Sans"/>
            </a:endParaRPr>
          </a:p>
          <a:p>
            <a:pPr marL="914400" lvl="1" indent="-320675" algn="l" rtl="0">
              <a:spcBef>
                <a:spcPts val="0"/>
              </a:spcBef>
              <a:spcAft>
                <a:spcPts val="0"/>
              </a:spcAft>
              <a:buClr>
                <a:schemeClr val="dk1"/>
              </a:buClr>
              <a:buSzPts val="1450"/>
              <a:buFont typeface="Open Sans"/>
              <a:buChar char="○"/>
            </a:pPr>
            <a:r>
              <a:rPr lang="en" sz="1450">
                <a:solidFill>
                  <a:schemeClr val="dk1"/>
                </a:solidFill>
                <a:latin typeface="Open Sans"/>
                <a:ea typeface="Open Sans"/>
                <a:cs typeface="Open Sans"/>
                <a:sym typeface="Open Sans"/>
              </a:rPr>
              <a:t>Healthcare workers (</a:t>
            </a:r>
            <a:r>
              <a:rPr lang="en" sz="1450" u="sng">
                <a:solidFill>
                  <a:schemeClr val="hlink"/>
                </a:solidFill>
                <a:latin typeface="Open Sans"/>
                <a:ea typeface="Open Sans"/>
                <a:cs typeface="Open Sans"/>
                <a:sym typeface="Open Sans"/>
                <a:hlinkClick r:id="rId3"/>
              </a:rPr>
              <a:t>CDC Healthcare Worker Guidance</a:t>
            </a:r>
            <a:r>
              <a:rPr lang="en" sz="1450">
                <a:solidFill>
                  <a:schemeClr val="dk1"/>
                </a:solidFill>
                <a:latin typeface="Open Sans"/>
                <a:ea typeface="Open Sans"/>
                <a:cs typeface="Open Sans"/>
                <a:sym typeface="Open Sans"/>
              </a:rPr>
              <a:t> issued 12/23/21 stands)</a:t>
            </a:r>
            <a:endParaRPr sz="1450">
              <a:solidFill>
                <a:schemeClr val="dk1"/>
              </a:solidFill>
              <a:latin typeface="Open Sans"/>
              <a:ea typeface="Open Sans"/>
              <a:cs typeface="Open Sans"/>
              <a:sym typeface="Open Sans"/>
            </a:endParaRPr>
          </a:p>
          <a:p>
            <a:pPr marL="914400" lvl="1" indent="-320675" algn="l" rtl="0">
              <a:spcBef>
                <a:spcPts val="0"/>
              </a:spcBef>
              <a:spcAft>
                <a:spcPts val="0"/>
              </a:spcAft>
              <a:buClr>
                <a:schemeClr val="dk1"/>
              </a:buClr>
              <a:buSzPts val="1450"/>
              <a:buFont typeface="Open Sans"/>
              <a:buChar char="○"/>
            </a:pPr>
            <a:r>
              <a:rPr lang="en" sz="1450">
                <a:solidFill>
                  <a:schemeClr val="dk1"/>
                </a:solidFill>
                <a:latin typeface="Open Sans"/>
                <a:ea typeface="Open Sans"/>
                <a:cs typeface="Open Sans"/>
                <a:sym typeface="Open Sans"/>
              </a:rPr>
              <a:t>Healthcare patients/residents</a:t>
            </a:r>
            <a:endParaRPr sz="1450">
              <a:solidFill>
                <a:schemeClr val="dk1"/>
              </a:solidFill>
              <a:latin typeface="Open Sans"/>
              <a:ea typeface="Open Sans"/>
              <a:cs typeface="Open Sans"/>
              <a:sym typeface="Open Sans"/>
            </a:endParaRPr>
          </a:p>
          <a:p>
            <a:pPr marL="914400" lvl="1" indent="-304800" algn="l" rtl="0">
              <a:spcBef>
                <a:spcPts val="0"/>
              </a:spcBef>
              <a:spcAft>
                <a:spcPts val="0"/>
              </a:spcAft>
              <a:buClr>
                <a:schemeClr val="dk1"/>
              </a:buClr>
              <a:buSzPts val="1200"/>
              <a:buFont typeface="Open Sans"/>
              <a:buChar char="○"/>
            </a:pPr>
            <a:r>
              <a:rPr lang="en" sz="1450">
                <a:solidFill>
                  <a:schemeClr val="dk1"/>
                </a:solidFill>
                <a:latin typeface="Open Sans"/>
                <a:ea typeface="Open Sans"/>
                <a:cs typeface="Open Sans"/>
                <a:sym typeface="Open Sans"/>
              </a:rPr>
              <a:t>Visitors to healthcare settings:</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marL="1371600" lvl="2" indent="-317500" algn="l"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Cases should stay away from nursing homes and other high-risk settings until at least 10 days after symptom onset (or date of positive test, if asymptomatic). </a:t>
            </a:r>
            <a:endParaRPr>
              <a:solidFill>
                <a:schemeClr val="dk1"/>
              </a:solidFill>
              <a:latin typeface="Open Sans"/>
              <a:ea typeface="Open Sans"/>
              <a:cs typeface="Open Sans"/>
              <a:sym typeface="Open Sans"/>
            </a:endParaRPr>
          </a:p>
          <a:p>
            <a:pPr marL="1371600" lvl="2" indent="-317500" algn="l"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Those under quarantine should avoid nursing homes for at least 10 days after exposure.</a:t>
            </a:r>
            <a:endParaRPr sz="1450">
              <a:solidFill>
                <a:schemeClr val="dk1"/>
              </a:solidFill>
              <a:latin typeface="Open Sans"/>
              <a:ea typeface="Open Sans"/>
              <a:cs typeface="Open Sans"/>
              <a:sym typeface="Open Sans"/>
            </a:endParaRPr>
          </a:p>
          <a:p>
            <a:pPr marL="914400" lvl="1" indent="-320675" algn="l" rtl="0">
              <a:spcBef>
                <a:spcPts val="0"/>
              </a:spcBef>
              <a:spcAft>
                <a:spcPts val="0"/>
              </a:spcAft>
              <a:buClr>
                <a:schemeClr val="dk1"/>
              </a:buClr>
              <a:buSzPts val="1450"/>
              <a:buFont typeface="Open Sans"/>
              <a:buChar char="○"/>
            </a:pPr>
            <a:r>
              <a:rPr lang="en" sz="1450">
                <a:solidFill>
                  <a:schemeClr val="dk1"/>
                </a:solidFill>
                <a:latin typeface="Open Sans"/>
                <a:ea typeface="Open Sans"/>
                <a:cs typeface="Open Sans"/>
                <a:sym typeface="Open Sans"/>
              </a:rPr>
              <a:t>Those severely ill with COVID-19 or with a weakened immune system; these individuals must isolate for at least 10 and up to 20 days (consult HCP)</a:t>
            </a:r>
            <a:endParaRPr sz="1450">
              <a:solidFill>
                <a:schemeClr val="dk1"/>
              </a:solidFill>
              <a:latin typeface="Open Sans"/>
              <a:ea typeface="Open Sans"/>
              <a:cs typeface="Open Sans"/>
              <a:sym typeface="Open Sans"/>
            </a:endParaRPr>
          </a:p>
          <a:p>
            <a:pPr marL="914400" lvl="1" indent="-320675" algn="l" rtl="0">
              <a:spcBef>
                <a:spcPts val="0"/>
              </a:spcBef>
              <a:spcAft>
                <a:spcPts val="0"/>
              </a:spcAft>
              <a:buClr>
                <a:schemeClr val="dk1"/>
              </a:buClr>
              <a:buSzPts val="1450"/>
              <a:buFont typeface="Open Sans"/>
              <a:buChar char="○"/>
            </a:pPr>
            <a:r>
              <a:rPr lang="en" sz="1450">
                <a:solidFill>
                  <a:schemeClr val="dk1"/>
                </a:solidFill>
                <a:latin typeface="Open Sans"/>
                <a:ea typeface="Open Sans"/>
                <a:cs typeface="Open Sans"/>
                <a:sym typeface="Open Sans"/>
              </a:rPr>
              <a:t>Higher-risk congregate settings, such as:</a:t>
            </a:r>
            <a:endParaRPr sz="1450">
              <a:solidFill>
                <a:schemeClr val="dk1"/>
              </a:solidFill>
              <a:latin typeface="Open Sans"/>
              <a:ea typeface="Open Sans"/>
              <a:cs typeface="Open Sans"/>
              <a:sym typeface="Open Sans"/>
            </a:endParaRPr>
          </a:p>
          <a:p>
            <a:pPr marL="1371600" lvl="2" indent="-320675" algn="l" rtl="0">
              <a:spcBef>
                <a:spcPts val="0"/>
              </a:spcBef>
              <a:spcAft>
                <a:spcPts val="0"/>
              </a:spcAft>
              <a:buClr>
                <a:schemeClr val="dk1"/>
              </a:buClr>
              <a:buSzPts val="1450"/>
              <a:buFont typeface="Open Sans"/>
              <a:buChar char="■"/>
            </a:pPr>
            <a:r>
              <a:rPr lang="en" sz="1450">
                <a:solidFill>
                  <a:schemeClr val="dk1"/>
                </a:solidFill>
                <a:latin typeface="Open Sans"/>
                <a:ea typeface="Open Sans"/>
                <a:cs typeface="Open Sans"/>
                <a:sym typeface="Open Sans"/>
              </a:rPr>
              <a:t>Correctional and detention facilities</a:t>
            </a:r>
            <a:endParaRPr sz="1450">
              <a:solidFill>
                <a:schemeClr val="dk1"/>
              </a:solidFill>
              <a:latin typeface="Open Sans"/>
              <a:ea typeface="Open Sans"/>
              <a:cs typeface="Open Sans"/>
              <a:sym typeface="Open Sans"/>
            </a:endParaRPr>
          </a:p>
          <a:p>
            <a:pPr marL="1371600" lvl="2" indent="-320675" algn="l" rtl="0">
              <a:spcBef>
                <a:spcPts val="0"/>
              </a:spcBef>
              <a:spcAft>
                <a:spcPts val="0"/>
              </a:spcAft>
              <a:buClr>
                <a:schemeClr val="dk1"/>
              </a:buClr>
              <a:buSzPts val="1450"/>
              <a:buFont typeface="Open Sans"/>
              <a:buChar char="■"/>
            </a:pPr>
            <a:r>
              <a:rPr lang="en" sz="1450">
                <a:solidFill>
                  <a:schemeClr val="dk1"/>
                </a:solidFill>
                <a:latin typeface="Open Sans"/>
                <a:ea typeface="Open Sans"/>
                <a:cs typeface="Open Sans"/>
                <a:sym typeface="Open Sans"/>
              </a:rPr>
              <a:t>Homeless shelters</a:t>
            </a:r>
            <a:endParaRPr sz="1450">
              <a:solidFill>
                <a:schemeClr val="dk1"/>
              </a:solidFill>
              <a:latin typeface="Open Sans"/>
              <a:ea typeface="Open Sans"/>
              <a:cs typeface="Open Sans"/>
              <a:sym typeface="Open Sans"/>
            </a:endParaRPr>
          </a:p>
          <a:p>
            <a:pPr marL="1371600" lvl="2" indent="-320675" algn="l" rtl="0">
              <a:spcBef>
                <a:spcPts val="0"/>
              </a:spcBef>
              <a:spcAft>
                <a:spcPts val="0"/>
              </a:spcAft>
              <a:buClr>
                <a:schemeClr val="dk1"/>
              </a:buClr>
              <a:buSzPts val="1450"/>
              <a:buFont typeface="Open Sans"/>
              <a:buChar char="■"/>
            </a:pPr>
            <a:r>
              <a:rPr lang="en" sz="1450">
                <a:solidFill>
                  <a:schemeClr val="dk1"/>
                </a:solidFill>
                <a:latin typeface="Open Sans"/>
                <a:ea typeface="Open Sans"/>
                <a:cs typeface="Open Sans"/>
                <a:sym typeface="Open Sans"/>
              </a:rPr>
              <a:t>Cruise ships</a:t>
            </a:r>
            <a:endParaRPr sz="1450">
              <a:solidFill>
                <a:schemeClr val="dk1"/>
              </a:solidFill>
              <a:latin typeface="Open Sans"/>
              <a:ea typeface="Open Sans"/>
              <a:cs typeface="Open Sans"/>
              <a:sym typeface="Open Sans"/>
            </a:endParaRPr>
          </a:p>
          <a:p>
            <a:pPr marL="914400" lvl="1" indent="-307975" algn="l" rtl="0">
              <a:spcBef>
                <a:spcPts val="0"/>
              </a:spcBef>
              <a:spcAft>
                <a:spcPts val="0"/>
              </a:spcAft>
              <a:buClr>
                <a:schemeClr val="dk1"/>
              </a:buClr>
              <a:buSzPts val="1250"/>
              <a:buFont typeface="Open Sans"/>
              <a:buChar char="○"/>
            </a:pPr>
            <a:r>
              <a:rPr lang="en" sz="1450">
                <a:solidFill>
                  <a:schemeClr val="dk1"/>
                </a:solidFill>
                <a:latin typeface="Open Sans"/>
                <a:ea typeface="Open Sans"/>
                <a:cs typeface="Open Sans"/>
                <a:sym typeface="Open Sans"/>
              </a:rPr>
              <a:t>Childcare facilities </a:t>
            </a:r>
            <a:r>
              <a:rPr lang="en" sz="1250" i="1">
                <a:solidFill>
                  <a:schemeClr val="dk1"/>
                </a:solidFill>
                <a:latin typeface="Open Sans"/>
                <a:ea typeface="Open Sans"/>
                <a:cs typeface="Open Sans"/>
                <a:sym typeface="Open Sans"/>
              </a:rPr>
              <a:t>- </a:t>
            </a:r>
            <a:r>
              <a:rPr lang="en" sz="1250">
                <a:solidFill>
                  <a:schemeClr val="dk1"/>
                </a:solidFill>
                <a:latin typeface="Open Sans"/>
                <a:ea typeface="Open Sans"/>
                <a:cs typeface="Open Sans"/>
                <a:sym typeface="Open Sans"/>
              </a:rPr>
              <a:t>Recommend not applying shortened I/Q guidance as a best practice; Shortened I/Q may considered for childcare staff if there are critical shortages.</a:t>
            </a:r>
            <a:endParaRPr sz="1250">
              <a:solidFill>
                <a:schemeClr val="dk1"/>
              </a:solidFill>
              <a:latin typeface="Open Sans"/>
              <a:ea typeface="Open Sans"/>
              <a:cs typeface="Open Sans"/>
              <a:sym typeface="Open Sans"/>
            </a:endParaRPr>
          </a:p>
          <a:p>
            <a:pPr marL="914400" lvl="0" indent="0" algn="l" rtl="0">
              <a:spcBef>
                <a:spcPts val="0"/>
              </a:spcBef>
              <a:spcAft>
                <a:spcPts val="0"/>
              </a:spcAft>
              <a:buNone/>
            </a:pPr>
            <a:endParaRPr sz="1450">
              <a:solidFill>
                <a:schemeClr val="dk1"/>
              </a:solidFill>
              <a:latin typeface="Open Sans"/>
              <a:ea typeface="Open Sans"/>
              <a:cs typeface="Open Sans"/>
              <a:sym typeface="Open Sans"/>
            </a:endParaRPr>
          </a:p>
          <a:p>
            <a:pPr marL="914400" lvl="1" indent="-320675" algn="l" rtl="0">
              <a:spcBef>
                <a:spcPts val="0"/>
              </a:spcBef>
              <a:spcAft>
                <a:spcPts val="0"/>
              </a:spcAft>
              <a:buClr>
                <a:schemeClr val="dk1"/>
              </a:buClr>
              <a:buSzPts val="1450"/>
              <a:buFont typeface="Open Sans"/>
              <a:buChar char="○"/>
            </a:pPr>
            <a:r>
              <a:rPr lang="en" sz="1450">
                <a:solidFill>
                  <a:schemeClr val="dk1"/>
                </a:solidFill>
                <a:latin typeface="Open Sans"/>
                <a:ea typeface="Open Sans"/>
                <a:cs typeface="Open Sans"/>
                <a:sym typeface="Open Sans"/>
              </a:rPr>
              <a:t>Guidance </a:t>
            </a:r>
            <a:r>
              <a:rPr lang="en" sz="1450" u="sng">
                <a:solidFill>
                  <a:schemeClr val="dk1"/>
                </a:solidFill>
                <a:latin typeface="Open Sans"/>
                <a:ea typeface="Open Sans"/>
                <a:cs typeface="Open Sans"/>
                <a:sym typeface="Open Sans"/>
              </a:rPr>
              <a:t>does</a:t>
            </a:r>
            <a:r>
              <a:rPr lang="en" sz="1450">
                <a:solidFill>
                  <a:schemeClr val="dk1"/>
                </a:solidFill>
                <a:latin typeface="Open Sans"/>
                <a:ea typeface="Open Sans"/>
                <a:cs typeface="Open Sans"/>
                <a:sym typeface="Open Sans"/>
              </a:rPr>
              <a:t> apply to community settings, K-12 settings and IHEs</a:t>
            </a:r>
            <a:endParaRPr sz="145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None/>
            </a:pPr>
            <a:endParaRPr sz="1450">
              <a:solidFill>
                <a:schemeClr val="dk1"/>
              </a:solidFill>
              <a:highlight>
                <a:srgbClr val="FFFFFF"/>
              </a:highlight>
              <a:latin typeface="Open Sans"/>
              <a:ea typeface="Open Sans"/>
              <a:cs typeface="Open Sans"/>
              <a:sym typeface="Open Sans"/>
            </a:endParaRPr>
          </a:p>
          <a:p>
            <a:pPr marL="457200" lvl="0" indent="0" algn="l" rtl="0">
              <a:lnSpc>
                <a:spcPct val="100000"/>
              </a:lnSpc>
              <a:spcBef>
                <a:spcPts val="0"/>
              </a:spcBef>
              <a:spcAft>
                <a:spcPts val="0"/>
              </a:spcAft>
              <a:buNone/>
            </a:pPr>
            <a:endParaRPr sz="1450">
              <a:solidFill>
                <a:schemeClr val="dk1"/>
              </a:solidFill>
              <a:latin typeface="Open Sans"/>
              <a:ea typeface="Open Sans"/>
              <a:cs typeface="Open Sans"/>
              <a:sym typeface="Open Sans"/>
            </a:endParaRPr>
          </a:p>
        </p:txBody>
      </p:sp>
      <p:sp>
        <p:nvSpPr>
          <p:cNvPr id="273" name="Google Shape;273;p35"/>
          <p:cNvSpPr txBox="1"/>
          <p:nvPr/>
        </p:nvSpPr>
        <p:spPr>
          <a:xfrm>
            <a:off x="0" y="4804800"/>
            <a:ext cx="2978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hlinkClick r:id="rId4"/>
              </a:rPr>
              <a:t>COVID-19 Quarantine and Isolation | CDC</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04717" y="112675"/>
            <a:ext cx="5812200" cy="2184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accent5"/>
              </a:buClr>
              <a:buSzPct val="100000"/>
              <a:buFont typeface="Open Sans SemiBold"/>
              <a:buNone/>
            </a:pPr>
            <a:r>
              <a:rPr lang="en"/>
              <a:t>Virginia: Rate of Hospitalizations Per 100,000 by Vaccine Status (1/17/21-12/25/21)</a:t>
            </a:r>
            <a:endParaRPr/>
          </a:p>
        </p:txBody>
      </p:sp>
      <p:sp>
        <p:nvSpPr>
          <p:cNvPr id="86" name="Google Shape;86;p16"/>
          <p:cNvSpPr txBox="1"/>
          <p:nvPr/>
        </p:nvSpPr>
        <p:spPr>
          <a:xfrm>
            <a:off x="0" y="4928095"/>
            <a:ext cx="2264400" cy="315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Calibri"/>
              <a:buNone/>
            </a:pPr>
            <a:r>
              <a:rPr lang="en" sz="800" b="0" i="0" u="none" strike="noStrike" cap="none">
                <a:solidFill>
                  <a:srgbClr val="000000"/>
                </a:solidFill>
                <a:latin typeface="Calibri"/>
                <a:ea typeface="Calibri"/>
                <a:cs typeface="Calibri"/>
                <a:sym typeface="Calibri"/>
              </a:rPr>
              <a:t>Source: </a:t>
            </a:r>
            <a:r>
              <a:rPr lang="en" sz="8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VDH Hospitalizations by Vaccine Status</a:t>
            </a: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Calibri"/>
              <a:buNone/>
            </a:pPr>
            <a:endParaRPr sz="800" b="0" i="0" u="none" strike="noStrike" cap="none">
              <a:solidFill>
                <a:srgbClr val="000000"/>
              </a:solidFill>
              <a:latin typeface="Calibri"/>
              <a:ea typeface="Calibri"/>
              <a:cs typeface="Calibri"/>
              <a:sym typeface="Calibri"/>
            </a:endParaRPr>
          </a:p>
        </p:txBody>
      </p:sp>
      <p:sp>
        <p:nvSpPr>
          <p:cNvPr id="87" name="Google Shape;87;p16"/>
          <p:cNvSpPr/>
          <p:nvPr/>
        </p:nvSpPr>
        <p:spPr>
          <a:xfrm>
            <a:off x="8094969" y="212598"/>
            <a:ext cx="1129200" cy="232800"/>
          </a:xfrm>
          <a:prstGeom prst="rect">
            <a:avLst/>
          </a:prstGeom>
          <a:noFill/>
          <a:ln>
            <a:noFill/>
          </a:ln>
        </p:spPr>
        <p:txBody>
          <a:bodyPr spcFirstLastPara="1" wrap="square" lIns="68575" tIns="34275" rIns="68575" bIns="34275" anchor="t" anchorCtr="0">
            <a:noAutofit/>
          </a:bodyPr>
          <a:lstStyle/>
          <a:p>
            <a:pPr marL="63500" marR="0" lvl="0" indent="0" algn="l" rtl="0">
              <a:lnSpc>
                <a:spcPct val="100000"/>
              </a:lnSpc>
              <a:spcBef>
                <a:spcPts val="0"/>
              </a:spcBef>
              <a:spcAft>
                <a:spcPts val="0"/>
              </a:spcAft>
              <a:buClr>
                <a:srgbClr val="313131"/>
              </a:buClr>
              <a:buSzPts val="800"/>
              <a:buFont typeface="Open Sans"/>
              <a:buNone/>
            </a:pPr>
            <a:r>
              <a:rPr lang="en" sz="800" b="0" i="0" u="none" strike="noStrike" cap="none">
                <a:solidFill>
                  <a:srgbClr val="313131"/>
                </a:solidFill>
                <a:latin typeface="Open Sans"/>
                <a:ea typeface="Open Sans"/>
                <a:cs typeface="Open Sans"/>
                <a:sym typeface="Open Sans"/>
              </a:rPr>
              <a:t>Updated 1/5/22</a:t>
            </a:r>
            <a:endParaRPr sz="1100" b="0" i="0" u="none" strike="noStrike" cap="none">
              <a:solidFill>
                <a:srgbClr val="000000"/>
              </a:solidFill>
              <a:latin typeface="Arial"/>
              <a:ea typeface="Arial"/>
              <a:cs typeface="Arial"/>
              <a:sym typeface="Arial"/>
            </a:endParaRPr>
          </a:p>
        </p:txBody>
      </p:sp>
      <p:pic>
        <p:nvPicPr>
          <p:cNvPr id="88" name="Google Shape;88;p16" descr="Chart, line chart&#10;&#10;Description automatically generated"/>
          <p:cNvPicPr preferRelativeResize="0"/>
          <p:nvPr/>
        </p:nvPicPr>
        <p:blipFill rotWithShape="1">
          <a:blip r:embed="rId4">
            <a:alphaModFix/>
          </a:blip>
          <a:srcRect/>
          <a:stretch/>
        </p:blipFill>
        <p:spPr>
          <a:xfrm>
            <a:off x="393493" y="499681"/>
            <a:ext cx="8578119" cy="41441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104717" y="112675"/>
            <a:ext cx="5812200" cy="2184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accent5"/>
              </a:buClr>
              <a:buSzPct val="100000"/>
              <a:buFont typeface="Open Sans SemiBold"/>
              <a:buNone/>
            </a:pPr>
            <a:r>
              <a:rPr lang="en"/>
              <a:t>Virginia Hospitalization Trends</a:t>
            </a:r>
            <a:endParaRPr/>
          </a:p>
        </p:txBody>
      </p:sp>
      <p:sp>
        <p:nvSpPr>
          <p:cNvPr id="95" name="Google Shape;95;p17"/>
          <p:cNvSpPr txBox="1">
            <a:spLocks noGrp="1"/>
          </p:cNvSpPr>
          <p:nvPr>
            <p:ph type="body" idx="1"/>
          </p:nvPr>
        </p:nvSpPr>
        <p:spPr>
          <a:xfrm>
            <a:off x="5754360" y="928433"/>
            <a:ext cx="3229500" cy="3843300"/>
          </a:xfrm>
          <a:prstGeom prst="rect">
            <a:avLst/>
          </a:prstGeom>
          <a:noFill/>
          <a:ln>
            <a:noFill/>
          </a:ln>
        </p:spPr>
        <p:txBody>
          <a:bodyPr spcFirstLastPara="1" wrap="square" lIns="68575" tIns="34275" rIns="68575" bIns="34275" anchor="t" anchorCtr="0">
            <a:normAutofit/>
          </a:bodyPr>
          <a:lstStyle/>
          <a:p>
            <a:pPr marL="317500" lvl="0" indent="-209550" algn="l" rtl="0">
              <a:lnSpc>
                <a:spcPct val="90000"/>
              </a:lnSpc>
              <a:spcBef>
                <a:spcPts val="800"/>
              </a:spcBef>
              <a:spcAft>
                <a:spcPts val="0"/>
              </a:spcAft>
              <a:buSzPts val="1100"/>
              <a:buChar char="•"/>
            </a:pPr>
            <a:endParaRPr/>
          </a:p>
          <a:p>
            <a:pPr marL="317500" lvl="0" indent="-139700" algn="l" rtl="0">
              <a:lnSpc>
                <a:spcPct val="90000"/>
              </a:lnSpc>
              <a:spcBef>
                <a:spcPts val="800"/>
              </a:spcBef>
              <a:spcAft>
                <a:spcPts val="0"/>
              </a:spcAft>
              <a:buSzPts val="1100"/>
              <a:buNone/>
            </a:pPr>
            <a:endParaRPr sz="1200"/>
          </a:p>
          <a:p>
            <a:pPr marL="317500" lvl="0" indent="-139700" algn="l" rtl="0">
              <a:lnSpc>
                <a:spcPct val="90000"/>
              </a:lnSpc>
              <a:spcBef>
                <a:spcPts val="800"/>
              </a:spcBef>
              <a:spcAft>
                <a:spcPts val="0"/>
              </a:spcAft>
              <a:buSzPts val="1100"/>
              <a:buNone/>
            </a:pPr>
            <a:endParaRPr sz="1200"/>
          </a:p>
          <a:p>
            <a:pPr marL="101600" lvl="0" indent="0" algn="l" rtl="0">
              <a:lnSpc>
                <a:spcPct val="90000"/>
              </a:lnSpc>
              <a:spcBef>
                <a:spcPts val="800"/>
              </a:spcBef>
              <a:spcAft>
                <a:spcPts val="0"/>
              </a:spcAft>
              <a:buClr>
                <a:srgbClr val="000000"/>
              </a:buClr>
              <a:buSzPts val="1100"/>
              <a:buNone/>
            </a:pPr>
            <a:endParaRPr sz="1200"/>
          </a:p>
          <a:p>
            <a:pPr marL="101600" lvl="0" indent="0" algn="l" rtl="0">
              <a:lnSpc>
                <a:spcPct val="90000"/>
              </a:lnSpc>
              <a:spcBef>
                <a:spcPts val="800"/>
              </a:spcBef>
              <a:spcAft>
                <a:spcPts val="0"/>
              </a:spcAft>
              <a:buSzPts val="1100"/>
              <a:buNone/>
            </a:pPr>
            <a:endParaRPr sz="1200"/>
          </a:p>
          <a:p>
            <a:pPr marL="101600" lvl="0" indent="0" algn="l" rtl="0">
              <a:lnSpc>
                <a:spcPct val="90000"/>
              </a:lnSpc>
              <a:spcBef>
                <a:spcPts val="800"/>
              </a:spcBef>
              <a:spcAft>
                <a:spcPts val="0"/>
              </a:spcAft>
              <a:buSzPts val="1100"/>
              <a:buNone/>
            </a:pPr>
            <a:endParaRPr/>
          </a:p>
        </p:txBody>
      </p:sp>
      <p:pic>
        <p:nvPicPr>
          <p:cNvPr id="96" name="Google Shape;96;p17" descr="Graphical user interface, text, application&#10;&#10;Description automatically generated"/>
          <p:cNvPicPr preferRelativeResize="0"/>
          <p:nvPr/>
        </p:nvPicPr>
        <p:blipFill rotWithShape="1">
          <a:blip r:embed="rId3">
            <a:alphaModFix/>
          </a:blip>
          <a:srcRect/>
          <a:stretch/>
        </p:blipFill>
        <p:spPr>
          <a:xfrm>
            <a:off x="3039997" y="4087786"/>
            <a:ext cx="3591426" cy="744945"/>
          </a:xfrm>
          <a:prstGeom prst="rect">
            <a:avLst/>
          </a:prstGeom>
          <a:noFill/>
          <a:ln>
            <a:noFill/>
          </a:ln>
        </p:spPr>
      </p:pic>
      <p:sp>
        <p:nvSpPr>
          <p:cNvPr id="97" name="Google Shape;97;p17"/>
          <p:cNvSpPr txBox="1"/>
          <p:nvPr/>
        </p:nvSpPr>
        <p:spPr>
          <a:xfrm>
            <a:off x="972634" y="674518"/>
            <a:ext cx="38583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4472C4"/>
              </a:buClr>
              <a:buSzPts val="1200"/>
              <a:buFont typeface="Open Sans"/>
              <a:buNone/>
            </a:pPr>
            <a:endParaRPr sz="1400" b="0" i="0" u="none" strike="noStrike" cap="none">
              <a:solidFill>
                <a:srgbClr val="000000"/>
              </a:solidFill>
              <a:latin typeface="Calibri"/>
              <a:ea typeface="Calibri"/>
              <a:cs typeface="Calibri"/>
              <a:sym typeface="Calibri"/>
            </a:endParaRPr>
          </a:p>
        </p:txBody>
      </p:sp>
      <p:sp>
        <p:nvSpPr>
          <p:cNvPr id="98" name="Google Shape;98;p17"/>
          <p:cNvSpPr/>
          <p:nvPr/>
        </p:nvSpPr>
        <p:spPr>
          <a:xfrm>
            <a:off x="8110331" y="231735"/>
            <a:ext cx="973500" cy="190200"/>
          </a:xfrm>
          <a:prstGeom prst="rect">
            <a:avLst/>
          </a:prstGeom>
          <a:noFill/>
          <a:ln>
            <a:noFill/>
          </a:ln>
        </p:spPr>
        <p:txBody>
          <a:bodyPr spcFirstLastPara="1" wrap="square" lIns="68575" tIns="34275" rIns="68575" bIns="34275" anchor="t" anchorCtr="0">
            <a:noAutofit/>
          </a:bodyPr>
          <a:lstStyle/>
          <a:p>
            <a:pPr marL="63500" marR="0" lvl="0" indent="0" algn="l" rtl="0">
              <a:lnSpc>
                <a:spcPct val="100000"/>
              </a:lnSpc>
              <a:spcBef>
                <a:spcPts val="0"/>
              </a:spcBef>
              <a:spcAft>
                <a:spcPts val="0"/>
              </a:spcAft>
              <a:buClr>
                <a:srgbClr val="313131"/>
              </a:buClr>
              <a:buSzPts val="800"/>
              <a:buFont typeface="Open Sans"/>
              <a:buNone/>
            </a:pPr>
            <a:r>
              <a:rPr lang="en" sz="800" b="0" i="0" u="none" strike="noStrike" cap="none">
                <a:solidFill>
                  <a:srgbClr val="313131"/>
                </a:solidFill>
                <a:latin typeface="Open Sans"/>
                <a:ea typeface="Open Sans"/>
                <a:cs typeface="Open Sans"/>
                <a:sym typeface="Open Sans"/>
              </a:rPr>
              <a:t>Updated </a:t>
            </a:r>
            <a:r>
              <a:rPr lang="en" sz="800">
                <a:solidFill>
                  <a:srgbClr val="313131"/>
                </a:solidFill>
                <a:latin typeface="Open Sans"/>
                <a:ea typeface="Open Sans"/>
                <a:cs typeface="Open Sans"/>
                <a:sym typeface="Open Sans"/>
              </a:rPr>
              <a:t>1/5/22</a:t>
            </a:r>
            <a:endParaRPr sz="1400" b="0" i="0" u="none" strike="noStrike" cap="none">
              <a:solidFill>
                <a:srgbClr val="000000"/>
              </a:solidFill>
              <a:latin typeface="Calibri"/>
              <a:ea typeface="Calibri"/>
              <a:cs typeface="Calibri"/>
              <a:sym typeface="Calibri"/>
            </a:endParaRPr>
          </a:p>
        </p:txBody>
      </p:sp>
      <p:sp>
        <p:nvSpPr>
          <p:cNvPr id="99" name="Google Shape;99;p17"/>
          <p:cNvSpPr txBox="1"/>
          <p:nvPr/>
        </p:nvSpPr>
        <p:spPr>
          <a:xfrm>
            <a:off x="0" y="4950654"/>
            <a:ext cx="2760600" cy="315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b="0" i="0" u="none" strike="noStrike" cap="none">
                <a:solidFill>
                  <a:schemeClr val="dk1"/>
                </a:solidFill>
                <a:latin typeface="Calibri"/>
                <a:ea typeface="Calibri"/>
                <a:cs typeface="Calibri"/>
                <a:sym typeface="Calibri"/>
              </a:rPr>
              <a:t>Source:</a:t>
            </a:r>
            <a:r>
              <a:rPr lang="en" sz="800">
                <a:solidFill>
                  <a:schemeClr val="dk1"/>
                </a:solidFill>
                <a:latin typeface="Calibri"/>
                <a:ea typeface="Calibri"/>
                <a:cs typeface="Calibri"/>
                <a:sym typeface="Calibri"/>
              </a:rPr>
              <a:t> </a:t>
            </a:r>
            <a:r>
              <a:rPr lang="en" sz="8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VHHA Hospitalizations - Coronavirus (virginia.gov)</a:t>
            </a:r>
            <a:endParaRPr sz="8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Calibri"/>
              <a:buNone/>
            </a:pPr>
            <a:endParaRPr sz="800" b="0" i="0" u="none" strike="noStrike" cap="none">
              <a:solidFill>
                <a:srgbClr val="000000"/>
              </a:solidFill>
              <a:latin typeface="Calibri"/>
              <a:ea typeface="Calibri"/>
              <a:cs typeface="Calibri"/>
              <a:sym typeface="Calibri"/>
            </a:endParaRPr>
          </a:p>
        </p:txBody>
      </p:sp>
      <p:pic>
        <p:nvPicPr>
          <p:cNvPr id="100" name="Google Shape;100;p17" descr="Chart, histogram&#10;&#10;Description automatically generated"/>
          <p:cNvPicPr preferRelativeResize="0"/>
          <p:nvPr/>
        </p:nvPicPr>
        <p:blipFill rotWithShape="1">
          <a:blip r:embed="rId5">
            <a:alphaModFix/>
          </a:blip>
          <a:srcRect/>
          <a:stretch/>
        </p:blipFill>
        <p:spPr>
          <a:xfrm>
            <a:off x="1750823" y="818739"/>
            <a:ext cx="5642363" cy="31455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a:t>
            </a:r>
            <a:endParaRPr/>
          </a:p>
        </p:txBody>
      </p:sp>
      <p:sp>
        <p:nvSpPr>
          <p:cNvPr id="106" name="Google Shape;10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7" name="Google Shape;107;p18"/>
          <p:cNvPicPr preferRelativeResize="0"/>
          <p:nvPr/>
        </p:nvPicPr>
        <p:blipFill>
          <a:blip r:embed="rId3">
            <a:alphaModFix/>
          </a:blip>
          <a:stretch>
            <a:fillRect/>
          </a:stretch>
        </p:blipFill>
        <p:spPr>
          <a:xfrm>
            <a:off x="9446" y="0"/>
            <a:ext cx="9125106"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3" name="Google Shape;11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4" name="Google Shape;114;p19"/>
          <p:cNvPicPr preferRelativeResize="0"/>
          <p:nvPr/>
        </p:nvPicPr>
        <p:blipFill>
          <a:blip r:embed="rId3">
            <a:alphaModFix/>
          </a:blip>
          <a:stretch>
            <a:fillRect/>
          </a:stretch>
        </p:blipFill>
        <p:spPr>
          <a:xfrm>
            <a:off x="2674626" y="187413"/>
            <a:ext cx="4073800" cy="4768675"/>
          </a:xfrm>
          <a:prstGeom prst="rect">
            <a:avLst/>
          </a:prstGeom>
          <a:noFill/>
          <a:ln>
            <a:noFill/>
          </a:ln>
        </p:spPr>
      </p:pic>
      <p:sp>
        <p:nvSpPr>
          <p:cNvPr id="115" name="Google Shape;115;p19"/>
          <p:cNvSpPr/>
          <p:nvPr/>
        </p:nvSpPr>
        <p:spPr>
          <a:xfrm>
            <a:off x="3010450" y="695875"/>
            <a:ext cx="3358500" cy="1240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1" name="Google Shape;12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2" name="Google Shape;122;p20"/>
          <p:cNvPicPr preferRelativeResize="0"/>
          <p:nvPr/>
        </p:nvPicPr>
        <p:blipFill>
          <a:blip r:embed="rId3">
            <a:alphaModFix/>
          </a:blip>
          <a:stretch>
            <a:fillRect/>
          </a:stretch>
        </p:blipFill>
        <p:spPr>
          <a:xfrm>
            <a:off x="0" y="265767"/>
            <a:ext cx="9144001" cy="46119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8" name="Google Shape;128;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9" name="Google Shape;129;p21"/>
          <p:cNvPicPr preferRelativeResize="0"/>
          <p:nvPr/>
        </p:nvPicPr>
        <p:blipFill>
          <a:blip r:embed="rId3">
            <a:alphaModFix/>
          </a:blip>
          <a:stretch>
            <a:fillRect/>
          </a:stretch>
        </p:blipFill>
        <p:spPr>
          <a:xfrm>
            <a:off x="169600" y="445025"/>
            <a:ext cx="8911825" cy="4305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139623" y="150233"/>
            <a:ext cx="7749600" cy="291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CDC Guidance for K12 Schools: Key Messages</a:t>
            </a:r>
            <a:endParaRPr/>
          </a:p>
        </p:txBody>
      </p:sp>
      <p:sp>
        <p:nvSpPr>
          <p:cNvPr id="135" name="Google Shape;135;p22"/>
          <p:cNvSpPr txBox="1">
            <a:spLocks noGrp="1"/>
          </p:cNvSpPr>
          <p:nvPr>
            <p:ph type="body" idx="1"/>
          </p:nvPr>
        </p:nvSpPr>
        <p:spPr>
          <a:xfrm>
            <a:off x="139800" y="441525"/>
            <a:ext cx="8864400" cy="4555200"/>
          </a:xfrm>
          <a:prstGeom prst="rect">
            <a:avLst/>
          </a:prstGeom>
        </p:spPr>
        <p:txBody>
          <a:bodyPr spcFirstLastPara="1" wrap="square" lIns="91425" tIns="45700" rIns="91425" bIns="45700" anchor="t" anchorCtr="0">
            <a:normAutofit/>
          </a:bodyPr>
          <a:lstStyle/>
          <a:p>
            <a:pPr marL="457200" lvl="0" indent="-325485" algn="l" rtl="0">
              <a:lnSpc>
                <a:spcPct val="115000"/>
              </a:lnSpc>
              <a:spcBef>
                <a:spcPts val="0"/>
              </a:spcBef>
              <a:spcAft>
                <a:spcPts val="0"/>
              </a:spcAft>
              <a:buSzPts val="1526"/>
              <a:buFont typeface="Open Sans"/>
              <a:buChar char="●"/>
            </a:pPr>
            <a:r>
              <a:rPr lang="en" sz="1525">
                <a:highlight>
                  <a:srgbClr val="FFFFFF"/>
                </a:highlight>
              </a:rPr>
              <a:t>Students benefit from in-person learning, and safely returning to in-person instruction continues to be a priority.</a:t>
            </a:r>
            <a:endParaRPr sz="1525">
              <a:highlight>
                <a:srgbClr val="FFFFFF"/>
              </a:highlight>
            </a:endParaRPr>
          </a:p>
          <a:p>
            <a:pPr marL="457200" lvl="0" indent="-325485" algn="l" rtl="0">
              <a:lnSpc>
                <a:spcPct val="115000"/>
              </a:lnSpc>
              <a:spcBef>
                <a:spcPts val="0"/>
              </a:spcBef>
              <a:spcAft>
                <a:spcPts val="0"/>
              </a:spcAft>
              <a:buSzPts val="1526"/>
              <a:buFont typeface="Open Sans"/>
              <a:buChar char="●"/>
            </a:pPr>
            <a:r>
              <a:rPr lang="en" sz="1525">
                <a:highlight>
                  <a:srgbClr val="FFFFFF"/>
                </a:highlight>
              </a:rPr>
              <a:t>Vaccination is the leading public health prevention strategy to end the COVID-19 pandemic. </a:t>
            </a:r>
            <a:endParaRPr sz="1525">
              <a:highlight>
                <a:srgbClr val="FFFFFF"/>
              </a:highlight>
            </a:endParaRPr>
          </a:p>
          <a:p>
            <a:pPr marL="457200" lvl="0" indent="-325485" algn="l" rtl="0">
              <a:lnSpc>
                <a:spcPct val="115000"/>
              </a:lnSpc>
              <a:spcBef>
                <a:spcPts val="0"/>
              </a:spcBef>
              <a:spcAft>
                <a:spcPts val="0"/>
              </a:spcAft>
              <a:buSzPts val="1526"/>
              <a:buFont typeface="Open Sans"/>
              <a:buChar char="●"/>
            </a:pPr>
            <a:r>
              <a:rPr lang="en" sz="1525">
                <a:highlight>
                  <a:srgbClr val="FFFFFF"/>
                </a:highlight>
              </a:rPr>
              <a:t>CDC recommends universal indoor masking by all* students (ages 2 years and older), staff, teachers, and visitors to K-12 schools, regardless of vaccination status.</a:t>
            </a:r>
            <a:endParaRPr sz="1525">
              <a:highlight>
                <a:srgbClr val="FFFFFF"/>
              </a:highlight>
            </a:endParaRPr>
          </a:p>
          <a:p>
            <a:pPr marL="457200" lvl="0" indent="-325485" algn="l" rtl="0">
              <a:lnSpc>
                <a:spcPct val="115000"/>
              </a:lnSpc>
              <a:spcBef>
                <a:spcPts val="0"/>
              </a:spcBef>
              <a:spcAft>
                <a:spcPts val="0"/>
              </a:spcAft>
              <a:buSzPts val="1526"/>
              <a:buFont typeface="Open Sans"/>
              <a:buChar char="●"/>
            </a:pPr>
            <a:r>
              <a:rPr lang="en" sz="1525">
                <a:highlight>
                  <a:srgbClr val="FFFFFF"/>
                </a:highlight>
              </a:rPr>
              <a:t>Reduced the recommended time for isolation and quarantine periods to five days. For details see CDC’s page on </a:t>
            </a:r>
            <a:r>
              <a:rPr lang="en" sz="1525" u="sng">
                <a:solidFill>
                  <a:srgbClr val="075290"/>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Quarantine and Isolation</a:t>
            </a:r>
            <a:r>
              <a:rPr lang="en" sz="1525">
                <a:highlight>
                  <a:srgbClr val="FFFFFF"/>
                </a:highlight>
              </a:rPr>
              <a:t>.</a:t>
            </a:r>
            <a:endParaRPr sz="1525">
              <a:highlight>
                <a:srgbClr val="FFFFFF"/>
              </a:highlight>
            </a:endParaRPr>
          </a:p>
          <a:p>
            <a:pPr marL="457200" lvl="0" indent="-325485" algn="l" rtl="0">
              <a:lnSpc>
                <a:spcPct val="115000"/>
              </a:lnSpc>
              <a:spcBef>
                <a:spcPts val="0"/>
              </a:spcBef>
              <a:spcAft>
                <a:spcPts val="0"/>
              </a:spcAft>
              <a:buSzPts val="1526"/>
              <a:buFont typeface="Open Sans"/>
              <a:buChar char="●"/>
            </a:pPr>
            <a:r>
              <a:rPr lang="en" sz="1525">
                <a:highlight>
                  <a:srgbClr val="FFFFFF"/>
                </a:highlight>
              </a:rPr>
              <a:t>In addition to universal indoor masking, CDC recommends schools maintain at least 3 feet of physical distance between students within classrooms as feasible.</a:t>
            </a:r>
            <a:endParaRPr sz="1525">
              <a:highlight>
                <a:srgbClr val="FFFFFF"/>
              </a:highlight>
            </a:endParaRPr>
          </a:p>
          <a:p>
            <a:pPr marL="457200" lvl="0" indent="-325485" algn="l" rtl="0">
              <a:lnSpc>
                <a:spcPct val="115000"/>
              </a:lnSpc>
              <a:spcBef>
                <a:spcPts val="0"/>
              </a:spcBef>
              <a:spcAft>
                <a:spcPts val="0"/>
              </a:spcAft>
              <a:buSzPts val="1526"/>
              <a:buFont typeface="Open Sans"/>
              <a:buChar char="●"/>
            </a:pPr>
            <a:r>
              <a:rPr lang="en" sz="1525">
                <a:highlight>
                  <a:srgbClr val="FFFFFF"/>
                </a:highlight>
              </a:rPr>
              <a:t> Students, teachers, and staff should stay home when they have signs of any infectious illness and be referred to their healthcare provider for testing and care.</a:t>
            </a:r>
            <a:endParaRPr sz="1525">
              <a:highlight>
                <a:srgbClr val="FFFFFF"/>
              </a:highlight>
            </a:endParaRPr>
          </a:p>
          <a:p>
            <a:pPr marL="457200" lvl="0" indent="-325485" algn="l" rtl="0">
              <a:lnSpc>
                <a:spcPct val="115000"/>
              </a:lnSpc>
              <a:spcBef>
                <a:spcPts val="0"/>
              </a:spcBef>
              <a:spcAft>
                <a:spcPts val="0"/>
              </a:spcAft>
              <a:buSzPts val="1526"/>
              <a:buFont typeface="Open Sans"/>
              <a:buChar char="●"/>
            </a:pPr>
            <a:r>
              <a:rPr lang="en" sz="1525">
                <a:highlight>
                  <a:srgbClr val="FFFFFF"/>
                </a:highlight>
              </a:rPr>
              <a:t>Implement layered prevention strategies </a:t>
            </a:r>
            <a:endParaRPr sz="1525">
              <a:highlight>
                <a:srgbClr val="FFFFFF"/>
              </a:highlight>
            </a:endParaRPr>
          </a:p>
          <a:p>
            <a:pPr marL="457200" lvl="0" indent="-325485" algn="l" rtl="0">
              <a:lnSpc>
                <a:spcPct val="115000"/>
              </a:lnSpc>
              <a:spcBef>
                <a:spcPts val="0"/>
              </a:spcBef>
              <a:spcAft>
                <a:spcPts val="0"/>
              </a:spcAft>
              <a:buSzPts val="1526"/>
              <a:buFont typeface="Open Sans"/>
              <a:buChar char="●"/>
            </a:pPr>
            <a:r>
              <a:rPr lang="en" sz="1525">
                <a:highlight>
                  <a:srgbClr val="FFFFFF"/>
                </a:highlight>
              </a:rPr>
              <a:t>Monitor community transmission, vaccination coverage, screening testing, and occurrence of outbreaks </a:t>
            </a:r>
            <a:endParaRPr/>
          </a:p>
        </p:txBody>
      </p:sp>
      <p:pic>
        <p:nvPicPr>
          <p:cNvPr id="136" name="Google Shape;136;p22"/>
          <p:cNvPicPr preferRelativeResize="0"/>
          <p:nvPr/>
        </p:nvPicPr>
        <p:blipFill>
          <a:blip r:embed="rId4">
            <a:alphaModFix/>
          </a:blip>
          <a:stretch>
            <a:fillRect/>
          </a:stretch>
        </p:blipFill>
        <p:spPr>
          <a:xfrm>
            <a:off x="3148050" y="3925000"/>
            <a:ext cx="3259625" cy="10717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2725</Words>
  <Application>Microsoft Office PowerPoint</Application>
  <PresentationFormat>On-screen Show (16:9)</PresentationFormat>
  <Paragraphs>205</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Open Sans</vt:lpstr>
      <vt:lpstr>Open Sans SemiBold</vt:lpstr>
      <vt:lpstr>Calibri</vt:lpstr>
      <vt:lpstr> Arial</vt:lpstr>
      <vt:lpstr>Arial</vt:lpstr>
      <vt:lpstr>Roboto</vt:lpstr>
      <vt:lpstr>Simple Light</vt:lpstr>
      <vt:lpstr>PowerPoint Presentation</vt:lpstr>
      <vt:lpstr>Virginia: Cases, Hospitalizations, and Deaths</vt:lpstr>
      <vt:lpstr>Virginia: Rate of Hospitalizations Per 100,000 by Vaccine Status (1/17/21-12/25/21)</vt:lpstr>
      <vt:lpstr>Virginia Hospitalization Trends</vt:lpstr>
      <vt:lpstr>Data</vt:lpstr>
      <vt:lpstr>PowerPoint Presentation</vt:lpstr>
      <vt:lpstr>PowerPoint Presentation</vt:lpstr>
      <vt:lpstr>PowerPoint Presentation</vt:lpstr>
      <vt:lpstr>CDC Guidance for K12 Schools: Key Messages</vt:lpstr>
      <vt:lpstr>CDC Guidance Update - Shortened Isolation Period</vt:lpstr>
      <vt:lpstr>CDC Guidance Update - Shortened Quarantine Period</vt:lpstr>
      <vt:lpstr>CDC Guidance Update - Shortened Quarantine Period</vt:lpstr>
      <vt:lpstr>PowerPoint Presentation</vt:lpstr>
      <vt:lpstr>What is Test to Stay (TTS)?</vt:lpstr>
      <vt:lpstr>Centers for Disease Control (CDC) </vt:lpstr>
      <vt:lpstr>TTS is a valuable tool in a layered prevention strategy </vt:lpstr>
      <vt:lpstr>TTS is a resource-intensive strategy  Participating schools must have:</vt:lpstr>
      <vt:lpstr>TTS Protocol: Who is a close contact?</vt:lpstr>
      <vt:lpstr>Goal of TTS in K-12 Schools</vt:lpstr>
      <vt:lpstr>Thank you!</vt:lpstr>
      <vt:lpstr>Extra Slides</vt:lpstr>
      <vt:lpstr>CDC Guidance Update - Shortened I/Q Period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Forlano, Laurie (VDH)</dc:creator>
  <cp:lastModifiedBy>Forlano, Laurie (VDH)</cp:lastModifiedBy>
  <cp:revision>1</cp:revision>
  <dcterms:modified xsi:type="dcterms:W3CDTF">2022-01-10T15:14:05Z</dcterms:modified>
</cp:coreProperties>
</file>