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embeddedFontLst>
    <p:embeddedFont>
      <p:font typeface="Montserrat" pitchFamily="2" charset="77"/>
      <p:regular r:id="rId50"/>
      <p:bold r:id="rId51"/>
      <p:italic r:id="rId52"/>
      <p:boldItalic r:id="rId53"/>
    </p:embeddedFont>
    <p:embeddedFont>
      <p:font typeface="Montserrat Black" pitchFamily="2" charset="77"/>
      <p:bold r:id="rId54"/>
      <p:boldItalic r:id="rId55"/>
    </p:embeddedFont>
    <p:embeddedFont>
      <p:font typeface="Montserrat ExtraBold" pitchFamily="2" charset="77"/>
      <p:bold r:id="rId56"/>
      <p:italic r:id="rId57"/>
      <p:boldItalic r:id="rId58"/>
    </p:embeddedFont>
    <p:embeddedFont>
      <p:font typeface="Montserrat Medium" pitchFamily="2" charset="77"/>
      <p:regular r:id="rId59"/>
      <p:bold r:id="rId60"/>
      <p:italic r:id="rId61"/>
      <p:boldItalic r:id="rId62"/>
    </p:embeddedFont>
    <p:embeddedFont>
      <p:font typeface="Open Sans" panose="020B0606030504020204" pitchFamily="34" charset="0"/>
      <p:regular r:id="rId63"/>
      <p:bold r:id="rId64"/>
      <p:italic r:id="rId65"/>
      <p:boldItalic r:id="rId66"/>
    </p:embeddedFont>
    <p:embeddedFont>
      <p:font typeface="Open Sans ExtraBold" panose="020B0606030504020204" pitchFamily="34" charset="0"/>
      <p:bold r:id="rId67"/>
      <p:italic r:id="rId68"/>
      <p:boldItalic r:id="rId69"/>
    </p:embeddedFont>
    <p:embeddedFont>
      <p:font typeface="Open Sans Medium" pitchFamily="2" charset="0"/>
      <p:regular r:id="rId70"/>
      <p:bold r:id="rId71"/>
      <p:italic r:id="rId72"/>
      <p:boldItalic r:id="rId73"/>
    </p:embeddedFont>
    <p:embeddedFont>
      <p:font typeface="Open Sans SemiBold" panose="020B0606030504020204" pitchFamily="34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D7FCE5-B0D0-479B-9C3B-CC42DA7E984B}">
  <a:tblStyle styleId="{C5D7FCE5-B0D0-479B-9C3B-CC42DA7E98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26"/>
  </p:normalViewPr>
  <p:slideViewPr>
    <p:cSldViewPr snapToGrid="0">
      <p:cViewPr varScale="1">
        <p:scale>
          <a:sx n="161" d="100"/>
          <a:sy n="161" d="100"/>
        </p:scale>
        <p:origin x="77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74" Type="http://schemas.openxmlformats.org/officeDocument/2006/relationships/font" Target="fonts/font25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font" Target="fonts/font27.fntdata"/><Relationship Id="rId7" Type="http://schemas.openxmlformats.org/officeDocument/2006/relationships/slide" Target="slides/slide6.xml"/><Relationship Id="rId71" Type="http://schemas.openxmlformats.org/officeDocument/2006/relationships/font" Target="fonts/font2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80773ee4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80773ee4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80773ee45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a80773ee45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a80773ee45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a80773ee45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a80773ee45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a80773ee45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80773ee45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a80773ee45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a80773ee45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a80773ee45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a80773ee4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a80773ee45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a80773ee4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a80773ee45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ee44e1b6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ee44e1b6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80773ee45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a80773ee45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a80773ee4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a80773ee4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a80773ee45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a80773ee45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a80773ee4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a80773ee4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a80773ee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a80773ee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80773ee4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80773ee4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a80773ee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a80773ee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9c3223f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9c3223f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80773ee4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80773ee4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ab606b36f8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ab606b36f8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ab606b36f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ab606b36f8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b606b36f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ab606b36f8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ab606b36f8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ab606b36f8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ab07a463b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ab07a463b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b606b36f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ab606b36f8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a80773ee45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a80773ee45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a2928f752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a2928f752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80773ee4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a80773ee4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a80773ee4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a80773ee4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a80773ee45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a80773ee45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a80773ee4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a80773ee4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a80773ee45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a80773ee45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a80773ee4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a80773ee4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a80773ee45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a80773ee45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ab07a463b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ab07a463b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a80773ee45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a80773ee45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a80773ee45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a80773ee45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a2928f752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a2928f752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a2928f752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a2928f752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a80773ee4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a80773ee4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a80773ee4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a80773ee4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a2928f752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a2928f752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a2928f752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a2928f752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a2fe25c4e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a2fe25c4e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e19d6f9d5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e19d6f9d5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a80773ee4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a80773ee4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b07a463b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b07a463b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80773ee4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80773ee45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hyperlink" Target="https://docs.google.com/document/d/1g6Ep_1CQl89fwX-brLkgURBMj8jnDOb1/edit?usp=sharing&amp;ouid=111990497080251884761&amp;rtpof=true&amp;sd=tru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-43950" y="4162500"/>
            <a:ext cx="9231900" cy="9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361125" y="4238700"/>
            <a:ext cx="83145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CHRONIC ABSENTEEISM TASK FORCE UPDATE</a:t>
            </a:r>
            <a:endParaRPr sz="18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Monday, January 8th</a:t>
            </a:r>
            <a:endParaRPr sz="1800" i="1">
              <a:solidFill>
                <a:srgbClr val="0D41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9" b="19"/>
          <a:stretch/>
        </p:blipFill>
        <p:spPr>
          <a:xfrm>
            <a:off x="1832475" y="242523"/>
            <a:ext cx="5479050" cy="3650873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 rotWithShape="1">
          <a:blip r:embed="rId3">
            <a:alphaModFix/>
          </a:blip>
          <a:srcRect t="89" b="79"/>
          <a:stretch/>
        </p:blipFill>
        <p:spPr>
          <a:xfrm>
            <a:off x="0" y="0"/>
            <a:ext cx="914399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 rotWithShape="1">
          <a:blip r:embed="rId3">
            <a:alphaModFix/>
          </a:blip>
          <a:srcRect t="169" b="179"/>
          <a:stretch/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9"/>
          <p:cNvSpPr/>
          <p:nvPr/>
        </p:nvSpPr>
        <p:spPr>
          <a:xfrm>
            <a:off x="831275" y="1696125"/>
            <a:ext cx="7648500" cy="1269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3625">
            <a:off x="613875" y="293375"/>
            <a:ext cx="3867724" cy="4409274"/>
          </a:xfrm>
          <a:prstGeom prst="rect">
            <a:avLst/>
          </a:prstGeom>
          <a:noFill/>
          <a:ln w="76200" cap="flat" cmpd="sng">
            <a:solidFill>
              <a:srgbClr val="0D412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5" name="Google Shape;155;p29"/>
          <p:cNvSpPr txBox="1"/>
          <p:nvPr/>
        </p:nvSpPr>
        <p:spPr>
          <a:xfrm>
            <a:off x="4819150" y="1762900"/>
            <a:ext cx="34668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1">
                <a:solidFill>
                  <a:srgbClr val="0D412D"/>
                </a:solidFill>
                <a:latin typeface="Montserrat"/>
                <a:ea typeface="Montserrat"/>
                <a:cs typeface="Montserrat"/>
                <a:sym typeface="Montserrat"/>
              </a:rPr>
              <a:t>COMMUNICATION FROM PCP TO EDUCATIONAL SYSTEM</a:t>
            </a:r>
            <a:endParaRPr sz="2100" b="1" i="1">
              <a:solidFill>
                <a:srgbClr val="0D412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 txBox="1"/>
          <p:nvPr/>
        </p:nvSpPr>
        <p:spPr>
          <a:xfrm>
            <a:off x="1079550" y="1618213"/>
            <a:ext cx="6984900" cy="22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FAMILY ENGAGEMENT</a:t>
            </a:r>
            <a:endParaRPr sz="68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 rotWithShape="1">
          <a:blip r:embed="rId3">
            <a:alphaModFix/>
          </a:blip>
          <a:srcRect l="4204" t="8408" r="4204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34102"/>
          <a:stretch/>
        </p:blipFill>
        <p:spPr>
          <a:xfrm>
            <a:off x="1180113" y="490577"/>
            <a:ext cx="6783775" cy="4162349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2255">
            <a:off x="4828349" y="456968"/>
            <a:ext cx="2295449" cy="2629155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3" name="Google Shape;19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2432">
            <a:off x="6826198" y="2369801"/>
            <a:ext cx="1849425" cy="2465926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Google Shape;19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9908">
            <a:off x="776075" y="289276"/>
            <a:ext cx="3528473" cy="4564949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7"/>
          <p:cNvSpPr txBox="1"/>
          <p:nvPr/>
        </p:nvSpPr>
        <p:spPr>
          <a:xfrm>
            <a:off x="179850" y="1946325"/>
            <a:ext cx="87843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FOOD INSECURITY</a:t>
            </a:r>
            <a:endParaRPr sz="61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125" y="474500"/>
            <a:ext cx="6291750" cy="41945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3"/>
          <p:cNvSpPr txBox="1"/>
          <p:nvPr/>
        </p:nvSpPr>
        <p:spPr>
          <a:xfrm>
            <a:off x="179850" y="1946325"/>
            <a:ext cx="87843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TRANSPORTATION</a:t>
            </a:r>
            <a:endParaRPr sz="61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4"/>
          <p:cNvSpPr/>
          <p:nvPr/>
        </p:nvSpPr>
        <p:spPr>
          <a:xfrm>
            <a:off x="-43950" y="4162500"/>
            <a:ext cx="9231900" cy="9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4"/>
          <p:cNvPicPr preferRelativeResize="0"/>
          <p:nvPr/>
        </p:nvPicPr>
        <p:blipFill rotWithShape="1">
          <a:blip r:embed="rId4">
            <a:alphaModFix/>
          </a:blip>
          <a:srcRect t="10267" b="10267"/>
          <a:stretch/>
        </p:blipFill>
        <p:spPr>
          <a:xfrm>
            <a:off x="714375" y="256250"/>
            <a:ext cx="7715251" cy="408623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39" name="Google Shape;239;p44"/>
          <p:cNvGrpSpPr/>
          <p:nvPr/>
        </p:nvGrpSpPr>
        <p:grpSpPr>
          <a:xfrm>
            <a:off x="678083" y="3823600"/>
            <a:ext cx="3221885" cy="546600"/>
            <a:chOff x="678125" y="3823600"/>
            <a:chExt cx="6705275" cy="546600"/>
          </a:xfrm>
        </p:grpSpPr>
        <p:sp>
          <p:nvSpPr>
            <p:cNvPr id="240" name="Google Shape;240;p44"/>
            <p:cNvSpPr/>
            <p:nvPr/>
          </p:nvSpPr>
          <p:spPr>
            <a:xfrm>
              <a:off x="678125" y="3823600"/>
              <a:ext cx="6398100" cy="546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4"/>
            <p:cNvSpPr/>
            <p:nvPr/>
          </p:nvSpPr>
          <p:spPr>
            <a:xfrm>
              <a:off x="6779200" y="3823600"/>
              <a:ext cx="604200" cy="5346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44"/>
          <p:cNvSpPr txBox="1"/>
          <p:nvPr/>
        </p:nvSpPr>
        <p:spPr>
          <a:xfrm>
            <a:off x="714375" y="3823600"/>
            <a:ext cx="30828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TRANSPORTATION</a:t>
            </a:r>
            <a:endParaRPr sz="22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3" name="Google Shape;243;p44"/>
          <p:cNvSpPr txBox="1"/>
          <p:nvPr/>
        </p:nvSpPr>
        <p:spPr>
          <a:xfrm>
            <a:off x="406900" y="4440100"/>
            <a:ext cx="83610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UNDERSTANDING MODES  |  TRACKING RIDERSHIP/UTILIZATION  </a:t>
            </a:r>
            <a:endParaRPr sz="1500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DIFFERENTIATION SERVICES</a:t>
            </a:r>
            <a:endParaRPr sz="1500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4" name="Google Shape;244;p44"/>
          <p:cNvPicPr preferRelativeResize="0"/>
          <p:nvPr/>
        </p:nvPicPr>
        <p:blipFill rotWithShape="1">
          <a:blip r:embed="rId5">
            <a:alphaModFix/>
          </a:blip>
          <a:srcRect l="26283" t="-2040" r="11508" b="2040"/>
          <a:stretch/>
        </p:blipFill>
        <p:spPr>
          <a:xfrm rot="623403">
            <a:off x="7036952" y="2455879"/>
            <a:ext cx="1894667" cy="2030415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5"/>
          <p:cNvPicPr preferRelativeResize="0"/>
          <p:nvPr/>
        </p:nvPicPr>
        <p:blipFill rotWithShape="1">
          <a:blip r:embed="rId3">
            <a:alphaModFix/>
          </a:blip>
          <a:srcRect l="1037" r="30717"/>
          <a:stretch/>
        </p:blipFill>
        <p:spPr>
          <a:xfrm>
            <a:off x="3882925" y="0"/>
            <a:ext cx="5261348" cy="513848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5"/>
          <p:cNvSpPr/>
          <p:nvPr/>
        </p:nvSpPr>
        <p:spPr>
          <a:xfrm rot="5400000">
            <a:off x="2051250" y="1595675"/>
            <a:ext cx="5159400" cy="1927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9000">
                <a:srgbClr val="FFFFFF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5"/>
          <p:cNvSpPr txBox="1"/>
          <p:nvPr/>
        </p:nvSpPr>
        <p:spPr>
          <a:xfrm>
            <a:off x="110650" y="1265150"/>
            <a:ext cx="3831000" cy="29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0D412D"/>
              </a:solidFill>
              <a:highlight>
                <a:srgbClr val="FFFF00"/>
              </a:highlight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D41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725"/>
              </a:buClr>
              <a:buSzPts val="1700"/>
              <a:buFont typeface="Open Sans Medium"/>
              <a:buChar char="-"/>
            </a:pPr>
            <a:r>
              <a:rPr lang="en" sz="1700" i="1">
                <a:solidFill>
                  <a:srgbClr val="0F372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Understand the various modes of transportation (School bus/van, walking, biking, dropped off by parents, carpooling)</a:t>
            </a:r>
            <a:endParaRPr sz="23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52" name="Google Shape;252;p45"/>
          <p:cNvSpPr/>
          <p:nvPr/>
        </p:nvSpPr>
        <p:spPr>
          <a:xfrm>
            <a:off x="-7075" y="1021275"/>
            <a:ext cx="3250200" cy="11919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5"/>
          <p:cNvSpPr txBox="1"/>
          <p:nvPr/>
        </p:nvSpPr>
        <p:spPr>
          <a:xfrm>
            <a:off x="189150" y="1091025"/>
            <a:ext cx="30540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 PRACTICES</a:t>
            </a:r>
            <a:endParaRPr sz="30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TO CONSIDER</a:t>
            </a:r>
            <a:endParaRPr sz="30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6"/>
          <p:cNvPicPr preferRelativeResize="0"/>
          <p:nvPr/>
        </p:nvPicPr>
        <p:blipFill rotWithShape="1">
          <a:blip r:embed="rId3">
            <a:alphaModFix/>
          </a:blip>
          <a:srcRect l="24786" r="6967"/>
          <a:stretch/>
        </p:blipFill>
        <p:spPr>
          <a:xfrm>
            <a:off x="3882925" y="0"/>
            <a:ext cx="5261348" cy="513848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6"/>
          <p:cNvSpPr/>
          <p:nvPr/>
        </p:nvSpPr>
        <p:spPr>
          <a:xfrm rot="5400000">
            <a:off x="2051250" y="1595675"/>
            <a:ext cx="5159400" cy="1927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9000">
                <a:srgbClr val="FFFFFF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6"/>
          <p:cNvSpPr txBox="1"/>
          <p:nvPr/>
        </p:nvSpPr>
        <p:spPr>
          <a:xfrm>
            <a:off x="110650" y="1265150"/>
            <a:ext cx="3831000" cy="29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0D412D"/>
              </a:solidFill>
              <a:highlight>
                <a:srgbClr val="FFFF00"/>
              </a:highlight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D41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725"/>
              </a:buClr>
              <a:buSzPts val="1700"/>
              <a:buFont typeface="Open Sans Medium"/>
              <a:buChar char="-"/>
            </a:pPr>
            <a:r>
              <a:rPr lang="en" sz="1700" i="1">
                <a:solidFill>
                  <a:srgbClr val="0F372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Track actual ridership/utilization (Are the actual uses meeting the needs?)</a:t>
            </a:r>
            <a:endParaRPr sz="23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61" name="Google Shape;261;p46"/>
          <p:cNvSpPr/>
          <p:nvPr/>
        </p:nvSpPr>
        <p:spPr>
          <a:xfrm>
            <a:off x="-7075" y="1021275"/>
            <a:ext cx="3250200" cy="11919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6"/>
          <p:cNvSpPr txBox="1"/>
          <p:nvPr/>
        </p:nvSpPr>
        <p:spPr>
          <a:xfrm>
            <a:off x="189150" y="1091025"/>
            <a:ext cx="30540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 PRACTICES</a:t>
            </a:r>
            <a:endParaRPr sz="30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TO CONSIDER</a:t>
            </a:r>
            <a:endParaRPr sz="30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7"/>
          <p:cNvPicPr preferRelativeResize="0"/>
          <p:nvPr/>
        </p:nvPicPr>
        <p:blipFill rotWithShape="1">
          <a:blip r:embed="rId3">
            <a:alphaModFix/>
          </a:blip>
          <a:srcRect l="15880" r="15873"/>
          <a:stretch/>
        </p:blipFill>
        <p:spPr>
          <a:xfrm>
            <a:off x="3882925" y="0"/>
            <a:ext cx="5261348" cy="513848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7"/>
          <p:cNvSpPr/>
          <p:nvPr/>
        </p:nvSpPr>
        <p:spPr>
          <a:xfrm rot="5400000">
            <a:off x="2051250" y="1595675"/>
            <a:ext cx="5159400" cy="19278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9000">
                <a:srgbClr val="FFFFFF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7"/>
          <p:cNvSpPr txBox="1"/>
          <p:nvPr/>
        </p:nvSpPr>
        <p:spPr>
          <a:xfrm>
            <a:off x="110650" y="1265150"/>
            <a:ext cx="3831000" cy="29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0D412D"/>
              </a:solidFill>
              <a:highlight>
                <a:srgbClr val="FFFF00"/>
              </a:highlight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D41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725"/>
              </a:buClr>
              <a:buSzPts val="1700"/>
              <a:buFont typeface="Open Sans Medium"/>
              <a:buChar char="-"/>
            </a:pPr>
            <a:r>
              <a:rPr lang="en" sz="1700" i="1">
                <a:solidFill>
                  <a:srgbClr val="0F372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Strategically differentiate service (Is transportation a problem?)</a:t>
            </a:r>
            <a:endParaRPr sz="23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70" name="Google Shape;270;p47"/>
          <p:cNvSpPr/>
          <p:nvPr/>
        </p:nvSpPr>
        <p:spPr>
          <a:xfrm>
            <a:off x="-7075" y="1021275"/>
            <a:ext cx="3250200" cy="11919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7"/>
          <p:cNvSpPr txBox="1"/>
          <p:nvPr/>
        </p:nvSpPr>
        <p:spPr>
          <a:xfrm>
            <a:off x="189150" y="1091025"/>
            <a:ext cx="30540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 PRACTICES</a:t>
            </a:r>
            <a:endParaRPr sz="30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TO CONSIDER</a:t>
            </a:r>
            <a:endParaRPr sz="30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88" y="311812"/>
            <a:ext cx="8527026" cy="451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9"/>
          <p:cNvPicPr preferRelativeResize="0"/>
          <p:nvPr/>
        </p:nvPicPr>
        <p:blipFill rotWithShape="1">
          <a:blip r:embed="rId3">
            <a:alphaModFix/>
          </a:blip>
          <a:srcRect l="24786" r="6967"/>
          <a:stretch/>
        </p:blipFill>
        <p:spPr>
          <a:xfrm>
            <a:off x="3882925" y="0"/>
            <a:ext cx="5261348" cy="513848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9"/>
          <p:cNvSpPr/>
          <p:nvPr/>
        </p:nvSpPr>
        <p:spPr>
          <a:xfrm rot="5400000">
            <a:off x="2204300" y="1213925"/>
            <a:ext cx="5159400" cy="2691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9000">
                <a:srgbClr val="FFFFFF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9"/>
          <p:cNvSpPr txBox="1"/>
          <p:nvPr/>
        </p:nvSpPr>
        <p:spPr>
          <a:xfrm>
            <a:off x="110650" y="807950"/>
            <a:ext cx="3831000" cy="38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0D412D"/>
              </a:solidFill>
              <a:highlight>
                <a:srgbClr val="FFFF00"/>
              </a:highlight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D41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725"/>
              </a:buClr>
              <a:buSzPts val="1700"/>
              <a:buFont typeface="Open Sans Medium"/>
              <a:buChar char="-"/>
            </a:pPr>
            <a:r>
              <a:rPr lang="en" sz="1700" i="1">
                <a:solidFill>
                  <a:srgbClr val="0F372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Understand the various modes of transportation (School bus/van, walking, biking, dropped off by parents)</a:t>
            </a:r>
            <a:endParaRPr sz="17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725"/>
              </a:buClr>
              <a:buSzPts val="1700"/>
              <a:buFont typeface="Open Sans Medium"/>
              <a:buChar char="-"/>
            </a:pPr>
            <a:r>
              <a:rPr lang="en" sz="1700" i="1">
                <a:solidFill>
                  <a:srgbClr val="0F372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Track actual ridership/utilization (Are the actual uses meeting the needs?)</a:t>
            </a:r>
            <a:endParaRPr sz="17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3725"/>
              </a:buClr>
              <a:buSzPts val="1700"/>
              <a:buFont typeface="Open Sans Medium"/>
              <a:buChar char="-"/>
            </a:pPr>
            <a:r>
              <a:rPr lang="en" sz="1700" i="1">
                <a:solidFill>
                  <a:srgbClr val="0F372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Strategically differentiate service (Is transportation a problem?)</a:t>
            </a:r>
            <a:endParaRPr sz="2300" i="1">
              <a:solidFill>
                <a:srgbClr val="0F372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5" name="Google Shape;285;p49"/>
          <p:cNvSpPr/>
          <p:nvPr/>
        </p:nvSpPr>
        <p:spPr>
          <a:xfrm>
            <a:off x="-7075" y="564075"/>
            <a:ext cx="3250200" cy="11919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9"/>
          <p:cNvSpPr txBox="1"/>
          <p:nvPr/>
        </p:nvSpPr>
        <p:spPr>
          <a:xfrm>
            <a:off x="189150" y="633825"/>
            <a:ext cx="30540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 PRACTICES</a:t>
            </a:r>
            <a:endParaRPr sz="30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TO CONSIDER</a:t>
            </a:r>
            <a:endParaRPr sz="3000">
              <a:solidFill>
                <a:srgbClr val="0D412D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0"/>
          <p:cNvSpPr txBox="1"/>
          <p:nvPr/>
        </p:nvSpPr>
        <p:spPr>
          <a:xfrm>
            <a:off x="1079550" y="1038225"/>
            <a:ext cx="6984900" cy="22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EDUCATIONAL NEGLECT LEGISLATION</a:t>
            </a:r>
            <a:endParaRPr sz="68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1"/>
          <p:cNvSpPr/>
          <p:nvPr/>
        </p:nvSpPr>
        <p:spPr>
          <a:xfrm>
            <a:off x="-43950" y="4162500"/>
            <a:ext cx="9231900" cy="9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8" name="Google Shape;29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1"/>
          <p:cNvSpPr/>
          <p:nvPr/>
        </p:nvSpPr>
        <p:spPr>
          <a:xfrm>
            <a:off x="0" y="612350"/>
            <a:ext cx="6114000" cy="76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51"/>
          <p:cNvSpPr txBox="1"/>
          <p:nvPr/>
        </p:nvSpPr>
        <p:spPr>
          <a:xfrm>
            <a:off x="190775" y="703825"/>
            <a:ext cx="58740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F372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CURRENT PRACTICE</a:t>
            </a:r>
            <a:endParaRPr sz="4800">
              <a:solidFill>
                <a:srgbClr val="0F3725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01010"/>
              </a:solidFill>
            </a:endParaRPr>
          </a:p>
        </p:txBody>
      </p:sp>
      <p:pic>
        <p:nvPicPr>
          <p:cNvPr id="301" name="Google Shape;301;p51"/>
          <p:cNvPicPr preferRelativeResize="0"/>
          <p:nvPr/>
        </p:nvPicPr>
        <p:blipFill rotWithShape="1">
          <a:blip r:embed="rId4">
            <a:alphaModFix/>
          </a:blip>
          <a:srcRect t="5603" b="5594"/>
          <a:stretch/>
        </p:blipFill>
        <p:spPr>
          <a:xfrm rot="234396">
            <a:off x="6592787" y="209357"/>
            <a:ext cx="2235002" cy="1488537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2" name="Google Shape;302;p51"/>
          <p:cNvSpPr txBox="1"/>
          <p:nvPr/>
        </p:nvSpPr>
        <p:spPr>
          <a:xfrm>
            <a:off x="266975" y="1748925"/>
            <a:ext cx="7560900" cy="28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 Medium"/>
              <a:buChar char="-"/>
            </a:pPr>
            <a:r>
              <a:rPr lang="en" sz="1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Virginia defines abuse and neglect a </a:t>
            </a:r>
            <a:r>
              <a:rPr lang="en" sz="17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little differently</a:t>
            </a:r>
            <a:r>
              <a:rPr lang="en" sz="1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than most states.</a:t>
            </a:r>
            <a:endParaRPr sz="17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Medium"/>
              <a:buChar char="-"/>
            </a:pPr>
            <a:r>
              <a:rPr lang="en" sz="1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Whereas most states clump different types of neglect into one basket, like this example from South Dakota </a:t>
            </a:r>
            <a:r>
              <a:rPr lang="en" sz="1700" i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"Whose parent, guardian, or custodian fails or refuses to provide proper or necessary subsistence, supervision, </a:t>
            </a:r>
            <a:r>
              <a:rPr lang="en" sz="1700" b="1" i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education</a:t>
            </a:r>
            <a:r>
              <a:rPr lang="en" sz="1700" i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medical care, or any other care necessary for the child’s health, guidance, or well-being;"</a:t>
            </a:r>
            <a:endParaRPr sz="1700" i="1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 Medium"/>
              <a:buChar char="-"/>
            </a:pPr>
            <a:r>
              <a:rPr lang="en" sz="1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Virginia separates abuse in neglect into separate categories; </a:t>
            </a:r>
            <a:r>
              <a:rPr lang="en" sz="17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physical, mental, and sexual</a:t>
            </a:r>
            <a:r>
              <a:rPr lang="en" sz="1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700" i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(see 22VAC40-705-30. Types of abuse and neglect.)</a:t>
            </a:r>
            <a:endParaRPr sz="17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2263" y="430550"/>
            <a:ext cx="4859476" cy="42824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2"/>
          <p:cNvSpPr/>
          <p:nvPr/>
        </p:nvSpPr>
        <p:spPr>
          <a:xfrm>
            <a:off x="-43950" y="4162500"/>
            <a:ext cx="9231900" cy="9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2"/>
          <p:cNvSpPr/>
          <p:nvPr/>
        </p:nvSpPr>
        <p:spPr>
          <a:xfrm>
            <a:off x="0" y="612350"/>
            <a:ext cx="6114000" cy="76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52"/>
          <p:cNvSpPr txBox="1"/>
          <p:nvPr/>
        </p:nvSpPr>
        <p:spPr>
          <a:xfrm>
            <a:off x="190775" y="703825"/>
            <a:ext cx="58740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F372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SUGGESTED LEGISLATION</a:t>
            </a:r>
            <a:endParaRPr sz="1000">
              <a:solidFill>
                <a:srgbClr val="101010"/>
              </a:solidFill>
            </a:endParaRPr>
          </a:p>
        </p:txBody>
      </p:sp>
      <p:pic>
        <p:nvPicPr>
          <p:cNvPr id="311" name="Google Shape;311;p52"/>
          <p:cNvPicPr preferRelativeResize="0"/>
          <p:nvPr/>
        </p:nvPicPr>
        <p:blipFill rotWithShape="1">
          <a:blip r:embed="rId4">
            <a:alphaModFix/>
          </a:blip>
          <a:srcRect t="5603" b="5594"/>
          <a:stretch/>
        </p:blipFill>
        <p:spPr>
          <a:xfrm rot="234396">
            <a:off x="6592787" y="209357"/>
            <a:ext cx="2235002" cy="1488537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2" name="Google Shape;312;p52"/>
          <p:cNvSpPr txBox="1"/>
          <p:nvPr/>
        </p:nvSpPr>
        <p:spPr>
          <a:xfrm>
            <a:off x="266975" y="1748925"/>
            <a:ext cx="8310300" cy="28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Montserrat"/>
              <a:buChar char="-"/>
            </a:pPr>
            <a:r>
              <a:rPr lang="en" sz="2000" b="1" i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Add a section to 22VAC40-705-30 that would cover educational neglect.</a:t>
            </a:r>
            <a:endParaRPr sz="2000" b="1" i="1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Educational neglect occurs when the child's caretaker permits </a:t>
            </a:r>
            <a:r>
              <a:rPr lang="en" sz="18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chronic truancy </a:t>
            </a:r>
            <a:r>
              <a:rPr lang="en" sz="18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(defined as 10% of the school year - 18 days per year or 9 days per semester), </a:t>
            </a:r>
            <a:r>
              <a:rPr lang="en" sz="18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fails to homeschool, register, or enroll a child of mandatory school age, or fails to allow or obtain recommended remedial educational services or services provided by the child's IEP</a:t>
            </a:r>
            <a:r>
              <a:rPr lang="en" sz="18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without reasonable cause.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3"/>
          <p:cNvSpPr txBox="1"/>
          <p:nvPr/>
        </p:nvSpPr>
        <p:spPr>
          <a:xfrm>
            <a:off x="1079550" y="1465800"/>
            <a:ext cx="6984900" cy="22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MEANINGFUL</a:t>
            </a:r>
            <a:endParaRPr sz="7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ENGAGEMENT</a:t>
            </a:r>
            <a:endParaRPr sz="7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4"/>
          <p:cNvSpPr/>
          <p:nvPr/>
        </p:nvSpPr>
        <p:spPr>
          <a:xfrm>
            <a:off x="-43950" y="4162500"/>
            <a:ext cx="9231900" cy="9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4" name="Google Shape;32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4"/>
          <p:cNvSpPr txBox="1"/>
          <p:nvPr/>
        </p:nvSpPr>
        <p:spPr>
          <a:xfrm>
            <a:off x="279875" y="493250"/>
            <a:ext cx="40761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HAD TO CHANGE A</a:t>
            </a:r>
            <a:endParaRPr sz="2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200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MINDSET</a:t>
            </a:r>
            <a:endParaRPr sz="6200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326" name="Google Shape;326;p54"/>
          <p:cNvPicPr preferRelativeResize="0"/>
          <p:nvPr/>
        </p:nvPicPr>
        <p:blipFill rotWithShape="1">
          <a:blip r:embed="rId4">
            <a:alphaModFix/>
          </a:blip>
          <a:srcRect t="19" b="29"/>
          <a:stretch/>
        </p:blipFill>
        <p:spPr>
          <a:xfrm rot="234403">
            <a:off x="4108622" y="1695715"/>
            <a:ext cx="4554501" cy="3034078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7" name="Google Shape;32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38">
            <a:off x="817379" y="1922955"/>
            <a:ext cx="2509442" cy="2509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5"/>
          <p:cNvPicPr preferRelativeResize="0"/>
          <p:nvPr/>
        </p:nvPicPr>
        <p:blipFill rotWithShape="1">
          <a:blip r:embed="rId3">
            <a:alphaModFix/>
          </a:blip>
          <a:srcRect l="20819" r="10921"/>
          <a:stretch/>
        </p:blipFill>
        <p:spPr>
          <a:xfrm>
            <a:off x="3882925" y="0"/>
            <a:ext cx="5261348" cy="51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5"/>
          <p:cNvSpPr/>
          <p:nvPr/>
        </p:nvSpPr>
        <p:spPr>
          <a:xfrm rot="5400000">
            <a:off x="2204300" y="1213925"/>
            <a:ext cx="5159400" cy="2691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9000">
                <a:srgbClr val="FFFFFF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55"/>
          <p:cNvSpPr txBox="1"/>
          <p:nvPr/>
        </p:nvSpPr>
        <p:spPr>
          <a:xfrm>
            <a:off x="70350" y="1230550"/>
            <a:ext cx="4059600" cy="2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500"/>
              <a:buFont typeface="Open Sans Medium"/>
              <a:buChar char="-"/>
            </a:pP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Utilized a </a:t>
            </a:r>
            <a:r>
              <a:rPr lang="en" sz="1500" b="1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team approach</a:t>
            </a: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to the issue.</a:t>
            </a:r>
            <a:endParaRPr sz="15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500"/>
              <a:buFont typeface="Open Sans Medium"/>
              <a:buChar char="-"/>
            </a:pP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Hired </a:t>
            </a:r>
            <a:r>
              <a:rPr lang="en" sz="1500" b="1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Attendance Specialists</a:t>
            </a: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for each school.</a:t>
            </a:r>
            <a:endParaRPr sz="15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500"/>
              <a:buFont typeface="Open Sans Medium"/>
              <a:buChar char="-"/>
            </a:pP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Defined </a:t>
            </a:r>
            <a:r>
              <a:rPr lang="en" sz="1500" b="1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roles and responsibilities</a:t>
            </a: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for all team members.</a:t>
            </a:r>
            <a:endParaRPr sz="1500" i="1">
              <a:solidFill>
                <a:srgbClr val="0D412D"/>
              </a:solidFill>
              <a:highlight>
                <a:srgbClr val="FFFFFF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35" name="Google Shape;335;p55"/>
          <p:cNvSpPr/>
          <p:nvPr/>
        </p:nvSpPr>
        <p:spPr>
          <a:xfrm>
            <a:off x="-7075" y="335475"/>
            <a:ext cx="4137000" cy="766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55"/>
          <p:cNvSpPr txBox="1"/>
          <p:nvPr/>
        </p:nvSpPr>
        <p:spPr>
          <a:xfrm>
            <a:off x="189150" y="405225"/>
            <a:ext cx="39408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OUR STRATEGIES</a:t>
            </a: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6777"/>
          <a:stretch/>
        </p:blipFill>
        <p:spPr>
          <a:xfrm>
            <a:off x="1082825" y="431438"/>
            <a:ext cx="6978348" cy="4280625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7"/>
          <p:cNvPicPr preferRelativeResize="0"/>
          <p:nvPr/>
        </p:nvPicPr>
        <p:blipFill rotWithShape="1">
          <a:blip r:embed="rId3">
            <a:alphaModFix/>
          </a:blip>
          <a:srcRect l="20819" r="10921"/>
          <a:stretch/>
        </p:blipFill>
        <p:spPr>
          <a:xfrm>
            <a:off x="3882925" y="0"/>
            <a:ext cx="5261348" cy="51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7"/>
          <p:cNvSpPr/>
          <p:nvPr/>
        </p:nvSpPr>
        <p:spPr>
          <a:xfrm rot="5400000">
            <a:off x="2204300" y="1213925"/>
            <a:ext cx="5159400" cy="2691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9000">
                <a:srgbClr val="FFFFFF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57"/>
          <p:cNvSpPr txBox="1"/>
          <p:nvPr/>
        </p:nvSpPr>
        <p:spPr>
          <a:xfrm>
            <a:off x="70350" y="1230550"/>
            <a:ext cx="4059600" cy="1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500"/>
              <a:buFont typeface="Open Sans Medium"/>
              <a:buChar char="-"/>
            </a:pP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Utilized a </a:t>
            </a:r>
            <a:r>
              <a:rPr lang="en" sz="1500" b="1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team approach</a:t>
            </a: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to the issue.</a:t>
            </a:r>
            <a:endParaRPr sz="15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500"/>
              <a:buFont typeface="Open Sans Medium"/>
              <a:buChar char="-"/>
            </a:pP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Hired </a:t>
            </a:r>
            <a:r>
              <a:rPr lang="en" sz="1500" b="1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Attendance Specialists</a:t>
            </a: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for each school.</a:t>
            </a:r>
            <a:endParaRPr sz="15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500"/>
              <a:buFont typeface="Open Sans Medium"/>
              <a:buChar char="-"/>
            </a:pP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Defined </a:t>
            </a:r>
            <a:r>
              <a:rPr lang="en" sz="1500" b="1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roles and responsibilities</a:t>
            </a: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for all team members.</a:t>
            </a:r>
            <a:endParaRPr sz="15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solidFill>
                <a:srgbClr val="0D412D"/>
              </a:solidFill>
              <a:highlight>
                <a:srgbClr val="FFFFFF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50" name="Google Shape;350;p57"/>
          <p:cNvSpPr/>
          <p:nvPr/>
        </p:nvSpPr>
        <p:spPr>
          <a:xfrm>
            <a:off x="-7075" y="335475"/>
            <a:ext cx="4137000" cy="766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7"/>
          <p:cNvSpPr txBox="1"/>
          <p:nvPr/>
        </p:nvSpPr>
        <p:spPr>
          <a:xfrm>
            <a:off x="189150" y="405225"/>
            <a:ext cx="39408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OUR STRATEGIES</a:t>
            </a:r>
            <a:endParaRPr sz="1900">
              <a:solidFill>
                <a:schemeClr val="dk2"/>
              </a:solidFill>
            </a:endParaRPr>
          </a:p>
        </p:txBody>
      </p:sp>
      <p:sp>
        <p:nvSpPr>
          <p:cNvPr id="352" name="Google Shape;352;p57"/>
          <p:cNvSpPr txBox="1"/>
          <p:nvPr/>
        </p:nvSpPr>
        <p:spPr>
          <a:xfrm>
            <a:off x="30425" y="2402400"/>
            <a:ext cx="41370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500"/>
              <a:buFont typeface="Open Sans Medium"/>
              <a:buChar char="-"/>
            </a:pP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Provided </a:t>
            </a:r>
            <a:r>
              <a:rPr lang="en" sz="1500" b="1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immediate feedback</a:t>
            </a: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&amp; communication with families (beyond a robocall).</a:t>
            </a:r>
            <a:endParaRPr sz="15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500"/>
              <a:buFont typeface="Open Sans Medium"/>
              <a:buChar char="-"/>
            </a:pP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Find out barriers students/families are facing during these personal connections.</a:t>
            </a:r>
            <a:endParaRPr sz="15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500"/>
              <a:buFont typeface="Open Sans Medium"/>
              <a:buChar char="-"/>
            </a:pP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Immediate make-up of instruction with </a:t>
            </a:r>
            <a:r>
              <a:rPr lang="en" sz="1500" b="1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meaningful engagement</a:t>
            </a:r>
            <a:r>
              <a:rPr lang="en" sz="15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after 5 missed days of school</a:t>
            </a:r>
            <a:r>
              <a:rPr lang="en" sz="1500" i="1">
                <a:solidFill>
                  <a:srgbClr val="0D412D"/>
                </a:solidFill>
                <a:highlight>
                  <a:schemeClr val="lt1"/>
                </a:highlight>
                <a:latin typeface="Open Sans Medium"/>
                <a:ea typeface="Open Sans Medium"/>
                <a:cs typeface="Open Sans Medium"/>
                <a:sym typeface="Open Sans Medium"/>
              </a:rPr>
              <a:t>. (Excused and Unexcused)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8"/>
          <p:cNvSpPr/>
          <p:nvPr/>
        </p:nvSpPr>
        <p:spPr>
          <a:xfrm>
            <a:off x="-43950" y="4162500"/>
            <a:ext cx="9231900" cy="9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8"/>
          <p:cNvSpPr/>
          <p:nvPr/>
        </p:nvSpPr>
        <p:spPr>
          <a:xfrm>
            <a:off x="0" y="688550"/>
            <a:ext cx="6114000" cy="76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8"/>
          <p:cNvSpPr txBox="1"/>
          <p:nvPr/>
        </p:nvSpPr>
        <p:spPr>
          <a:xfrm>
            <a:off x="201500" y="714350"/>
            <a:ext cx="58740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F37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HELPING STUDENTS MAKE UP FOR </a:t>
            </a:r>
            <a:endParaRPr sz="1900">
              <a:solidFill>
                <a:srgbClr val="0F372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F372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MISSED INSTRUCTIONAL TIME</a:t>
            </a:r>
            <a:endParaRPr sz="2700">
              <a:solidFill>
                <a:srgbClr val="0F3725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01010"/>
              </a:solidFill>
            </a:endParaRPr>
          </a:p>
        </p:txBody>
      </p:sp>
      <p:pic>
        <p:nvPicPr>
          <p:cNvPr id="361" name="Google Shape;361;p58"/>
          <p:cNvPicPr preferRelativeResize="0"/>
          <p:nvPr/>
        </p:nvPicPr>
        <p:blipFill rotWithShape="1">
          <a:blip r:embed="rId4">
            <a:alphaModFix/>
          </a:blip>
          <a:srcRect t="39" b="29"/>
          <a:stretch/>
        </p:blipFill>
        <p:spPr>
          <a:xfrm rot="234396">
            <a:off x="6256775" y="300568"/>
            <a:ext cx="2551500" cy="1699313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2" name="Google Shape;362;p58"/>
          <p:cNvSpPr txBox="1"/>
          <p:nvPr/>
        </p:nvSpPr>
        <p:spPr>
          <a:xfrm>
            <a:off x="190775" y="1825125"/>
            <a:ext cx="7959000" cy="28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Medium"/>
              <a:buChar char="-"/>
            </a:pPr>
            <a:r>
              <a:rPr lang="en" sz="2400" i="1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Must be meaningful engagement</a:t>
            </a:r>
            <a:endParaRPr sz="2400" i="1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Medium"/>
              <a:buChar char="-"/>
            </a:pPr>
            <a:r>
              <a:rPr lang="en" sz="2400" i="1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May mean a student’s school day ends at 6 p.m. instead of 3:30 p.m.</a:t>
            </a:r>
            <a:endParaRPr sz="2400" i="1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Medium"/>
              <a:buChar char="-"/>
            </a:pPr>
            <a:r>
              <a:rPr lang="en" sz="2400" i="1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Excused or unexcused</a:t>
            </a:r>
            <a:endParaRPr sz="2400" i="1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Medium"/>
              <a:buChar char="-"/>
            </a:pPr>
            <a:r>
              <a:rPr lang="en" sz="2400" i="1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After-school instruction (meals and transportation provided)</a:t>
            </a:r>
            <a:endParaRPr sz="2400" i="1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Medium"/>
              <a:buChar char="-"/>
            </a:pPr>
            <a:r>
              <a:rPr lang="en" sz="2400" i="1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Additional counseling services, if needed</a:t>
            </a:r>
            <a:endParaRPr sz="2400" i="1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9"/>
          <p:cNvSpPr/>
          <p:nvPr/>
        </p:nvSpPr>
        <p:spPr>
          <a:xfrm>
            <a:off x="-43950" y="4162500"/>
            <a:ext cx="9231900" cy="9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8" name="Google Shape;36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9"/>
          <p:cNvPicPr preferRelativeResize="0"/>
          <p:nvPr/>
        </p:nvPicPr>
        <p:blipFill rotWithShape="1">
          <a:blip r:embed="rId4">
            <a:alphaModFix/>
          </a:blip>
          <a:srcRect t="49" b="49"/>
          <a:stretch/>
        </p:blipFill>
        <p:spPr>
          <a:xfrm rot="234395">
            <a:off x="5535428" y="334547"/>
            <a:ext cx="3238768" cy="2156504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0" name="Google Shape;370;p59"/>
          <p:cNvSpPr txBox="1"/>
          <p:nvPr/>
        </p:nvSpPr>
        <p:spPr>
          <a:xfrm>
            <a:off x="188750" y="4000775"/>
            <a:ext cx="74874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IT’S ALL ABOUT HELPING YOUR COMMUNITY EMBRACE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YOUR VISION!</a:t>
            </a:r>
            <a:endParaRPr sz="5700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  <p:pic>
        <p:nvPicPr>
          <p:cNvPr id="371" name="Google Shape;371;p59"/>
          <p:cNvPicPr preferRelativeResize="0"/>
          <p:nvPr/>
        </p:nvPicPr>
        <p:blipFill rotWithShape="1">
          <a:blip r:embed="rId5">
            <a:alphaModFix/>
          </a:blip>
          <a:srcRect l="5892" r="5892"/>
          <a:stretch/>
        </p:blipFill>
        <p:spPr>
          <a:xfrm rot="234392">
            <a:off x="6136944" y="2732251"/>
            <a:ext cx="2853576" cy="215597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2" name="Google Shape;372;p59"/>
          <p:cNvPicPr preferRelativeResize="0"/>
          <p:nvPr/>
        </p:nvPicPr>
        <p:blipFill rotWithShape="1">
          <a:blip r:embed="rId6">
            <a:alphaModFix/>
          </a:blip>
          <a:srcRect l="5885" r="5876"/>
          <a:stretch/>
        </p:blipFill>
        <p:spPr>
          <a:xfrm rot="234395">
            <a:off x="460476" y="287108"/>
            <a:ext cx="1819467" cy="137435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3" name="Google Shape;373;p59"/>
          <p:cNvPicPr preferRelativeResize="0"/>
          <p:nvPr/>
        </p:nvPicPr>
        <p:blipFill rotWithShape="1">
          <a:blip r:embed="rId7">
            <a:alphaModFix/>
          </a:blip>
          <a:srcRect l="5876" r="5885"/>
          <a:stretch/>
        </p:blipFill>
        <p:spPr>
          <a:xfrm rot="234394">
            <a:off x="2073626" y="671436"/>
            <a:ext cx="3870051" cy="2923204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4" name="Google Shape;374;p59"/>
          <p:cNvPicPr preferRelativeResize="0"/>
          <p:nvPr/>
        </p:nvPicPr>
        <p:blipFill rotWithShape="1">
          <a:blip r:embed="rId8">
            <a:alphaModFix/>
          </a:blip>
          <a:srcRect l="5885" r="5876"/>
          <a:stretch/>
        </p:blipFill>
        <p:spPr>
          <a:xfrm rot="234401">
            <a:off x="328110" y="2401405"/>
            <a:ext cx="1742473" cy="1316199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1" name="Google Shape;81;p17"/>
          <p:cNvGraphicFramePr/>
          <p:nvPr/>
        </p:nvGraphicFramePr>
        <p:xfrm>
          <a:off x="355650" y="1425800"/>
          <a:ext cx="8428675" cy="2088130"/>
        </p:xfrm>
        <a:graphic>
          <a:graphicData uri="http://schemas.openxmlformats.org/drawingml/2006/table">
            <a:tbl>
              <a:tblPr>
                <a:noFill/>
                <a:tableStyleId>{C5D7FCE5-B0D0-479B-9C3B-CC42DA7E984B}</a:tableStyleId>
              </a:tblPr>
              <a:tblGrid>
                <a:gridCol w="138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6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2018-2019</a:t>
                      </a:r>
                      <a:endParaRPr sz="1800"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2021-2022</a:t>
                      </a:r>
                      <a:endParaRPr sz="1800"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(w/ waivers)</a:t>
                      </a:r>
                      <a:endParaRPr sz="1800"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2021-2022</a:t>
                      </a:r>
                      <a:endParaRPr sz="1800">
                        <a:solidFill>
                          <a:schemeClr val="dk1"/>
                        </a:solidFill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(w/o waivers)</a:t>
                      </a:r>
                      <a:endParaRPr sz="1800"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2022-2023</a:t>
                      </a:r>
                      <a:endParaRPr sz="1800"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 Black"/>
                          <a:ea typeface="Montserrat Black"/>
                          <a:cs typeface="Montserrat Black"/>
                          <a:sym typeface="Montserrat Black"/>
                        </a:rPr>
                        <a:t>LOUISA COUNTY PUBLIC SCHOOLS</a:t>
                      </a:r>
                      <a:endParaRPr sz="1800">
                        <a:latin typeface="Montserrat Black"/>
                        <a:ea typeface="Montserrat Black"/>
                        <a:cs typeface="Montserrat Black"/>
                        <a:sym typeface="Montserrat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7.8%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10.5%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33.7%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8.0%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2" name="Google Shape;82;p17"/>
          <p:cNvSpPr/>
          <p:nvPr/>
        </p:nvSpPr>
        <p:spPr>
          <a:xfrm>
            <a:off x="3736125" y="2561575"/>
            <a:ext cx="998400" cy="47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/>
          <p:nvPr/>
        </p:nvSpPr>
        <p:spPr>
          <a:xfrm>
            <a:off x="5659775" y="2561575"/>
            <a:ext cx="998400" cy="47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7415800" y="2561563"/>
            <a:ext cx="998400" cy="47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l="6974" r="24779"/>
          <a:stretch/>
        </p:blipFill>
        <p:spPr>
          <a:xfrm>
            <a:off x="3882925" y="0"/>
            <a:ext cx="5261348" cy="513848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/>
          <p:nvPr/>
        </p:nvSpPr>
        <p:spPr>
          <a:xfrm rot="5400000">
            <a:off x="2204300" y="1213925"/>
            <a:ext cx="5159400" cy="2691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9000">
                <a:srgbClr val="FFFFFF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110650" y="884150"/>
            <a:ext cx="4315500" cy="38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0D412D"/>
              </a:solidFill>
              <a:highlight>
                <a:srgbClr val="FFFF00"/>
              </a:highlight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D41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700"/>
              <a:buFont typeface="Open Sans Medium"/>
              <a:buChar char="-"/>
            </a:pPr>
            <a:r>
              <a:rPr lang="en" sz="17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When students are not in school, their academics will </a:t>
            </a:r>
            <a:r>
              <a:rPr lang="en" sz="1700" i="1">
                <a:solidFill>
                  <a:srgbClr val="0D412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suffer</a:t>
            </a:r>
            <a:r>
              <a:rPr lang="en" sz="17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.</a:t>
            </a:r>
            <a:endParaRPr sz="17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700"/>
              <a:buFont typeface="Open Sans Medium"/>
              <a:buChar char="-"/>
            </a:pPr>
            <a:r>
              <a:rPr lang="en" sz="17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Good attendance prepares students for the </a:t>
            </a:r>
            <a:r>
              <a:rPr lang="en" sz="1700" b="1" i="1">
                <a:solidFill>
                  <a:srgbClr val="0D412D"/>
                </a:solidFill>
                <a:latin typeface="Open Sans"/>
                <a:ea typeface="Open Sans"/>
                <a:cs typeface="Open Sans"/>
                <a:sym typeface="Open Sans"/>
              </a:rPr>
              <a:t>workforce</a:t>
            </a:r>
            <a:r>
              <a:rPr lang="en" sz="17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and the </a:t>
            </a:r>
            <a:r>
              <a:rPr lang="en" sz="1700" i="1">
                <a:solidFill>
                  <a:srgbClr val="0D412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expectations</a:t>
            </a:r>
            <a:r>
              <a:rPr lang="en" sz="17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that come along with being part of an organization, community, and team.</a:t>
            </a:r>
            <a:endParaRPr sz="17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D412D"/>
              </a:buClr>
              <a:buSzPts val="1700"/>
              <a:buFont typeface="Open Sans Medium"/>
              <a:buChar char="-"/>
            </a:pPr>
            <a:r>
              <a:rPr lang="en" sz="17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Poor student attendance places a tremendous amount of </a:t>
            </a:r>
            <a:r>
              <a:rPr lang="en" sz="1700" i="1">
                <a:solidFill>
                  <a:srgbClr val="0D412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stress</a:t>
            </a:r>
            <a:r>
              <a:rPr lang="en" sz="1700" i="1">
                <a:solidFill>
                  <a:srgbClr val="0D412D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on teachers.</a:t>
            </a:r>
            <a:endParaRPr sz="1700" i="1">
              <a:solidFill>
                <a:srgbClr val="0D412D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-7075" y="564075"/>
            <a:ext cx="4137000" cy="766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8"/>
          <p:cNvSpPr txBox="1"/>
          <p:nvPr/>
        </p:nvSpPr>
        <p:spPr>
          <a:xfrm>
            <a:off x="189150" y="633825"/>
            <a:ext cx="39408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D412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OUR MOTIVATION</a:t>
            </a: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/>
          <p:nvPr/>
        </p:nvSpPr>
        <p:spPr>
          <a:xfrm>
            <a:off x="-196350" y="432525"/>
            <a:ext cx="9577800" cy="888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 txBox="1"/>
          <p:nvPr/>
        </p:nvSpPr>
        <p:spPr>
          <a:xfrm>
            <a:off x="298050" y="436050"/>
            <a:ext cx="85890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F372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TOPICS OF DISCUSSION</a:t>
            </a:r>
            <a:endParaRPr sz="4800">
              <a:solidFill>
                <a:srgbClr val="0F372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1079550" y="1618213"/>
            <a:ext cx="6984900" cy="22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44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Open Sans SemiBold"/>
              <a:buChar char="●"/>
            </a:pPr>
            <a:r>
              <a:rPr lang="en" sz="3400" i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Mental Health &amp; Medical</a:t>
            </a:r>
            <a:endParaRPr sz="3400" i="1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44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Open Sans SemiBold"/>
              <a:buChar char="●"/>
            </a:pPr>
            <a:r>
              <a:rPr lang="en" sz="3400" i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Family Engagement</a:t>
            </a:r>
            <a:endParaRPr sz="3400" i="1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44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Open Sans SemiBold"/>
              <a:buChar char="●"/>
            </a:pPr>
            <a:r>
              <a:rPr lang="en" sz="3400" i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Food Insecurity</a:t>
            </a:r>
            <a:endParaRPr sz="3400" i="1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44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Open Sans SemiBold"/>
              <a:buChar char="●"/>
            </a:pPr>
            <a:r>
              <a:rPr lang="en" sz="3400" i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Transportation</a:t>
            </a:r>
            <a:endParaRPr sz="3400" i="1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44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Open Sans SemiBold"/>
              <a:buChar char="●"/>
            </a:pPr>
            <a:r>
              <a:rPr lang="en" sz="3400" i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Educational Neglect Legislation</a:t>
            </a:r>
            <a:endParaRPr sz="3400" i="1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lvl="0" indent="-444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Open Sans SemiBold"/>
              <a:buChar char="●"/>
            </a:pPr>
            <a:r>
              <a:rPr lang="en" sz="3400" i="1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Meaningful Engagement</a:t>
            </a:r>
            <a:endParaRPr sz="3400" i="1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653850" y="1618226"/>
            <a:ext cx="7836300" cy="15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MENTAL HEALTH</a:t>
            </a:r>
            <a:endParaRPr sz="6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&amp; MEDICAL</a:t>
            </a:r>
            <a:endParaRPr sz="62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578</Words>
  <Application>Microsoft Macintosh PowerPoint</Application>
  <PresentationFormat>On-screen Show (16:9)</PresentationFormat>
  <Paragraphs>94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Open Sans Medium</vt:lpstr>
      <vt:lpstr>Open Sans ExtraBold</vt:lpstr>
      <vt:lpstr>Montserrat Black</vt:lpstr>
      <vt:lpstr>Montserrat Medium</vt:lpstr>
      <vt:lpstr>Montserrat</vt:lpstr>
      <vt:lpstr>Open Sans SemiBold</vt:lpstr>
      <vt:lpstr>Open Sans</vt:lpstr>
      <vt:lpstr>Montserrat ExtraBold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Amy Griffin</cp:lastModifiedBy>
  <cp:revision>2</cp:revision>
  <dcterms:modified xsi:type="dcterms:W3CDTF">2024-01-05T22:43:43Z</dcterms:modified>
</cp:coreProperties>
</file>