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30"/>
  </p:notesMasterIdLst>
  <p:handoutMasterIdLst>
    <p:handoutMasterId r:id="rId31"/>
  </p:handoutMasterIdLst>
  <p:sldIdLst>
    <p:sldId id="404" r:id="rId2"/>
    <p:sldId id="257" r:id="rId3"/>
    <p:sldId id="385" r:id="rId4"/>
    <p:sldId id="345" r:id="rId5"/>
    <p:sldId id="378" r:id="rId6"/>
    <p:sldId id="386" r:id="rId7"/>
    <p:sldId id="379" r:id="rId8"/>
    <p:sldId id="347" r:id="rId9"/>
    <p:sldId id="400" r:id="rId10"/>
    <p:sldId id="390" r:id="rId11"/>
    <p:sldId id="383" r:id="rId12"/>
    <p:sldId id="394" r:id="rId13"/>
    <p:sldId id="395" r:id="rId14"/>
    <p:sldId id="402" r:id="rId15"/>
    <p:sldId id="333" r:id="rId16"/>
    <p:sldId id="403" r:id="rId17"/>
    <p:sldId id="313" r:id="rId18"/>
    <p:sldId id="355" r:id="rId19"/>
    <p:sldId id="396" r:id="rId20"/>
    <p:sldId id="356" r:id="rId21"/>
    <p:sldId id="360" r:id="rId22"/>
    <p:sldId id="357" r:id="rId23"/>
    <p:sldId id="380" r:id="rId24"/>
    <p:sldId id="399" r:id="rId25"/>
    <p:sldId id="381" r:id="rId26"/>
    <p:sldId id="393" r:id="rId27"/>
    <p:sldId id="375" r:id="rId28"/>
    <p:sldId id="376" r:id="rId2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ie Boyle" initials="KB"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9"/>
    <p:restoredTop sz="94694"/>
  </p:normalViewPr>
  <p:slideViewPr>
    <p:cSldViewPr snapToGrid="0" snapToObjects="1">
      <p:cViewPr varScale="1">
        <p:scale>
          <a:sx n="122" d="100"/>
          <a:sy n="122" d="100"/>
        </p:scale>
        <p:origin x="-131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fileserver2019\Users\FolderRedirections\JRegimbal\Documents\VML%20Project\FY%202021\budget%20outlook%20data.2021.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fileserver2019\Users\FolderRedirections\JRegimbal\Documents\VML%20Project\FY%202019\budget%20outlook%20data.2019.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fileserver2019\Users\FolderRedirections\JRegimbal\Documents\VML%20Project\FY%202021\budget%20outlook%20data.2021.xlsx" TargetMode="Externa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fileserver2019\Users\FolderRedirections\JRegimbal\Documents\VML%20Project\FY%202021\budget%20outlook%20data.202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b="1" dirty="0"/>
              <a:t>Virginia Sales Tax by Type</a:t>
            </a:r>
          </a:p>
        </c:rich>
      </c:tx>
      <c:layout>
        <c:manualLayout>
          <c:xMode val="edge"/>
          <c:yMode val="edge"/>
          <c:x val="0.32047457334308033"/>
          <c:y val="1.2515962163359422E-2"/>
        </c:manualLayout>
      </c:layout>
      <c:overlay val="0"/>
      <c:spPr>
        <a:noFill/>
        <a:ln>
          <a:noFill/>
        </a:ln>
        <a:effectLst/>
      </c:spPr>
    </c:title>
    <c:autoTitleDeleted val="0"/>
    <c:plotArea>
      <c:layout/>
      <c:barChart>
        <c:barDir val="col"/>
        <c:grouping val="clustered"/>
        <c:varyColors val="0"/>
        <c:ser>
          <c:idx val="0"/>
          <c:order val="0"/>
          <c:tx>
            <c:strRef>
              <c:f>'sales tax'!$E$6</c:f>
              <c:strCache>
                <c:ptCount val="1"/>
                <c:pt idx="0">
                  <c:v>Brick and Mortar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'sales tax'!$F$5:$G$5</c:f>
              <c:strCache>
                <c:ptCount val="2"/>
                <c:pt idx="0">
                  <c:v>October</c:v>
                </c:pt>
                <c:pt idx="1">
                  <c:v>YTD</c:v>
                </c:pt>
              </c:strCache>
            </c:strRef>
          </c:cat>
          <c:val>
            <c:numRef>
              <c:f>'sales tax'!$F$6:$G$6</c:f>
              <c:numCache>
                <c:formatCode>0.0%</c:formatCode>
                <c:ptCount val="2"/>
                <c:pt idx="0">
                  <c:v>1.2E-2</c:v>
                </c:pt>
                <c:pt idx="1">
                  <c:v>-0.02</c:v>
                </c:pt>
              </c:numCache>
            </c:numRef>
          </c:val>
          <c:extLst xmlns:c16r2="http://schemas.microsoft.com/office/drawing/2015/06/chart">
            <c:ext xmlns:c16="http://schemas.microsoft.com/office/drawing/2014/chart" uri="{C3380CC4-5D6E-409C-BE32-E72D297353CC}">
              <c16:uniqueId val="{00000000-1434-44E2-BBB8-2430916B0BD3}"/>
            </c:ext>
          </c:extLst>
        </c:ser>
        <c:ser>
          <c:idx val="1"/>
          <c:order val="1"/>
          <c:tx>
            <c:strRef>
              <c:f>'sales tax'!$E$7</c:f>
              <c:strCache>
                <c:ptCount val="1"/>
                <c:pt idx="0">
                  <c:v>Online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'sales tax'!$F$5:$G$5</c:f>
              <c:strCache>
                <c:ptCount val="2"/>
                <c:pt idx="0">
                  <c:v>October</c:v>
                </c:pt>
                <c:pt idx="1">
                  <c:v>YTD</c:v>
                </c:pt>
              </c:strCache>
            </c:strRef>
          </c:cat>
          <c:val>
            <c:numRef>
              <c:f>'sales tax'!$F$7:$G$7</c:f>
              <c:numCache>
                <c:formatCode>0.0%</c:formatCode>
                <c:ptCount val="2"/>
                <c:pt idx="0">
                  <c:v>0.22800000000000001</c:v>
                </c:pt>
                <c:pt idx="1">
                  <c:v>0.443</c:v>
                </c:pt>
              </c:numCache>
            </c:numRef>
          </c:val>
          <c:extLst xmlns:c16r2="http://schemas.microsoft.com/office/drawing/2015/06/chart">
            <c:ext xmlns:c16="http://schemas.microsoft.com/office/drawing/2014/chart" uri="{C3380CC4-5D6E-409C-BE32-E72D297353CC}">
              <c16:uniqueId val="{00000001-1434-44E2-BBB8-2430916B0BD3}"/>
            </c:ext>
          </c:extLst>
        </c:ser>
        <c:ser>
          <c:idx val="2"/>
          <c:order val="2"/>
          <c:tx>
            <c:strRef>
              <c:f>'sales tax'!$E$8</c:f>
              <c:strCache>
                <c:ptCount val="1"/>
                <c:pt idx="0">
                  <c:v>Total</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'sales tax'!$F$5:$G$5</c:f>
              <c:strCache>
                <c:ptCount val="2"/>
                <c:pt idx="0">
                  <c:v>October</c:v>
                </c:pt>
                <c:pt idx="1">
                  <c:v>YTD</c:v>
                </c:pt>
              </c:strCache>
            </c:strRef>
          </c:cat>
          <c:val>
            <c:numRef>
              <c:f>'sales tax'!$F$8:$G$8</c:f>
              <c:numCache>
                <c:formatCode>0.0%</c:formatCode>
                <c:ptCount val="2"/>
                <c:pt idx="0">
                  <c:v>6.4000000000000001E-2</c:v>
                </c:pt>
                <c:pt idx="1">
                  <c:v>8.2000000000000003E-2</c:v>
                </c:pt>
              </c:numCache>
            </c:numRef>
          </c:val>
          <c:extLst xmlns:c16r2="http://schemas.microsoft.com/office/drawing/2015/06/chart">
            <c:ext xmlns:c16="http://schemas.microsoft.com/office/drawing/2014/chart" uri="{C3380CC4-5D6E-409C-BE32-E72D297353CC}">
              <c16:uniqueId val="{00000002-1434-44E2-BBB8-2430916B0BD3}"/>
            </c:ext>
          </c:extLst>
        </c:ser>
        <c:dLbls>
          <c:dLblPos val="outEnd"/>
          <c:showLegendKey val="0"/>
          <c:showVal val="1"/>
          <c:showCatName val="0"/>
          <c:showSerName val="0"/>
          <c:showPercent val="0"/>
          <c:showBubbleSize val="0"/>
        </c:dLbls>
        <c:gapWidth val="150"/>
        <c:axId val="175839872"/>
        <c:axId val="175849856"/>
      </c:barChart>
      <c:catAx>
        <c:axId val="175839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175849856"/>
        <c:crosses val="autoZero"/>
        <c:auto val="1"/>
        <c:lblAlgn val="ctr"/>
        <c:lblOffset val="100"/>
        <c:noMultiLvlLbl val="0"/>
      </c:catAx>
      <c:valAx>
        <c:axId val="17584985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175839872"/>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4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b="1"/>
              <a:t>Average Salary - All Instructional Positions *</a:t>
            </a:r>
          </a:p>
        </c:rich>
      </c:tx>
      <c:overlay val="0"/>
      <c:spPr>
        <a:noFill/>
        <a:ln>
          <a:noFill/>
        </a:ln>
        <a:effectLst/>
      </c:spPr>
    </c:title>
    <c:autoTitleDeleted val="0"/>
    <c:plotArea>
      <c:layout/>
      <c:barChart>
        <c:barDir val="col"/>
        <c:grouping val="clustered"/>
        <c:varyColors val="0"/>
        <c:ser>
          <c:idx val="0"/>
          <c:order val="0"/>
          <c:tx>
            <c:strRef>
              <c:f>'NEA instructional salaries'!$O$8</c:f>
              <c:strCache>
                <c:ptCount val="1"/>
                <c:pt idx="0">
                  <c:v>Average Salary - All Instructional Positions *</c:v>
                </c:pt>
              </c:strCache>
            </c:strRef>
          </c:tx>
          <c:spPr>
            <a:solidFill>
              <a:schemeClr val="accent1"/>
            </a:solidFill>
            <a:ln>
              <a:noFill/>
            </a:ln>
            <a:effectLst/>
          </c:spPr>
          <c:invertIfNegative val="0"/>
          <c:dLbls>
            <c:dLbl>
              <c:idx val="3"/>
              <c:tx>
                <c:rich>
                  <a:bodyPr/>
                  <a:lstStyle/>
                  <a:p>
                    <a:fld id="{282A59CA-2A8B-4EAE-A178-6A9DBF8F3CC4}" type="VALUE">
                      <a:rPr lang="en-US" i="1"/>
                      <a:pPr/>
                      <a:t>[VALUE]</a:t>
                    </a:fld>
                    <a:endParaRPr lang="en-US"/>
                  </a:p>
                </c:rich>
              </c:tx>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0-D9A4-41DB-8FE8-DA124914EA6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'NEA instructional salaries'!$N$9:$N$12</c:f>
              <c:strCache>
                <c:ptCount val="4"/>
                <c:pt idx="0">
                  <c:v>2002</c:v>
                </c:pt>
                <c:pt idx="1">
                  <c:v>2009</c:v>
                </c:pt>
                <c:pt idx="2">
                  <c:v>2018</c:v>
                </c:pt>
                <c:pt idx="3">
                  <c:v>2020 est.</c:v>
                </c:pt>
              </c:strCache>
            </c:strRef>
          </c:cat>
          <c:val>
            <c:numRef>
              <c:f>'NEA instructional salaries'!$O$9:$O$12</c:f>
              <c:numCache>
                <c:formatCode>"$"#,##0</c:formatCode>
                <c:ptCount val="4"/>
                <c:pt idx="0">
                  <c:v>42788</c:v>
                </c:pt>
                <c:pt idx="1">
                  <c:v>53581</c:v>
                </c:pt>
                <c:pt idx="2">
                  <c:v>58677</c:v>
                </c:pt>
                <c:pt idx="3">
                  <c:v>61610.850000000006</c:v>
                </c:pt>
              </c:numCache>
            </c:numRef>
          </c:val>
          <c:extLst xmlns:c16r2="http://schemas.microsoft.com/office/drawing/2015/06/chart">
            <c:ext xmlns:c16="http://schemas.microsoft.com/office/drawing/2014/chart" uri="{C3380CC4-5D6E-409C-BE32-E72D297353CC}">
              <c16:uniqueId val="{00000001-D9A4-41DB-8FE8-DA124914EA61}"/>
            </c:ext>
          </c:extLst>
        </c:ser>
        <c:dLbls>
          <c:dLblPos val="outEnd"/>
          <c:showLegendKey val="0"/>
          <c:showVal val="1"/>
          <c:showCatName val="0"/>
          <c:showSerName val="0"/>
          <c:showPercent val="0"/>
          <c:showBubbleSize val="0"/>
        </c:dLbls>
        <c:gapWidth val="219"/>
        <c:overlap val="-27"/>
        <c:axId val="175897216"/>
        <c:axId val="178329088"/>
      </c:barChart>
      <c:catAx>
        <c:axId val="175897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178329088"/>
        <c:crosses val="autoZero"/>
        <c:auto val="1"/>
        <c:lblAlgn val="ctr"/>
        <c:lblOffset val="100"/>
        <c:noMultiLvlLbl val="0"/>
      </c:catAx>
      <c:valAx>
        <c:axId val="178329088"/>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175897216"/>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4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b="1" dirty="0"/>
              <a:t>Per Pupil K-12 Funding</a:t>
            </a:r>
          </a:p>
        </c:rich>
      </c:tx>
      <c:overlay val="0"/>
      <c:spPr>
        <a:noFill/>
        <a:ln>
          <a:noFill/>
        </a:ln>
        <a:effectLst/>
      </c:spPr>
    </c:title>
    <c:autoTitleDeleted val="0"/>
    <c:plotArea>
      <c:layout/>
      <c:barChart>
        <c:barDir val="col"/>
        <c:grouping val="stacked"/>
        <c:varyColors val="0"/>
        <c:ser>
          <c:idx val="0"/>
          <c:order val="0"/>
          <c:tx>
            <c:strRef>
              <c:f>'K-12 sups report'!$G$143</c:f>
              <c:strCache>
                <c:ptCount val="1"/>
                <c:pt idx="0">
                  <c:v>Local</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'K-12 sups report'!$F$144:$F$145</c:f>
              <c:numCache>
                <c:formatCode>General</c:formatCode>
                <c:ptCount val="2"/>
                <c:pt idx="0">
                  <c:v>2009</c:v>
                </c:pt>
                <c:pt idx="1">
                  <c:v>2019</c:v>
                </c:pt>
              </c:numCache>
            </c:numRef>
          </c:cat>
          <c:val>
            <c:numRef>
              <c:f>'K-12 sups report'!$G$144:$G$145</c:f>
              <c:numCache>
                <c:formatCode>"$"#,##0</c:formatCode>
                <c:ptCount val="2"/>
                <c:pt idx="0">
                  <c:v>5504</c:v>
                </c:pt>
                <c:pt idx="1">
                  <c:v>6642</c:v>
                </c:pt>
              </c:numCache>
            </c:numRef>
          </c:val>
          <c:extLst xmlns:c16r2="http://schemas.microsoft.com/office/drawing/2015/06/chart">
            <c:ext xmlns:c16="http://schemas.microsoft.com/office/drawing/2014/chart" uri="{C3380CC4-5D6E-409C-BE32-E72D297353CC}">
              <c16:uniqueId val="{00000000-9962-445D-A637-F21A60E0BEE4}"/>
            </c:ext>
          </c:extLst>
        </c:ser>
        <c:ser>
          <c:idx val="1"/>
          <c:order val="1"/>
          <c:tx>
            <c:strRef>
              <c:f>'K-12 sups report'!$H$143</c:f>
              <c:strCache>
                <c:ptCount val="1"/>
                <c:pt idx="0">
                  <c:v>State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'K-12 sups report'!$F$144:$F$145</c:f>
              <c:numCache>
                <c:formatCode>General</c:formatCode>
                <c:ptCount val="2"/>
                <c:pt idx="0">
                  <c:v>2009</c:v>
                </c:pt>
                <c:pt idx="1">
                  <c:v>2019</c:v>
                </c:pt>
              </c:numCache>
            </c:numRef>
          </c:cat>
          <c:val>
            <c:numRef>
              <c:f>'K-12 sups report'!$H$144:$H$145</c:f>
              <c:numCache>
                <c:formatCode>"$"#,##0</c:formatCode>
                <c:ptCount val="2"/>
                <c:pt idx="0">
                  <c:v>5082</c:v>
                </c:pt>
                <c:pt idx="1">
                  <c:v>5388</c:v>
                </c:pt>
              </c:numCache>
            </c:numRef>
          </c:val>
          <c:extLst xmlns:c16r2="http://schemas.microsoft.com/office/drawing/2015/06/chart">
            <c:ext xmlns:c16="http://schemas.microsoft.com/office/drawing/2014/chart" uri="{C3380CC4-5D6E-409C-BE32-E72D297353CC}">
              <c16:uniqueId val="{00000001-9962-445D-A637-F21A60E0BEE4}"/>
            </c:ext>
          </c:extLst>
        </c:ser>
        <c:ser>
          <c:idx val="2"/>
          <c:order val="2"/>
          <c:tx>
            <c:strRef>
              <c:f>'K-12 sups report'!$I$143</c:f>
              <c:strCache>
                <c:ptCount val="1"/>
                <c:pt idx="0">
                  <c:v>Federal</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'K-12 sups report'!$F$144:$F$145</c:f>
              <c:numCache>
                <c:formatCode>General</c:formatCode>
                <c:ptCount val="2"/>
                <c:pt idx="0">
                  <c:v>2009</c:v>
                </c:pt>
                <c:pt idx="1">
                  <c:v>2019</c:v>
                </c:pt>
              </c:numCache>
            </c:numRef>
          </c:cat>
          <c:val>
            <c:numRef>
              <c:f>'K-12 sups report'!$I$144:$I$145</c:f>
              <c:numCache>
                <c:formatCode>"$"#,##0</c:formatCode>
                <c:ptCount val="2"/>
                <c:pt idx="0">
                  <c:v>729</c:v>
                </c:pt>
                <c:pt idx="1">
                  <c:v>901</c:v>
                </c:pt>
              </c:numCache>
            </c:numRef>
          </c:val>
          <c:extLst xmlns:c16r2="http://schemas.microsoft.com/office/drawing/2015/06/chart">
            <c:ext xmlns:c16="http://schemas.microsoft.com/office/drawing/2014/chart" uri="{C3380CC4-5D6E-409C-BE32-E72D297353CC}">
              <c16:uniqueId val="{00000002-9962-445D-A637-F21A60E0BEE4}"/>
            </c:ext>
          </c:extLst>
        </c:ser>
        <c:dLbls>
          <c:dLblPos val="ctr"/>
          <c:showLegendKey val="0"/>
          <c:showVal val="1"/>
          <c:showCatName val="0"/>
          <c:showSerName val="0"/>
          <c:showPercent val="0"/>
          <c:showBubbleSize val="0"/>
        </c:dLbls>
        <c:gapWidth val="150"/>
        <c:overlap val="100"/>
        <c:axId val="178417664"/>
        <c:axId val="178419200"/>
      </c:barChart>
      <c:catAx>
        <c:axId val="178417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178419200"/>
        <c:crosses val="autoZero"/>
        <c:auto val="1"/>
        <c:lblAlgn val="ctr"/>
        <c:lblOffset val="100"/>
        <c:noMultiLvlLbl val="0"/>
      </c:catAx>
      <c:valAx>
        <c:axId val="17841920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178417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2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800" b="1" i="0" baseline="0" dirty="0">
                <a:effectLst/>
              </a:rPr>
              <a:t>State Income Tax Growth Has Significantly Exceeded</a:t>
            </a:r>
            <a:endParaRPr lang="en-US" dirty="0">
              <a:effectLst/>
            </a:endParaRPr>
          </a:p>
          <a:p>
            <a:pPr>
              <a:defRPr sz="144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800" b="1" i="0" baseline="0" dirty="0">
                <a:effectLst/>
              </a:rPr>
              <a:t> Local Real Estate Tax Growth Since 2009 Recession</a:t>
            </a:r>
            <a:endParaRPr lang="en-US" dirty="0">
              <a:effectLst/>
            </a:endParaRPr>
          </a:p>
        </c:rich>
      </c:tx>
      <c:overlay val="0"/>
      <c:spPr>
        <a:noFill/>
        <a:ln>
          <a:noFill/>
        </a:ln>
        <a:effectLst/>
      </c:spPr>
    </c:title>
    <c:autoTitleDeleted val="0"/>
    <c:plotArea>
      <c:layout/>
      <c:lineChart>
        <c:grouping val="standard"/>
        <c:varyColors val="0"/>
        <c:ser>
          <c:idx val="0"/>
          <c:order val="0"/>
          <c:tx>
            <c:strRef>
              <c:f>'RE v Income taxes'!$G$7</c:f>
              <c:strCache>
                <c:ptCount val="1"/>
                <c:pt idx="0">
                  <c:v>State Individual Income Tax</c:v>
                </c:pt>
              </c:strCache>
            </c:strRef>
          </c:tx>
          <c:spPr>
            <a:ln w="28575" cap="rnd">
              <a:solidFill>
                <a:schemeClr val="accent1"/>
              </a:solidFill>
              <a:round/>
            </a:ln>
            <a:effectLst/>
          </c:spPr>
          <c:marker>
            <c:symbol val="none"/>
          </c:marker>
          <c:cat>
            <c:numRef>
              <c:f>'RE v Income taxes'!$F$8:$F$18</c:f>
              <c:numCache>
                <c:formatCode>General</c:formatCode>
                <c:ptCount val="11"/>
                <c:pt idx="0">
                  <c:v>2009</c:v>
                </c:pt>
                <c:pt idx="1">
                  <c:v>2010</c:v>
                </c:pt>
                <c:pt idx="2">
                  <c:v>2011</c:v>
                </c:pt>
                <c:pt idx="3">
                  <c:v>2012</c:v>
                </c:pt>
                <c:pt idx="4">
                  <c:v>2013</c:v>
                </c:pt>
                <c:pt idx="5">
                  <c:v>2014</c:v>
                </c:pt>
                <c:pt idx="6">
                  <c:v>2015</c:v>
                </c:pt>
                <c:pt idx="7">
                  <c:v>2016</c:v>
                </c:pt>
                <c:pt idx="8">
                  <c:v>2017</c:v>
                </c:pt>
                <c:pt idx="9">
                  <c:v>2018</c:v>
                </c:pt>
                <c:pt idx="10">
                  <c:v>2019</c:v>
                </c:pt>
              </c:numCache>
            </c:numRef>
          </c:cat>
          <c:val>
            <c:numRef>
              <c:f>'RE v Income taxes'!$G$8:$G$18</c:f>
              <c:numCache>
                <c:formatCode>"$"#,##0</c:formatCode>
                <c:ptCount val="11"/>
                <c:pt idx="0">
                  <c:v>9481100000</c:v>
                </c:pt>
                <c:pt idx="1">
                  <c:v>9088300000</c:v>
                </c:pt>
                <c:pt idx="2">
                  <c:v>9944400000</c:v>
                </c:pt>
                <c:pt idx="3">
                  <c:v>10612800000</c:v>
                </c:pt>
                <c:pt idx="4">
                  <c:v>11340000000</c:v>
                </c:pt>
                <c:pt idx="5">
                  <c:v>11253300000</c:v>
                </c:pt>
                <c:pt idx="6">
                  <c:v>12328700000</c:v>
                </c:pt>
                <c:pt idx="7">
                  <c:v>12555600000</c:v>
                </c:pt>
                <c:pt idx="8">
                  <c:v>13052900000</c:v>
                </c:pt>
                <c:pt idx="9">
                  <c:v>14105800000</c:v>
                </c:pt>
                <c:pt idx="10">
                  <c:v>15226500000</c:v>
                </c:pt>
              </c:numCache>
            </c:numRef>
          </c:val>
          <c:smooth val="0"/>
          <c:extLst xmlns:c16r2="http://schemas.microsoft.com/office/drawing/2015/06/chart">
            <c:ext xmlns:c16="http://schemas.microsoft.com/office/drawing/2014/chart" uri="{C3380CC4-5D6E-409C-BE32-E72D297353CC}">
              <c16:uniqueId val="{00000000-BE53-49BB-9B52-214965E5F0EF}"/>
            </c:ext>
          </c:extLst>
        </c:ser>
        <c:ser>
          <c:idx val="1"/>
          <c:order val="1"/>
          <c:tx>
            <c:strRef>
              <c:f>'RE v Income taxes'!$H$7</c:f>
              <c:strCache>
                <c:ptCount val="1"/>
                <c:pt idx="0">
                  <c:v>Local Real Estate Tax</c:v>
                </c:pt>
              </c:strCache>
            </c:strRef>
          </c:tx>
          <c:spPr>
            <a:ln w="28575" cap="rnd">
              <a:solidFill>
                <a:schemeClr val="accent2"/>
              </a:solidFill>
              <a:round/>
            </a:ln>
            <a:effectLst/>
          </c:spPr>
          <c:marker>
            <c:symbol val="none"/>
          </c:marker>
          <c:cat>
            <c:numRef>
              <c:f>'RE v Income taxes'!$F$8:$F$18</c:f>
              <c:numCache>
                <c:formatCode>General</c:formatCode>
                <c:ptCount val="11"/>
                <c:pt idx="0">
                  <c:v>2009</c:v>
                </c:pt>
                <c:pt idx="1">
                  <c:v>2010</c:v>
                </c:pt>
                <c:pt idx="2">
                  <c:v>2011</c:v>
                </c:pt>
                <c:pt idx="3">
                  <c:v>2012</c:v>
                </c:pt>
                <c:pt idx="4">
                  <c:v>2013</c:v>
                </c:pt>
                <c:pt idx="5">
                  <c:v>2014</c:v>
                </c:pt>
                <c:pt idx="6">
                  <c:v>2015</c:v>
                </c:pt>
                <c:pt idx="7">
                  <c:v>2016</c:v>
                </c:pt>
                <c:pt idx="8">
                  <c:v>2017</c:v>
                </c:pt>
                <c:pt idx="9">
                  <c:v>2018</c:v>
                </c:pt>
                <c:pt idx="10">
                  <c:v>2019</c:v>
                </c:pt>
              </c:numCache>
            </c:numRef>
          </c:cat>
          <c:val>
            <c:numRef>
              <c:f>'RE v Income taxes'!$H$8:$H$18</c:f>
              <c:numCache>
                <c:formatCode>"$"#,##0</c:formatCode>
                <c:ptCount val="11"/>
                <c:pt idx="0">
                  <c:v>8865509423</c:v>
                </c:pt>
                <c:pt idx="1">
                  <c:v>8907389500</c:v>
                </c:pt>
                <c:pt idx="2">
                  <c:v>8834082102</c:v>
                </c:pt>
                <c:pt idx="3">
                  <c:v>8916724001</c:v>
                </c:pt>
                <c:pt idx="4">
                  <c:v>9119621208</c:v>
                </c:pt>
                <c:pt idx="5">
                  <c:v>9439904190</c:v>
                </c:pt>
                <c:pt idx="6">
                  <c:v>9829446912</c:v>
                </c:pt>
                <c:pt idx="7">
                  <c:v>10208752667.530001</c:v>
                </c:pt>
                <c:pt idx="8">
                  <c:v>10598418451</c:v>
                </c:pt>
                <c:pt idx="9">
                  <c:v>10985408262</c:v>
                </c:pt>
                <c:pt idx="10" formatCode="&quot;$&quot;#,##0.00">
                  <c:v>11314970509.860001</c:v>
                </c:pt>
              </c:numCache>
            </c:numRef>
          </c:val>
          <c:smooth val="0"/>
          <c:extLst xmlns:c16r2="http://schemas.microsoft.com/office/drawing/2015/06/chart">
            <c:ext xmlns:c16="http://schemas.microsoft.com/office/drawing/2014/chart" uri="{C3380CC4-5D6E-409C-BE32-E72D297353CC}">
              <c16:uniqueId val="{00000001-BE53-49BB-9B52-214965E5F0EF}"/>
            </c:ext>
          </c:extLst>
        </c:ser>
        <c:dLbls>
          <c:showLegendKey val="0"/>
          <c:showVal val="0"/>
          <c:showCatName val="0"/>
          <c:showSerName val="0"/>
          <c:showPercent val="0"/>
          <c:showBubbleSize val="0"/>
        </c:dLbls>
        <c:marker val="1"/>
        <c:smooth val="0"/>
        <c:axId val="178157824"/>
        <c:axId val="178167808"/>
      </c:lineChart>
      <c:catAx>
        <c:axId val="178157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178167808"/>
        <c:crosses val="autoZero"/>
        <c:auto val="1"/>
        <c:lblAlgn val="ctr"/>
        <c:lblOffset val="100"/>
        <c:noMultiLvlLbl val="0"/>
      </c:catAx>
      <c:valAx>
        <c:axId val="178167808"/>
        <c:scaling>
          <c:orientation val="minMax"/>
          <c:min val="8000000000"/>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1781578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2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65A5D52-9DDC-1E4D-A494-5D05393258D1}" type="datetimeFigureOut">
              <a:rPr lang="en-US" smtClean="0"/>
              <a:t>1/7/2021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DC2D9A2-A15D-5E40-9820-5F6965DAA03B}" type="slidenum">
              <a:rPr lang="en-US" smtClean="0"/>
              <a:t>‹#›</a:t>
            </a:fld>
            <a:endParaRPr lang="en-US"/>
          </a:p>
        </p:txBody>
      </p:sp>
    </p:spTree>
    <p:extLst>
      <p:ext uri="{BB962C8B-B14F-4D97-AF65-F5344CB8AC3E}">
        <p14:creationId xmlns:p14="http://schemas.microsoft.com/office/powerpoint/2010/main" val="41420750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8882D3-CF88-BE40-995A-155083C23357}" type="datetimeFigureOut">
              <a:rPr lang="en-US" smtClean="0"/>
              <a:t>1/7/2021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004317D-55CC-AC4B-9CC6-B0EE8A328E86}" type="slidenum">
              <a:rPr lang="en-US" smtClean="0"/>
              <a:t>‹#›</a:t>
            </a:fld>
            <a:endParaRPr lang="en-US"/>
          </a:p>
        </p:txBody>
      </p:sp>
    </p:spTree>
    <p:extLst>
      <p:ext uri="{BB962C8B-B14F-4D97-AF65-F5344CB8AC3E}">
        <p14:creationId xmlns:p14="http://schemas.microsoft.com/office/powerpoint/2010/main" val="69199147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bls.gov/eag/eag.va.htm"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2400"/>
              </a:spcAft>
            </a:pPr>
            <a:r>
              <a:rPr lang="en-US" dirty="0">
                <a:solidFill>
                  <a:srgbClr val="FF0000"/>
                </a:solidFill>
              </a:rPr>
              <a:t>This is complicated but fits with your second bullet and probably should be mentioned:  </a:t>
            </a:r>
            <a:r>
              <a:rPr lang="en-US" sz="1800" b="1" dirty="0">
                <a:solidFill>
                  <a:srgbClr val="181818"/>
                </a:solidFill>
                <a:effectLst/>
                <a:highlight>
                  <a:srgbClr val="FFFF00"/>
                </a:highlight>
                <a:latin typeface="Arial" panose="020B0604020202020204" pitchFamily="34" charset="0"/>
                <a:ea typeface="Times New Roman" panose="02020603050405020304" pitchFamily="18" charset="0"/>
              </a:rPr>
              <a:t>In October, Virginia’s labor force participation rate fell to 63.5%, its lowest level since at least 1976, the first year the Bureau of Labor Statistics published state-level data.</a:t>
            </a:r>
            <a:r>
              <a:rPr lang="en-US" sz="1800" b="1" dirty="0">
                <a:solidFill>
                  <a:srgbClr val="181818"/>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2400"/>
              </a:spcAft>
            </a:pPr>
            <a:r>
              <a:rPr lang="en-US" sz="1800" dirty="0">
                <a:solidFill>
                  <a:srgbClr val="181818"/>
                </a:solidFill>
                <a:effectLst/>
                <a:highlight>
                  <a:srgbClr val="FFFF00"/>
                </a:highlight>
                <a:latin typeface="Arial" panose="020B0604020202020204" pitchFamily="34" charset="0"/>
                <a:ea typeface="Times New Roman" panose="02020603050405020304" pitchFamily="18" charset="0"/>
              </a:rPr>
              <a:t>Since the start of the COVID-19 pandemic in March, over </a:t>
            </a:r>
            <a:r>
              <a:rPr lang="en-US" sz="1800" u="sng" dirty="0">
                <a:solidFill>
                  <a:srgbClr val="066DA4"/>
                </a:solidFill>
                <a:effectLst/>
                <a:highlight>
                  <a:srgbClr val="FFFF00"/>
                </a:highlight>
                <a:latin typeface="Arial" panose="020B0604020202020204" pitchFamily="34" charset="0"/>
                <a:ea typeface="Times New Roman" panose="02020603050405020304" pitchFamily="18" charset="0"/>
                <a:hlinkClick r:id="rId3"/>
              </a:rPr>
              <a:t>175,000 Virginians</a:t>
            </a:r>
            <a:r>
              <a:rPr lang="en-US" sz="1800" dirty="0">
                <a:solidFill>
                  <a:srgbClr val="181818"/>
                </a:solidFill>
                <a:effectLst/>
                <a:highlight>
                  <a:srgbClr val="FFFF00"/>
                </a:highlight>
                <a:latin typeface="Arial" panose="020B0604020202020204" pitchFamily="34" charset="0"/>
                <a:ea typeface="Times New Roman" panose="02020603050405020304" pitchFamily="18" charset="0"/>
              </a:rPr>
              <a:t> have left the labor force, around 3% of the state’s work-eligible population. But, while the pandemic certainly accelerated the process, it’s a continuation of a trend the state, and the whole country, has been experiencing throughout the 21st century.</a:t>
            </a:r>
            <a:endParaRPr lang="en-US" sz="1800" dirty="0">
              <a:effectLst/>
              <a:latin typeface="Times New Roman" panose="02020603050405020304" pitchFamily="18" charset="0"/>
              <a:ea typeface="Times New Roman" panose="02020603050405020304" pitchFamily="18" charset="0"/>
            </a:endParaRPr>
          </a:p>
          <a:p>
            <a:endParaRPr lang="en-US" dirty="0">
              <a:solidFill>
                <a:srgbClr val="FF0000"/>
              </a:solidFill>
            </a:endParaRPr>
          </a:p>
        </p:txBody>
      </p:sp>
      <p:sp>
        <p:nvSpPr>
          <p:cNvPr id="4" name="Slide Number Placeholder 3"/>
          <p:cNvSpPr>
            <a:spLocks noGrp="1"/>
          </p:cNvSpPr>
          <p:nvPr>
            <p:ph type="sldNum" sz="quarter" idx="5"/>
          </p:nvPr>
        </p:nvSpPr>
        <p:spPr/>
        <p:txBody>
          <a:bodyPr/>
          <a:lstStyle/>
          <a:p>
            <a:fld id="{7004317D-55CC-AC4B-9CC6-B0EE8A328E86}" type="slidenum">
              <a:rPr lang="en-US" smtClean="0"/>
              <a:t>4</a:t>
            </a:fld>
            <a:endParaRPr lang="en-US"/>
          </a:p>
        </p:txBody>
      </p:sp>
    </p:spTree>
    <p:extLst>
      <p:ext uri="{BB962C8B-B14F-4D97-AF65-F5344CB8AC3E}">
        <p14:creationId xmlns:p14="http://schemas.microsoft.com/office/powerpoint/2010/main" val="913656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Might want to mention that the Special Session provided +$7.0 million for local police departments for recruitment and retention of officers.  Nothing in the introduced budget.</a:t>
            </a:r>
          </a:p>
        </p:txBody>
      </p:sp>
      <p:sp>
        <p:nvSpPr>
          <p:cNvPr id="4" name="Slide Number Placeholder 3"/>
          <p:cNvSpPr>
            <a:spLocks noGrp="1"/>
          </p:cNvSpPr>
          <p:nvPr>
            <p:ph type="sldNum" sz="quarter" idx="5"/>
          </p:nvPr>
        </p:nvSpPr>
        <p:spPr/>
        <p:txBody>
          <a:bodyPr/>
          <a:lstStyle/>
          <a:p>
            <a:fld id="{7004317D-55CC-AC4B-9CC6-B0EE8A328E86}" type="slidenum">
              <a:rPr lang="en-US" smtClean="0"/>
              <a:t>13</a:t>
            </a:fld>
            <a:endParaRPr lang="en-US"/>
          </a:p>
        </p:txBody>
      </p:sp>
    </p:spTree>
    <p:extLst>
      <p:ext uri="{BB962C8B-B14F-4D97-AF65-F5344CB8AC3E}">
        <p14:creationId xmlns:p14="http://schemas.microsoft.com/office/powerpoint/2010/main" val="4011169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Full tax conformity would cost the state treasury over $700 million (business and individual tax breaks) if I remember correctly.  Might be worth saying.</a:t>
            </a:r>
          </a:p>
        </p:txBody>
      </p:sp>
      <p:sp>
        <p:nvSpPr>
          <p:cNvPr id="4" name="Slide Number Placeholder 3"/>
          <p:cNvSpPr>
            <a:spLocks noGrp="1"/>
          </p:cNvSpPr>
          <p:nvPr>
            <p:ph type="sldNum" sz="quarter" idx="5"/>
          </p:nvPr>
        </p:nvSpPr>
        <p:spPr/>
        <p:txBody>
          <a:bodyPr/>
          <a:lstStyle/>
          <a:p>
            <a:fld id="{7004317D-55CC-AC4B-9CC6-B0EE8A328E86}" type="slidenum">
              <a:rPr lang="en-US" smtClean="0"/>
              <a:t>17</a:t>
            </a:fld>
            <a:endParaRPr lang="en-US"/>
          </a:p>
        </p:txBody>
      </p:sp>
    </p:spTree>
    <p:extLst>
      <p:ext uri="{BB962C8B-B14F-4D97-AF65-F5344CB8AC3E}">
        <p14:creationId xmlns:p14="http://schemas.microsoft.com/office/powerpoint/2010/main" val="33332986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might want to mention our favorite teacher salary statistic regarding Virginia’s national ranking and the change occurring when PDC 8 is removed from the calculation</a:t>
            </a:r>
          </a:p>
        </p:txBody>
      </p:sp>
      <p:sp>
        <p:nvSpPr>
          <p:cNvPr id="4" name="Slide Number Placeholder 3"/>
          <p:cNvSpPr>
            <a:spLocks noGrp="1"/>
          </p:cNvSpPr>
          <p:nvPr>
            <p:ph type="sldNum" sz="quarter" idx="5"/>
          </p:nvPr>
        </p:nvSpPr>
        <p:spPr/>
        <p:txBody>
          <a:bodyPr/>
          <a:lstStyle/>
          <a:p>
            <a:fld id="{7004317D-55CC-AC4B-9CC6-B0EE8A328E86}" type="slidenum">
              <a:rPr lang="en-US" smtClean="0"/>
              <a:t>21</a:t>
            </a:fld>
            <a:endParaRPr lang="en-US"/>
          </a:p>
        </p:txBody>
      </p:sp>
    </p:spTree>
    <p:extLst>
      <p:ext uri="{BB962C8B-B14F-4D97-AF65-F5344CB8AC3E}">
        <p14:creationId xmlns:p14="http://schemas.microsoft.com/office/powerpoint/2010/main" val="2316656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7" name="Footer Placeholder 16"/>
          <p:cNvSpPr>
            <a:spLocks noGrp="1"/>
          </p:cNvSpPr>
          <p:nvPr>
            <p:ph type="ftr" sz="quarter" idx="11"/>
          </p:nvPr>
        </p:nvSpPr>
        <p:spPr>
          <a:xfrm>
            <a:off x="304800" y="6410848"/>
            <a:ext cx="3581400" cy="365760"/>
          </a:xfrm>
          <a:prstGeom prst="rect">
            <a:avLst/>
          </a:prstGeom>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8452987" y="6294517"/>
            <a:ext cx="457200" cy="441325"/>
          </a:xfrm>
        </p:spPr>
        <p:txBody>
          <a:bodyPr/>
          <a:lstStyle>
            <a:lvl1pPr>
              <a:defRPr>
                <a:solidFill>
                  <a:srgbClr val="FFFFFF"/>
                </a:solidFill>
              </a:defRPr>
            </a:lvl1pPr>
          </a:lstStyle>
          <a:p>
            <a:fld id="{A6FFBDAD-BBBF-FC47-A21E-B6646637E485}"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
        <p:nvSpPr>
          <p:cNvPr id="20" name="Oval 19"/>
          <p:cNvSpPr/>
          <p:nvPr userDrawn="1"/>
        </p:nvSpPr>
        <p:spPr>
          <a:xfrm>
            <a:off x="4454443" y="2276856"/>
            <a:ext cx="286512" cy="286512"/>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8204898" y="6369314"/>
            <a:ext cx="688333" cy="365760"/>
          </a:xfrm>
          <a:prstGeom prst="rect">
            <a:avLst/>
          </a:prstGeom>
        </p:spPr>
        <p:txBody>
          <a:bodyPr/>
          <a:lstStyle/>
          <a:p>
            <a:endParaRPr lang="en-US"/>
          </a:p>
        </p:txBody>
      </p:sp>
      <p:sp>
        <p:nvSpPr>
          <p:cNvPr id="5" name="Footer Placeholder 4"/>
          <p:cNvSpPr>
            <a:spLocks noGrp="1"/>
          </p:cNvSpPr>
          <p:nvPr>
            <p:ph type="ftr" sz="quarter" idx="11"/>
          </p:nvPr>
        </p:nvSpPr>
        <p:spPr>
          <a:xfrm>
            <a:off x="304800" y="6410848"/>
            <a:ext cx="35814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A6FFBDAD-BBBF-FC47-A21E-B6646637E4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A6FFBDAD-BBBF-FC47-A21E-B6646637E485}"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8204898" y="6369314"/>
            <a:ext cx="688333" cy="365760"/>
          </a:xfrm>
          <a:prstGeom prst="rect">
            <a:avLst/>
          </a:prstGeom>
        </p:spPr>
        <p:txBody>
          <a:bodyPr/>
          <a:lstStyle/>
          <a:p>
            <a:endParaRPr lang="en-US"/>
          </a:p>
        </p:txBody>
      </p:sp>
      <p:sp>
        <p:nvSpPr>
          <p:cNvPr id="5" name="Footer Placeholder 4"/>
          <p:cNvSpPr>
            <a:spLocks noGrp="1"/>
          </p:cNvSpPr>
          <p:nvPr>
            <p:ph type="ftr" sz="quarter" idx="11"/>
          </p:nvPr>
        </p:nvSpPr>
        <p:spPr>
          <a:xfrm>
            <a:off x="304800" y="6410848"/>
            <a:ext cx="3581400" cy="365760"/>
          </a:xfrm>
          <a:prstGeom prst="rect">
            <a:avLst/>
          </a:prstGeom>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5" name="Footer Placeholder 4"/>
          <p:cNvSpPr>
            <a:spLocks noGrp="1"/>
          </p:cNvSpPr>
          <p:nvPr>
            <p:ph type="ftr" sz="quarter" idx="11"/>
          </p:nvPr>
        </p:nvSpPr>
        <p:spPr>
          <a:xfrm>
            <a:off x="304800" y="6410848"/>
            <a:ext cx="3581400" cy="365760"/>
          </a:xfrm>
          <a:prstGeom prst="rect">
            <a:avLst/>
          </a:prstGeom>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A6FFBDAD-BBBF-FC47-A21E-B6646637E485}" type="slidenum">
              <a:rPr lang="en-US" smtClean="0"/>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7" name="Slide Number Placeholder 28"/>
          <p:cNvSpPr txBox="1">
            <a:spLocks/>
          </p:cNvSpPr>
          <p:nvPr userDrawn="1"/>
        </p:nvSpPr>
        <p:spPr>
          <a:xfrm>
            <a:off x="8460122" y="6294517"/>
            <a:ext cx="457200" cy="441325"/>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a:xfrm>
            <a:off x="304800" y="6410848"/>
            <a:ext cx="3581400" cy="365760"/>
          </a:xfrm>
          <a:prstGeom prst="rect">
            <a:avLst/>
          </a:prstGeom>
        </p:spPr>
        <p:txBody>
          <a:bodyPr/>
          <a:lstStyle/>
          <a:p>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6FFBDAD-BBBF-FC47-A21E-B6646637E485}"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
        <p:nvSpPr>
          <p:cNvPr id="20" name="Slide Number Placeholder 28"/>
          <p:cNvSpPr txBox="1">
            <a:spLocks/>
          </p:cNvSpPr>
          <p:nvPr userDrawn="1"/>
        </p:nvSpPr>
        <p:spPr>
          <a:xfrm>
            <a:off x="8452987" y="6308785"/>
            <a:ext cx="457200" cy="441325"/>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a:prstGeom prst="rect">
            <a:avLst/>
          </a:prstGeom>
        </p:spPr>
        <p:txBody>
          <a:bodyPr/>
          <a:lstStyle/>
          <a:p>
            <a:endParaRPr lang="en-US"/>
          </a:p>
        </p:txBody>
      </p:sp>
      <p:sp>
        <p:nvSpPr>
          <p:cNvPr id="6" name="Footer Placeholder 5"/>
          <p:cNvSpPr>
            <a:spLocks noGrp="1"/>
          </p:cNvSpPr>
          <p:nvPr>
            <p:ph type="ftr" sz="quarter" idx="11"/>
          </p:nvPr>
        </p:nvSpPr>
        <p:spPr>
          <a:xfrm>
            <a:off x="304800" y="6410848"/>
            <a:ext cx="3581400" cy="365760"/>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A6FFBDAD-BBBF-FC47-A21E-B6646637E485}"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a:xfrm>
            <a:off x="8204898" y="6369314"/>
            <a:ext cx="688333" cy="365760"/>
          </a:xfrm>
          <a:prstGeom prst="rect">
            <a:avLst/>
          </a:prstGeom>
        </p:spPr>
        <p:txBody>
          <a:bodyPr/>
          <a:lstStyle/>
          <a:p>
            <a:endParaRPr lang="en-US"/>
          </a:p>
        </p:txBody>
      </p:sp>
      <p:sp>
        <p:nvSpPr>
          <p:cNvPr id="8" name="Footer Placeholder 7"/>
          <p:cNvSpPr>
            <a:spLocks noGrp="1"/>
          </p:cNvSpPr>
          <p:nvPr>
            <p:ph type="ftr" sz="quarter" idx="11"/>
          </p:nvPr>
        </p:nvSpPr>
        <p:spPr>
          <a:xfrm>
            <a:off x="304800" y="6409944"/>
            <a:ext cx="3581400" cy="365760"/>
          </a:xfrm>
          <a:prstGeom prst="rect">
            <a:avLst/>
          </a:prstGeo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A6FFBDAD-BBBF-FC47-A21E-B6646637E485}" type="slidenum">
              <a:rPr lang="en-US" smtClean="0"/>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a:xfrm>
            <a:off x="8204898" y="6369314"/>
            <a:ext cx="688333" cy="365760"/>
          </a:xfrm>
          <a:prstGeom prst="rect">
            <a:avLst/>
          </a:prstGeom>
        </p:spPr>
        <p:txBody>
          <a:bodyPr/>
          <a:lstStyle/>
          <a:p>
            <a:endParaRPr lang="en-US"/>
          </a:p>
        </p:txBody>
      </p:sp>
      <p:sp>
        <p:nvSpPr>
          <p:cNvPr id="4" name="Footer Placeholder 3"/>
          <p:cNvSpPr>
            <a:spLocks noGrp="1"/>
          </p:cNvSpPr>
          <p:nvPr>
            <p:ph type="ftr" sz="quarter" idx="11"/>
          </p:nvPr>
        </p:nvSpPr>
        <p:spPr>
          <a:xfrm>
            <a:off x="304800" y="6410848"/>
            <a:ext cx="3581400" cy="365760"/>
          </a:xfrm>
          <a:prstGeom prst="rect">
            <a:avLst/>
          </a:prstGeom>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A6FFBDAD-BBBF-FC47-A21E-B6646637E48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a:xfrm>
            <a:off x="8204898" y="6369314"/>
            <a:ext cx="688333" cy="365760"/>
          </a:xfrm>
          <a:prstGeom prst="rect">
            <a:avLst/>
          </a:prstGeom>
        </p:spPr>
        <p:txBody>
          <a:bodyPr/>
          <a:lstStyle/>
          <a:p>
            <a:endParaRPr lang="en-US"/>
          </a:p>
        </p:txBody>
      </p:sp>
      <p:sp>
        <p:nvSpPr>
          <p:cNvPr id="3" name="Footer Placeholder 2"/>
          <p:cNvSpPr>
            <a:spLocks noGrp="1"/>
          </p:cNvSpPr>
          <p:nvPr>
            <p:ph type="ftr" sz="quarter" idx="11"/>
          </p:nvPr>
        </p:nvSpPr>
        <p:spPr>
          <a:xfrm>
            <a:off x="304800" y="6410848"/>
            <a:ext cx="3581400" cy="365760"/>
          </a:xfrm>
          <a:prstGeom prst="rect">
            <a:avLst/>
          </a:prstGeom>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6FFBDAD-BBBF-FC47-A21E-B6646637E48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6FFBDAD-BBBF-FC47-A21E-B6646637E485}"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8204898" y="6369314"/>
            <a:ext cx="688333" cy="365760"/>
          </a:xfrm>
          <a:prstGeom prst="rect">
            <a:avLst/>
          </a:prstGeom>
        </p:spPr>
        <p:txBody>
          <a:bodyPr/>
          <a:lstStyle/>
          <a:p>
            <a:endParaRPr lang="en-US"/>
          </a:p>
        </p:txBody>
      </p:sp>
      <p:sp>
        <p:nvSpPr>
          <p:cNvPr id="6" name="Footer Placeholder 5"/>
          <p:cNvSpPr>
            <a:spLocks noGrp="1"/>
          </p:cNvSpPr>
          <p:nvPr>
            <p:ph type="ftr" sz="quarter" idx="11"/>
          </p:nvPr>
        </p:nvSpPr>
        <p:spPr>
          <a:xfrm>
            <a:off x="301752" y="6410848"/>
            <a:ext cx="3383280" cy="365760"/>
          </a:xfrm>
          <a:prstGeom prst="rect">
            <a:avLst/>
          </a:prstGeom>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A6FFBDAD-BBBF-FC47-A21E-B6646637E485}"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a:prstGeom prst="rect">
            <a:avLst/>
          </a:prstGeom>
        </p:spPr>
        <p:txBody>
          <a:bodyPr/>
          <a:lstStyle/>
          <a:p>
            <a:endParaRPr lang="en-US"/>
          </a:p>
        </p:txBody>
      </p:sp>
      <p:sp>
        <p:nvSpPr>
          <p:cNvPr id="6" name="Footer Placeholder 5"/>
          <p:cNvSpPr>
            <a:spLocks noGrp="1"/>
          </p:cNvSpPr>
          <p:nvPr>
            <p:ph type="ftr" sz="quarter" idx="11"/>
          </p:nvPr>
        </p:nvSpPr>
        <p:spPr>
          <a:xfrm>
            <a:off x="301752" y="6410848"/>
            <a:ext cx="3584448" cy="365760"/>
          </a:xfrm>
          <a:prstGeom prst="rect">
            <a:avLst/>
          </a:prstGeo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454443" y="1143266"/>
            <a:ext cx="286512" cy="286512"/>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8410184" y="6310122"/>
            <a:ext cx="457200" cy="441325"/>
          </a:xfrm>
          <a:prstGeom prst="rect">
            <a:avLst/>
          </a:prstGeom>
        </p:spPr>
        <p:txBody>
          <a:bodyPr vert="horz" lIns="45720" rIns="45720" anchor="ctr">
            <a:normAutofit/>
          </a:bodyPr>
          <a:lstStyle>
            <a:lvl1pPr algn="ctr" eaLnBrk="1" latinLnBrk="0" hangingPunct="1">
              <a:defRPr kumimoji="0" sz="1600">
                <a:solidFill>
                  <a:schemeClr val="bg1"/>
                </a:solidFill>
              </a:defRPr>
            </a:lvl1pPr>
          </a:lstStyle>
          <a:p>
            <a:fld id="{A6FFBDAD-BBBF-FC47-A21E-B6646637E485}"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 name="Footer Placeholder 1"/>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hyperlink" Target="http://www.doe.virginia.gov/statistics_reports/supts_annual_report/index.shtml"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EC2D286A-ABD6-46D8-8E74-046C4B14BDA4}"/>
              </a:ext>
            </a:extLst>
          </p:cNvPr>
          <p:cNvSpPr>
            <a:spLocks noGrp="1"/>
          </p:cNvSpPr>
          <p:nvPr>
            <p:ph type="sldNum" sz="quarter" idx="12"/>
          </p:nvPr>
        </p:nvSpPr>
        <p:spPr/>
        <p:txBody>
          <a:bodyPr/>
          <a:lstStyle/>
          <a:p>
            <a:fld id="{A6FFBDAD-BBBF-FC47-A21E-B6646637E485}" type="slidenum">
              <a:rPr lang="en-US" smtClean="0"/>
              <a:t>1</a:t>
            </a:fld>
            <a:endParaRPr lang="en-US"/>
          </a:p>
        </p:txBody>
      </p:sp>
      <p:sp>
        <p:nvSpPr>
          <p:cNvPr id="3" name="Slide Number Placeholder 1">
            <a:extLst>
              <a:ext uri="{FF2B5EF4-FFF2-40B4-BE49-F238E27FC236}">
                <a16:creationId xmlns:a16="http://schemas.microsoft.com/office/drawing/2014/main" xmlns="" id="{90C3E1F9-D9BF-4736-90FF-079757E1674B}"/>
              </a:ext>
            </a:extLst>
          </p:cNvPr>
          <p:cNvSpPr txBox="1">
            <a:spLocks/>
          </p:cNvSpPr>
          <p:nvPr/>
        </p:nvSpPr>
        <p:spPr>
          <a:xfrm>
            <a:off x="4267200" y="6324600"/>
            <a:ext cx="609600" cy="441324"/>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1</a:t>
            </a:fld>
            <a:endParaRPr lang="en-US"/>
          </a:p>
        </p:txBody>
      </p:sp>
      <p:sp>
        <p:nvSpPr>
          <p:cNvPr id="4" name="Rectangle 3">
            <a:extLst>
              <a:ext uri="{FF2B5EF4-FFF2-40B4-BE49-F238E27FC236}">
                <a16:creationId xmlns:a16="http://schemas.microsoft.com/office/drawing/2014/main" xmlns="" id="{A9652787-353F-425F-A2B7-EC9BBD5A79C8}"/>
              </a:ext>
            </a:extLst>
          </p:cNvPr>
          <p:cNvSpPr/>
          <p:nvPr/>
        </p:nvSpPr>
        <p:spPr>
          <a:xfrm>
            <a:off x="733332" y="1424650"/>
            <a:ext cx="7930834" cy="954107"/>
          </a:xfrm>
          <a:prstGeom prst="rect">
            <a:avLst/>
          </a:prstGeom>
        </p:spPr>
        <p:txBody>
          <a:bodyPr wrap="square">
            <a:spAutoFit/>
          </a:bodyPr>
          <a:lstStyle/>
          <a:p>
            <a:pPr algn="ctr"/>
            <a:r>
              <a:rPr lang="en-US" sz="2800" b="1" dirty="0">
                <a:latin typeface="Times New Roman" pitchFamily="18" charset="0"/>
                <a:cs typeface="Times New Roman" pitchFamily="18" charset="0"/>
              </a:rPr>
              <a:t>Virginia’s Budget </a:t>
            </a:r>
          </a:p>
          <a:p>
            <a:pPr algn="ctr"/>
            <a:r>
              <a:rPr lang="en-US" sz="2800" b="1" dirty="0">
                <a:latin typeface="Times New Roman" pitchFamily="18" charset="0"/>
                <a:cs typeface="Times New Roman" pitchFamily="18" charset="0"/>
              </a:rPr>
              <a:t>Considerations During the 2021 Session</a:t>
            </a:r>
            <a:endParaRPr lang="en-US" sz="2800" dirty="0"/>
          </a:p>
        </p:txBody>
      </p:sp>
      <p:pic>
        <p:nvPicPr>
          <p:cNvPr id="5" name="Picture 4" descr="FiscalAnalytic_Logo.jpg">
            <a:extLst>
              <a:ext uri="{FF2B5EF4-FFF2-40B4-BE49-F238E27FC236}">
                <a16:creationId xmlns:a16="http://schemas.microsoft.com/office/drawing/2014/main" xmlns="" id="{3055B20D-6AE8-4458-8CFF-87C1CEBE1D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68288" y="4511911"/>
            <a:ext cx="557383" cy="464486"/>
          </a:xfrm>
          <a:prstGeom prst="rect">
            <a:avLst/>
          </a:prstGeom>
        </p:spPr>
      </p:pic>
      <p:sp>
        <p:nvSpPr>
          <p:cNvPr id="6" name="Subtitle 2">
            <a:extLst>
              <a:ext uri="{FF2B5EF4-FFF2-40B4-BE49-F238E27FC236}">
                <a16:creationId xmlns:a16="http://schemas.microsoft.com/office/drawing/2014/main" xmlns="" id="{60C86630-650B-48D7-9FE2-673CC727C298}"/>
              </a:ext>
            </a:extLst>
          </p:cNvPr>
          <p:cNvSpPr txBox="1">
            <a:spLocks/>
          </p:cNvSpPr>
          <p:nvPr/>
        </p:nvSpPr>
        <p:spPr>
          <a:xfrm>
            <a:off x="1450813" y="5078005"/>
            <a:ext cx="6400800" cy="279070"/>
          </a:xfrm>
          <a:prstGeom prst="rect">
            <a:avLst/>
          </a:prstGeom>
        </p:spPr>
        <p:txBody>
          <a:bodyPr>
            <a:normAutofit fontScale="55000" lnSpcReduction="20000"/>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0" indent="0" algn="ctr" defTabSz="914400">
              <a:buNone/>
            </a:pPr>
            <a:r>
              <a:rPr lang="en-US" dirty="0"/>
              <a:t>Fiscal Analytics, LTD</a:t>
            </a:r>
          </a:p>
        </p:txBody>
      </p:sp>
      <p:sp>
        <p:nvSpPr>
          <p:cNvPr id="7" name="TextBox 6">
            <a:extLst>
              <a:ext uri="{FF2B5EF4-FFF2-40B4-BE49-F238E27FC236}">
                <a16:creationId xmlns:a16="http://schemas.microsoft.com/office/drawing/2014/main" xmlns="" id="{8E77B6CE-2318-411D-9AFA-1A2A1331075B}"/>
              </a:ext>
            </a:extLst>
          </p:cNvPr>
          <p:cNvSpPr txBox="1"/>
          <p:nvPr/>
        </p:nvSpPr>
        <p:spPr>
          <a:xfrm>
            <a:off x="2222523" y="5272767"/>
            <a:ext cx="4952452" cy="523220"/>
          </a:xfrm>
          <a:prstGeom prst="rect">
            <a:avLst/>
          </a:prstGeom>
          <a:noFill/>
        </p:spPr>
        <p:txBody>
          <a:bodyPr wrap="square" rtlCol="0">
            <a:spAutoFit/>
          </a:bodyPr>
          <a:lstStyle/>
          <a:p>
            <a:pPr algn="ctr"/>
            <a:r>
              <a:rPr lang="en-US" sz="1400" b="1" dirty="0"/>
              <a:t>James J. </a:t>
            </a:r>
            <a:r>
              <a:rPr lang="en-US" sz="1400" b="1" dirty="0" err="1"/>
              <a:t>Regimbal</a:t>
            </a:r>
            <a:r>
              <a:rPr lang="en-US" sz="1400" b="1" dirty="0"/>
              <a:t> Jr.</a:t>
            </a:r>
          </a:p>
          <a:p>
            <a:pPr algn="ctr"/>
            <a:r>
              <a:rPr lang="en-US" sz="1400" dirty="0"/>
              <a:t>January 11, 2021</a:t>
            </a:r>
          </a:p>
        </p:txBody>
      </p:sp>
      <p:sp>
        <p:nvSpPr>
          <p:cNvPr id="8" name="TextBox 7">
            <a:extLst>
              <a:ext uri="{FF2B5EF4-FFF2-40B4-BE49-F238E27FC236}">
                <a16:creationId xmlns:a16="http://schemas.microsoft.com/office/drawing/2014/main" xmlns="" id="{B0DB525B-7270-4178-86BA-E126F8CF70D6}"/>
              </a:ext>
            </a:extLst>
          </p:cNvPr>
          <p:cNvSpPr txBox="1"/>
          <p:nvPr/>
        </p:nvSpPr>
        <p:spPr>
          <a:xfrm>
            <a:off x="2286000" y="2967335"/>
            <a:ext cx="4572000" cy="830997"/>
          </a:xfrm>
          <a:prstGeom prst="rect">
            <a:avLst/>
          </a:prstGeom>
          <a:noFill/>
        </p:spPr>
        <p:txBody>
          <a:bodyPr wrap="square">
            <a:spAutoFit/>
          </a:bodyPr>
          <a:lstStyle/>
          <a:p>
            <a:pPr algn="ctr" eaLnBrk="1" fontAlgn="auto" hangingPunct="1">
              <a:spcAft>
                <a:spcPts val="0"/>
              </a:spcAft>
              <a:defRPr/>
            </a:pPr>
            <a:r>
              <a:rPr lang="en-US" sz="2400" b="1" dirty="0">
                <a:latin typeface="Times New Roman" panose="02020603050405020304" pitchFamily="18" charset="0"/>
                <a:cs typeface="Times New Roman" panose="02020603050405020304" pitchFamily="18" charset="0"/>
              </a:rPr>
              <a:t>VASS-VASBO</a:t>
            </a:r>
          </a:p>
          <a:p>
            <a:pPr algn="ctr" eaLnBrk="1" fontAlgn="auto" hangingPunct="1">
              <a:spcAft>
                <a:spcPts val="0"/>
              </a:spcAft>
              <a:defRPr/>
            </a:pPr>
            <a:r>
              <a:rPr lang="en-US" sz="2400" b="1" dirty="0">
                <a:latin typeface="Times New Roman" panose="02020603050405020304" pitchFamily="18" charset="0"/>
                <a:cs typeface="Times New Roman" panose="02020603050405020304" pitchFamily="18" charset="0"/>
              </a:rPr>
              <a:t> Winter Conference</a:t>
            </a:r>
            <a:endParaRPr lang="en-US" sz="2400" b="1" cap="smal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2133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2EFF36DB-D23C-4BD4-A484-35360AB4A7F4}"/>
              </a:ext>
            </a:extLst>
          </p:cNvPr>
          <p:cNvSpPr>
            <a:spLocks noGrp="1"/>
          </p:cNvSpPr>
          <p:nvPr>
            <p:ph type="sldNum" sz="quarter" idx="12"/>
          </p:nvPr>
        </p:nvSpPr>
        <p:spPr/>
        <p:txBody>
          <a:bodyPr/>
          <a:lstStyle/>
          <a:p>
            <a:fld id="{A6FFBDAD-BBBF-FC47-A21E-B6646637E485}" type="slidenum">
              <a:rPr lang="en-US" smtClean="0"/>
              <a:t>10</a:t>
            </a:fld>
            <a:endParaRPr lang="en-US"/>
          </a:p>
        </p:txBody>
      </p:sp>
      <p:sp>
        <p:nvSpPr>
          <p:cNvPr id="3" name="Slide Number Placeholder 1">
            <a:extLst>
              <a:ext uri="{FF2B5EF4-FFF2-40B4-BE49-F238E27FC236}">
                <a16:creationId xmlns:a16="http://schemas.microsoft.com/office/drawing/2014/main" xmlns="" id="{DCF4B8A2-147C-493C-AF84-B923984A8720}"/>
              </a:ext>
            </a:extLst>
          </p:cNvPr>
          <p:cNvSpPr txBox="1">
            <a:spLocks/>
          </p:cNvSpPr>
          <p:nvPr/>
        </p:nvSpPr>
        <p:spPr>
          <a:xfrm>
            <a:off x="4267200" y="6324600"/>
            <a:ext cx="609600" cy="441324"/>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10</a:t>
            </a:fld>
            <a:endParaRPr lang="en-US"/>
          </a:p>
        </p:txBody>
      </p:sp>
      <p:sp>
        <p:nvSpPr>
          <p:cNvPr id="4" name="Title 1">
            <a:extLst>
              <a:ext uri="{FF2B5EF4-FFF2-40B4-BE49-F238E27FC236}">
                <a16:creationId xmlns:a16="http://schemas.microsoft.com/office/drawing/2014/main" xmlns="" id="{EF12A5A7-36B2-4F84-B741-2F7BB38BDF9A}"/>
              </a:ext>
            </a:extLst>
          </p:cNvPr>
          <p:cNvSpPr txBox="1">
            <a:spLocks/>
          </p:cNvSpPr>
          <p:nvPr/>
        </p:nvSpPr>
        <p:spPr>
          <a:xfrm>
            <a:off x="301752" y="228600"/>
            <a:ext cx="8534400" cy="758952"/>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defTabSz="914400"/>
            <a:r>
              <a:rPr lang="en-US" sz="3200" dirty="0">
                <a:latin typeface="Times New Roman" panose="02020603050405020304" pitchFamily="18" charset="0"/>
                <a:cs typeface="Times New Roman" panose="02020603050405020304" pitchFamily="18" charset="0"/>
              </a:rPr>
              <a:t>Key Budget Changes from the </a:t>
            </a:r>
            <a:r>
              <a:rPr lang="en-US" sz="3200" u="sng" dirty="0">
                <a:latin typeface="Times New Roman" panose="02020603050405020304" pitchFamily="18" charset="0"/>
                <a:cs typeface="Times New Roman" panose="02020603050405020304" pitchFamily="18" charset="0"/>
              </a:rPr>
              <a:t>Special Session</a:t>
            </a:r>
          </a:p>
        </p:txBody>
      </p:sp>
      <p:sp>
        <p:nvSpPr>
          <p:cNvPr id="5" name="Slide Number Placeholder 2">
            <a:extLst>
              <a:ext uri="{FF2B5EF4-FFF2-40B4-BE49-F238E27FC236}">
                <a16:creationId xmlns:a16="http://schemas.microsoft.com/office/drawing/2014/main" xmlns="" id="{306440FD-8A2D-492F-B89F-3BEF57CBC30B}"/>
              </a:ext>
            </a:extLst>
          </p:cNvPr>
          <p:cNvSpPr txBox="1">
            <a:spLocks/>
          </p:cNvSpPr>
          <p:nvPr/>
        </p:nvSpPr>
        <p:spPr>
          <a:xfrm>
            <a:off x="4343400" y="1036020"/>
            <a:ext cx="457200" cy="441325"/>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10</a:t>
            </a:fld>
            <a:endParaRPr lang="en-US"/>
          </a:p>
        </p:txBody>
      </p:sp>
      <p:sp>
        <p:nvSpPr>
          <p:cNvPr id="6" name="Content Placeholder 3">
            <a:extLst>
              <a:ext uri="{FF2B5EF4-FFF2-40B4-BE49-F238E27FC236}">
                <a16:creationId xmlns:a16="http://schemas.microsoft.com/office/drawing/2014/main" xmlns="" id="{128EC786-4353-48C1-8A4D-4CA2472B1D05}"/>
              </a:ext>
            </a:extLst>
          </p:cNvPr>
          <p:cNvSpPr txBox="1">
            <a:spLocks/>
          </p:cNvSpPr>
          <p:nvPr/>
        </p:nvSpPr>
        <p:spPr>
          <a:xfrm>
            <a:off x="332232" y="1036020"/>
            <a:ext cx="8503920" cy="5042497"/>
          </a:xfrm>
          <a:prstGeom prst="rect">
            <a:avLst/>
          </a:prstGeom>
        </p:spPr>
        <p:txBody>
          <a:bodyPr>
            <a:normAutofit fontScale="92500"/>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defTabSz="914400"/>
            <a:r>
              <a:rPr lang="en-US" sz="1800" dirty="0">
                <a:latin typeface="Times New Roman" panose="02020603050405020304" pitchFamily="18" charset="0"/>
                <a:cs typeface="Times New Roman" panose="02020603050405020304" pitchFamily="18" charset="0"/>
              </a:rPr>
              <a:t>Additional GF biennial savings of about $280 million, primarily from reductions in Medicaid, FAMIS, and Children’s Health Insurance and state matching rates, state health insurance premium holiday and reduced rates, and increased ABC profits.</a:t>
            </a:r>
          </a:p>
          <a:p>
            <a:pPr defTabSz="914400"/>
            <a:r>
              <a:rPr lang="en-US" sz="1800" dirty="0">
                <a:latin typeface="Times New Roman" panose="02020603050405020304" pitchFamily="18" charset="0"/>
                <a:cs typeface="Times New Roman" panose="02020603050405020304" pitchFamily="18" charset="0"/>
              </a:rPr>
              <a:t>Increased GF spending of about $470 million, including numerous health, human and mental health service initiatives, criminal justice reform related spending </a:t>
            </a:r>
            <a:r>
              <a:rPr lang="en-US" sz="1800" b="1" dirty="0">
                <a:latin typeface="Times New Roman" panose="02020603050405020304" pitchFamily="18" charset="0"/>
                <a:cs typeface="Times New Roman" panose="02020603050405020304" pitchFamily="18" charset="0"/>
              </a:rPr>
              <a:t>including $7 mil. for local police departments</a:t>
            </a:r>
            <a:r>
              <a:rPr lang="en-US" sz="1800" dirty="0">
                <a:latin typeface="Times New Roman" panose="02020603050405020304" pitchFamily="18" charset="0"/>
                <a:cs typeface="Times New Roman" panose="02020603050405020304" pitchFamily="18" charset="0"/>
              </a:rPr>
              <a:t> and a $500 bonus for other law enforcement personnel, </a:t>
            </a:r>
            <a:r>
              <a:rPr lang="en-US" sz="1800" b="1" dirty="0">
                <a:latin typeface="Times New Roman" panose="02020603050405020304" pitchFamily="18" charset="0"/>
                <a:cs typeface="Times New Roman" panose="02020603050405020304" pitchFamily="18" charset="0"/>
              </a:rPr>
              <a:t>fully restored the K12 at-risk add-on increase and</a:t>
            </a:r>
            <a:r>
              <a:rPr lang="en-US" sz="1800"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partially restored Virginia Preschool Initiative funding in the second year.</a:t>
            </a:r>
            <a:r>
              <a:rPr lang="en-US" sz="1800" dirty="0">
                <a:latin typeface="Times New Roman" panose="02020603050405020304" pitchFamily="18" charset="0"/>
                <a:cs typeface="Times New Roman" panose="02020603050405020304" pitchFamily="18" charset="0"/>
              </a:rPr>
              <a:t> </a:t>
            </a:r>
          </a:p>
          <a:p>
            <a:pPr defTabSz="914400"/>
            <a:r>
              <a:rPr lang="en-US" sz="1800" dirty="0">
                <a:latin typeface="Times New Roman" panose="02020603050405020304" pitchFamily="18" charset="0"/>
                <a:cs typeface="Times New Roman" panose="02020603050405020304" pitchFamily="18" charset="0"/>
              </a:rPr>
              <a:t>Left an unappropriated balance of $302.2 mil., which relied on previous year carryforwards and had a structural imbalance in spending above FY 2022 revenues.</a:t>
            </a:r>
          </a:p>
          <a:p>
            <a:pPr defTabSz="914400"/>
            <a:r>
              <a:rPr lang="en-US" sz="1800" dirty="0">
                <a:latin typeface="Times New Roman" panose="02020603050405020304" pitchFamily="18" charset="0"/>
                <a:cs typeface="Times New Roman" panose="02020603050405020304" pitchFamily="18" charset="0"/>
              </a:rPr>
              <a:t>Authorized $97.8 mil from the GF for a bonus for state employees and state-supported local employees </a:t>
            </a:r>
            <a:r>
              <a:rPr lang="en-US" sz="1800" u="sng" dirty="0">
                <a:latin typeface="Times New Roman" panose="02020603050405020304" pitchFamily="18" charset="0"/>
                <a:cs typeface="Times New Roman" panose="02020603050405020304" pitchFamily="18" charset="0"/>
              </a:rPr>
              <a:t>contingent</a:t>
            </a:r>
            <a:r>
              <a:rPr lang="en-US" sz="1800" dirty="0">
                <a:latin typeface="Times New Roman" panose="02020603050405020304" pitchFamily="18" charset="0"/>
                <a:cs typeface="Times New Roman" panose="02020603050405020304" pitchFamily="18" charset="0"/>
              </a:rPr>
              <a:t> on available final FY 2021 revenues</a:t>
            </a:r>
            <a:r>
              <a:rPr lang="en-US" sz="1800" b="1" dirty="0">
                <a:latin typeface="Times New Roman" panose="02020603050405020304" pitchFamily="18" charset="0"/>
                <a:cs typeface="Times New Roman" panose="02020603050405020304" pitchFamily="18" charset="0"/>
              </a:rPr>
              <a:t>. Also directed the Governor to include a salary increase in his December introduced budget for K-12 instructional and support positions during the second year if sufficient revenue is projected.</a:t>
            </a:r>
          </a:p>
          <a:p>
            <a:pPr defTabSz="914400"/>
            <a:r>
              <a:rPr lang="en-US" sz="1800" b="1" dirty="0">
                <a:latin typeface="Times New Roman" panose="02020603050405020304" pitchFamily="18" charset="0"/>
                <a:cs typeface="Times New Roman" panose="02020603050405020304" pitchFamily="18" charset="0"/>
              </a:rPr>
              <a:t>Provided $95.2 million the first year from the COVID-19 Relief Fund (gray machine revenue), distributed to school divisions based on the net reduction of state funds in the introduced budget, and counted as local match payments for the SOQ.</a:t>
            </a:r>
          </a:p>
          <a:p>
            <a:pPr defTabSz="914400"/>
            <a:r>
              <a:rPr lang="en-US" sz="1800" dirty="0">
                <a:latin typeface="Times New Roman" panose="02020603050405020304" pitchFamily="18" charset="0"/>
                <a:cs typeface="Times New Roman" panose="02020603050405020304" pitchFamily="18" charset="0"/>
              </a:rPr>
              <a:t>Left $1.1 billion in reserves.</a:t>
            </a:r>
          </a:p>
          <a:p>
            <a:pPr defTabSz="914400"/>
            <a:endParaRPr lang="en-US" sz="1800" dirty="0">
              <a:latin typeface="Times New Roman" panose="02020603050405020304" pitchFamily="18" charset="0"/>
              <a:cs typeface="Times New Roman" panose="02020603050405020304" pitchFamily="18" charset="0"/>
            </a:endParaRPr>
          </a:p>
          <a:p>
            <a:pPr defTabSz="914400"/>
            <a:endParaRPr lang="en-US" sz="2400" dirty="0">
              <a:latin typeface="Times New Roman" panose="02020603050405020304" pitchFamily="18" charset="0"/>
              <a:cs typeface="Times New Roman" panose="02020603050405020304" pitchFamily="18" charset="0"/>
            </a:endParaRPr>
          </a:p>
          <a:p>
            <a:pPr defTabSz="914400"/>
            <a:endParaRPr lang="en-US" dirty="0"/>
          </a:p>
        </p:txBody>
      </p:sp>
    </p:spTree>
    <p:extLst>
      <p:ext uri="{BB962C8B-B14F-4D97-AF65-F5344CB8AC3E}">
        <p14:creationId xmlns:p14="http://schemas.microsoft.com/office/powerpoint/2010/main" val="1004804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F710BB21-FE25-4C53-A9E8-296C328F9FCF}"/>
              </a:ext>
            </a:extLst>
          </p:cNvPr>
          <p:cNvSpPr>
            <a:spLocks noGrp="1"/>
          </p:cNvSpPr>
          <p:nvPr>
            <p:ph type="sldNum" sz="quarter" idx="12"/>
          </p:nvPr>
        </p:nvSpPr>
        <p:spPr/>
        <p:txBody>
          <a:bodyPr/>
          <a:lstStyle/>
          <a:p>
            <a:fld id="{A6FFBDAD-BBBF-FC47-A21E-B6646637E485}" type="slidenum">
              <a:rPr lang="en-US" smtClean="0"/>
              <a:t>11</a:t>
            </a:fld>
            <a:endParaRPr lang="en-US"/>
          </a:p>
        </p:txBody>
      </p:sp>
      <p:pic>
        <p:nvPicPr>
          <p:cNvPr id="4" name="Picture 3">
            <a:extLst>
              <a:ext uri="{FF2B5EF4-FFF2-40B4-BE49-F238E27FC236}">
                <a16:creationId xmlns:a16="http://schemas.microsoft.com/office/drawing/2014/main" xmlns="" id="{48BD3943-14F0-4D19-AE57-5BDBB7CD0B31}"/>
              </a:ext>
            </a:extLst>
          </p:cNvPr>
          <p:cNvPicPr>
            <a:picLocks noChangeAspect="1"/>
          </p:cNvPicPr>
          <p:nvPr/>
        </p:nvPicPr>
        <p:blipFill>
          <a:blip r:embed="rId2"/>
          <a:stretch>
            <a:fillRect/>
          </a:stretch>
        </p:blipFill>
        <p:spPr>
          <a:xfrm>
            <a:off x="642937" y="331694"/>
            <a:ext cx="7858125" cy="5780275"/>
          </a:xfrm>
          <a:prstGeom prst="rect">
            <a:avLst/>
          </a:prstGeom>
        </p:spPr>
      </p:pic>
    </p:spTree>
    <p:extLst>
      <p:ext uri="{BB962C8B-B14F-4D97-AF65-F5344CB8AC3E}">
        <p14:creationId xmlns:p14="http://schemas.microsoft.com/office/powerpoint/2010/main" val="2987272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6F3097-C1C9-4A02-AF18-D16278B397BD}"/>
              </a:ext>
            </a:extLst>
          </p:cNvPr>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New K-12 GF Spending in the Introduced Budget</a:t>
            </a:r>
          </a:p>
        </p:txBody>
      </p:sp>
      <p:sp>
        <p:nvSpPr>
          <p:cNvPr id="3" name="Slide Number Placeholder 2">
            <a:extLst>
              <a:ext uri="{FF2B5EF4-FFF2-40B4-BE49-F238E27FC236}">
                <a16:creationId xmlns:a16="http://schemas.microsoft.com/office/drawing/2014/main" xmlns="" id="{29969221-E532-433A-9423-CF14832F1441}"/>
              </a:ext>
            </a:extLst>
          </p:cNvPr>
          <p:cNvSpPr>
            <a:spLocks noGrp="1"/>
          </p:cNvSpPr>
          <p:nvPr>
            <p:ph type="sldNum" sz="quarter" idx="12"/>
          </p:nvPr>
        </p:nvSpPr>
        <p:spPr/>
        <p:txBody>
          <a:bodyPr/>
          <a:lstStyle/>
          <a:p>
            <a:fld id="{A6FFBDAD-BBBF-FC47-A21E-B6646637E485}" type="slidenum">
              <a:rPr lang="en-US" smtClean="0"/>
              <a:t>12</a:t>
            </a:fld>
            <a:endParaRPr lang="en-US" dirty="0"/>
          </a:p>
        </p:txBody>
      </p:sp>
      <p:sp>
        <p:nvSpPr>
          <p:cNvPr id="4" name="Content Placeholder 3">
            <a:extLst>
              <a:ext uri="{FF2B5EF4-FFF2-40B4-BE49-F238E27FC236}">
                <a16:creationId xmlns:a16="http://schemas.microsoft.com/office/drawing/2014/main" xmlns="" id="{6821A389-3B46-4A72-942F-A3A5E365AA34}"/>
              </a:ext>
            </a:extLst>
          </p:cNvPr>
          <p:cNvSpPr>
            <a:spLocks noGrp="1"/>
          </p:cNvSpPr>
          <p:nvPr>
            <p:ph sz="quarter" idx="1"/>
          </p:nvPr>
        </p:nvSpPr>
        <p:spPr/>
        <p:txBody>
          <a:bodyPr>
            <a:normAutofit/>
          </a:bodyPr>
          <a:lstStyle/>
          <a:p>
            <a:r>
              <a:rPr lang="en-US" sz="1700" dirty="0">
                <a:latin typeface="Times New Roman" panose="02020603050405020304" pitchFamily="18" charset="0"/>
                <a:cs typeface="Times New Roman" panose="02020603050405020304" pitchFamily="18" charset="0"/>
              </a:rPr>
              <a:t>No loss funding to offset projected ADM losses </a:t>
            </a:r>
            <a:r>
              <a:rPr lang="en-US" sz="1700" i="1" dirty="0">
                <a:latin typeface="Times New Roman" panose="02020603050405020304" pitchFamily="18" charset="0"/>
                <a:cs typeface="Times New Roman" panose="02020603050405020304" pitchFamily="18" charset="0"/>
              </a:rPr>
              <a:t>for the biennium</a:t>
            </a:r>
            <a:r>
              <a:rPr lang="en-US" sz="1700" dirty="0">
                <a:latin typeface="Times New Roman" panose="02020603050405020304" pitchFamily="18" charset="0"/>
                <a:cs typeface="Times New Roman" panose="02020603050405020304" pitchFamily="18" charset="0"/>
              </a:rPr>
              <a:t>.  ADM forecast for FY 22 assumes no rebound from pandemic losses. </a:t>
            </a:r>
          </a:p>
          <a:p>
            <a:pPr lvl="1">
              <a:buFont typeface="Wingdings" panose="05000000000000000000" pitchFamily="2" charset="2"/>
              <a:buChar char="q"/>
            </a:pPr>
            <a:r>
              <a:rPr lang="en-US" sz="1400" dirty="0">
                <a:latin typeface="Times New Roman" panose="02020603050405020304" pitchFamily="18" charset="0"/>
                <a:ea typeface="Times New Roman" panose="02020603050405020304" pitchFamily="18" charset="0"/>
              </a:rPr>
              <a:t>On a statewide basis, the revised ADM projections are 44,096 students lower in FY 2021 and 44,296 students lower in FY 2022 than the original projections. Without no loss funding, the ADM updates would have resulted in an estimated decrease in Direct Aid payments on a statewide basis of $201.2 million in FY 2021 and $202.9 million in FY 2022</a:t>
            </a:r>
            <a:endParaRPr lang="en-US" sz="1400" dirty="0">
              <a:latin typeface="Times New Roman" panose="02020603050405020304" pitchFamily="18" charset="0"/>
              <a:cs typeface="Times New Roman" panose="02020603050405020304" pitchFamily="18" charset="0"/>
            </a:endParaRPr>
          </a:p>
          <a:p>
            <a:r>
              <a:rPr lang="en-US" sz="1700" dirty="0">
                <a:latin typeface="Times New Roman" panose="02020603050405020304" pitchFamily="18" charset="0"/>
                <a:cs typeface="Times New Roman" panose="02020603050405020304" pitchFamily="18" charset="0"/>
              </a:rPr>
              <a:t>$80 mil. for a 2 percent bonus for SOQ instructional and support positions</a:t>
            </a:r>
          </a:p>
          <a:p>
            <a:r>
              <a:rPr lang="en-US" sz="1700" dirty="0">
                <a:latin typeface="Times New Roman" panose="02020603050405020304" pitchFamily="18" charset="0"/>
                <a:cs typeface="Times New Roman" panose="02020603050405020304" pitchFamily="18" charset="0"/>
              </a:rPr>
              <a:t>$61.3 mil. VRS teacher retirement plan deposit to help address unfunded liabilities.</a:t>
            </a:r>
          </a:p>
          <a:p>
            <a:r>
              <a:rPr lang="en-US" sz="1700" dirty="0">
                <a:latin typeface="Times New Roman" panose="02020603050405020304" pitchFamily="18" charset="0"/>
                <a:cs typeface="Times New Roman" panose="02020603050405020304" pitchFamily="18" charset="0"/>
              </a:rPr>
              <a:t>$27 mil. for school counselors pursuant to the Standards of Quality. </a:t>
            </a:r>
            <a:r>
              <a:rPr lang="en-US" sz="1800" dirty="0">
                <a:effectLst/>
                <a:latin typeface="Times New Roman" panose="02020603050405020304" pitchFamily="18" charset="0"/>
                <a:ea typeface="Times New Roman" panose="02020603050405020304" pitchFamily="18" charset="0"/>
              </a:rPr>
              <a:t>This action reduces the staffing ratios to 325-to-1 in all schools in FY 2022.</a:t>
            </a:r>
            <a:endParaRPr lang="en-US" sz="1700" dirty="0">
              <a:latin typeface="Times New Roman" panose="02020603050405020304" pitchFamily="18" charset="0"/>
              <a:cs typeface="Times New Roman" panose="02020603050405020304" pitchFamily="18" charset="0"/>
            </a:endParaRPr>
          </a:p>
          <a:p>
            <a:r>
              <a:rPr lang="it-IT" sz="1700" dirty="0">
                <a:latin typeface="Times New Roman" panose="02020603050405020304" pitchFamily="18" charset="0"/>
                <a:cs typeface="Times New Roman" panose="02020603050405020304" pitchFamily="18" charset="0"/>
              </a:rPr>
              <a:t>$11.1 for additional 10% boost in VPI per pupil funding to $7,655, plus $5 mil. to restore unallotted Early Childhood Initiative funding.</a:t>
            </a:r>
          </a:p>
          <a:p>
            <a:r>
              <a:rPr lang="en-US" sz="1700" dirty="0">
                <a:latin typeface="Times New Roman" panose="02020603050405020304" pitchFamily="18" charset="0"/>
                <a:cs typeface="Times New Roman" panose="02020603050405020304" pitchFamily="18" charset="0"/>
              </a:rPr>
              <a:t>ESL program testing suspended, resulting in presumptive ESL funding that restores </a:t>
            </a:r>
            <a:r>
              <a:rPr lang="en-US" sz="1700" dirty="0">
                <a:effectLst/>
                <a:latin typeface="Times New Roman" panose="02020603050405020304" pitchFamily="18" charset="0"/>
                <a:ea typeface="Times New Roman" panose="02020603050405020304" pitchFamily="18" charset="0"/>
              </a:rPr>
              <a:t>$4.3 mil. of $11.8 mil. reduction in FY 2021 and $6.5 mil. of $19 mil. reduction in FY 2022.</a:t>
            </a:r>
            <a:endParaRPr lang="en-US" sz="1700" dirty="0">
              <a:latin typeface="Times New Roman" panose="02020603050405020304" pitchFamily="18" charset="0"/>
              <a:cs typeface="Times New Roman" panose="02020603050405020304" pitchFamily="18" charset="0"/>
            </a:endParaRPr>
          </a:p>
          <a:p>
            <a:r>
              <a:rPr lang="en-US" sz="1700" dirty="0">
                <a:latin typeface="Times New Roman" panose="02020603050405020304" pitchFamily="18" charset="0"/>
                <a:cs typeface="Times New Roman" panose="02020603050405020304" pitchFamily="18" charset="0"/>
              </a:rPr>
              <a:t>$95 mil. “Grey Machine” revenue returned to Governor’s “</a:t>
            </a:r>
            <a:r>
              <a:rPr lang="en-US" sz="1700" dirty="0" err="1">
                <a:latin typeface="Times New Roman" panose="02020603050405020304" pitchFamily="18" charset="0"/>
                <a:cs typeface="Times New Roman" panose="02020603050405020304" pitchFamily="18" charset="0"/>
              </a:rPr>
              <a:t>Covid</a:t>
            </a:r>
            <a:r>
              <a:rPr lang="en-US" sz="1700" dirty="0">
                <a:latin typeface="Times New Roman" panose="02020603050405020304" pitchFamily="18" charset="0"/>
                <a:cs typeface="Times New Roman" panose="02020603050405020304" pitchFamily="18" charset="0"/>
              </a:rPr>
              <a:t> 19 Relief Fund”.  Additional sales tax and $52.9 mil. GF to replace “Grey Machine funding.</a:t>
            </a:r>
          </a:p>
          <a:p>
            <a:endParaRPr lang="en-US" sz="1700" dirty="0">
              <a:latin typeface="Times New Roman" panose="02020603050405020304" pitchFamily="18" charset="0"/>
              <a:cs typeface="Times New Roman" panose="02020603050405020304" pitchFamily="18" charset="0"/>
            </a:endParaRPr>
          </a:p>
          <a:p>
            <a:endParaRPr lang="en-US" sz="2000" b="1"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6456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F28B5612-1826-4410-807D-A01B8FCCA19C}"/>
              </a:ext>
            </a:extLst>
          </p:cNvPr>
          <p:cNvSpPr>
            <a:spLocks noGrp="1"/>
          </p:cNvSpPr>
          <p:nvPr>
            <p:ph type="sldNum" sz="quarter" idx="12"/>
          </p:nvPr>
        </p:nvSpPr>
        <p:spPr/>
        <p:txBody>
          <a:bodyPr/>
          <a:lstStyle/>
          <a:p>
            <a:fld id="{A6FFBDAD-BBBF-FC47-A21E-B6646637E485}" type="slidenum">
              <a:rPr lang="en-US" smtClean="0"/>
              <a:t>13</a:t>
            </a:fld>
            <a:endParaRPr lang="en-US"/>
          </a:p>
        </p:txBody>
      </p:sp>
      <p:sp>
        <p:nvSpPr>
          <p:cNvPr id="3" name="Title 1">
            <a:extLst>
              <a:ext uri="{FF2B5EF4-FFF2-40B4-BE49-F238E27FC236}">
                <a16:creationId xmlns:a16="http://schemas.microsoft.com/office/drawing/2014/main" xmlns="" id="{6E838D84-A15B-4C37-99A9-1C45B61966E3}"/>
              </a:ext>
            </a:extLst>
          </p:cNvPr>
          <p:cNvSpPr txBox="1">
            <a:spLocks/>
          </p:cNvSpPr>
          <p:nvPr/>
        </p:nvSpPr>
        <p:spPr>
          <a:xfrm>
            <a:off x="323088" y="372035"/>
            <a:ext cx="8534400" cy="758952"/>
          </a:xfrm>
          <a:prstGeom prst="rect">
            <a:avLst/>
          </a:prstGeom>
        </p:spPr>
        <p:txBody>
          <a:bodyPr>
            <a:normAutofit fontScale="85000" lnSpcReduction="10000"/>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defTabSz="914400"/>
            <a:r>
              <a:rPr lang="en-US" sz="3200" dirty="0"/>
              <a:t>Other New GF Spending in the Introduced Budget</a:t>
            </a:r>
          </a:p>
          <a:p>
            <a:pPr defTabSz="914400"/>
            <a:r>
              <a:rPr lang="en-US" sz="2400" dirty="0"/>
              <a:t>(Left a $1.9 B Reserve and $51 M Unappropriated Balance)</a:t>
            </a:r>
          </a:p>
        </p:txBody>
      </p:sp>
      <p:sp>
        <p:nvSpPr>
          <p:cNvPr id="4" name="Slide Number Placeholder 2">
            <a:extLst>
              <a:ext uri="{FF2B5EF4-FFF2-40B4-BE49-F238E27FC236}">
                <a16:creationId xmlns:a16="http://schemas.microsoft.com/office/drawing/2014/main" xmlns="" id="{39D1DD8A-F1A9-4020-ABFA-9700DFFF57F0}"/>
              </a:ext>
            </a:extLst>
          </p:cNvPr>
          <p:cNvSpPr txBox="1">
            <a:spLocks/>
          </p:cNvSpPr>
          <p:nvPr/>
        </p:nvSpPr>
        <p:spPr>
          <a:xfrm>
            <a:off x="4361688" y="1026372"/>
            <a:ext cx="457200" cy="441325"/>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13</a:t>
            </a:fld>
            <a:endParaRPr lang="en-US" dirty="0"/>
          </a:p>
        </p:txBody>
      </p:sp>
      <p:sp>
        <p:nvSpPr>
          <p:cNvPr id="5" name="Content Placeholder 3">
            <a:extLst>
              <a:ext uri="{FF2B5EF4-FFF2-40B4-BE49-F238E27FC236}">
                <a16:creationId xmlns:a16="http://schemas.microsoft.com/office/drawing/2014/main" xmlns="" id="{9E073DC7-1E75-47DD-A8E5-D80DDE41E407}"/>
              </a:ext>
            </a:extLst>
          </p:cNvPr>
          <p:cNvSpPr txBox="1">
            <a:spLocks/>
          </p:cNvSpPr>
          <p:nvPr/>
        </p:nvSpPr>
        <p:spPr>
          <a:xfrm>
            <a:off x="418293" y="1247034"/>
            <a:ext cx="8503920" cy="4572000"/>
          </a:xfrm>
          <a:prstGeom prst="rect">
            <a:avLst/>
          </a:prstGeom>
        </p:spPr>
        <p:txBody>
          <a:bodyPr>
            <a:normAutofit lnSpcReduction="10000"/>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defTabSz="914400"/>
            <a:r>
              <a:rPr lang="en-US" sz="2000" dirty="0">
                <a:latin typeface="Times New Roman" panose="02020603050405020304" pitchFamily="18" charset="0"/>
                <a:cs typeface="Times New Roman" panose="02020603050405020304" pitchFamily="18" charset="0"/>
              </a:rPr>
              <a:t>$650 million deposit to cash reserve fund in FY 22.</a:t>
            </a:r>
          </a:p>
          <a:p>
            <a:pPr defTabSz="914400"/>
            <a:r>
              <a:rPr lang="en-US" sz="2000" dirty="0">
                <a:latin typeface="Times New Roman" panose="02020603050405020304" pitchFamily="18" charset="0"/>
                <a:cs typeface="Times New Roman" panose="02020603050405020304" pitchFamily="18" charset="0"/>
              </a:rPr>
              <a:t>$98 mil. for state and state-supported local employee bonus </a:t>
            </a:r>
          </a:p>
          <a:p>
            <a:pPr defTabSz="914400"/>
            <a:r>
              <a:rPr lang="en-US" sz="2000" dirty="0">
                <a:latin typeface="Times New Roman" panose="02020603050405020304" pitchFamily="18" charset="0"/>
                <a:cs typeface="Times New Roman" panose="02020603050405020304" pitchFamily="18" charset="0"/>
              </a:rPr>
              <a:t>$89 mil. for mass vaccination efforts</a:t>
            </a:r>
          </a:p>
          <a:p>
            <a:pPr defTabSz="914400"/>
            <a:r>
              <a:rPr lang="en-US" sz="2000" dirty="0">
                <a:latin typeface="Times New Roman" panose="02020603050405020304" pitchFamily="18" charset="0"/>
                <a:cs typeface="Times New Roman" panose="02020603050405020304" pitchFamily="18" charset="0"/>
              </a:rPr>
              <a:t>$79 mil. for Emergency Management COVID-19 disaster response funding</a:t>
            </a:r>
          </a:p>
          <a:p>
            <a:pPr defTabSz="914400"/>
            <a:r>
              <a:rPr lang="en-US" sz="2000" dirty="0">
                <a:latin typeface="Times New Roman" panose="02020603050405020304" pitchFamily="18" charset="0"/>
                <a:cs typeface="Times New Roman" panose="02020603050405020304" pitchFamily="18" charset="0"/>
              </a:rPr>
              <a:t>$50 mil. to expand Amtrak service to Christiansburg</a:t>
            </a:r>
          </a:p>
          <a:p>
            <a:pPr defTabSz="914400"/>
            <a:r>
              <a:rPr lang="en-US" sz="2000" dirty="0">
                <a:latin typeface="Times New Roman" panose="02020603050405020304" pitchFamily="18" charset="0"/>
                <a:cs typeface="Times New Roman" panose="02020603050405020304" pitchFamily="18" charset="0"/>
              </a:rPr>
              <a:t>$41 mil. for increased funding for the Virginia Housing Trust Fund</a:t>
            </a:r>
          </a:p>
          <a:p>
            <a:pPr defTabSz="914400"/>
            <a:r>
              <a:rPr lang="en-US" sz="2000" dirty="0">
                <a:latin typeface="Times New Roman" panose="02020603050405020304" pitchFamily="18" charset="0"/>
                <a:cs typeface="Times New Roman" panose="02020603050405020304" pitchFamily="18" charset="0"/>
              </a:rPr>
              <a:t>$39 mil. for state employee health insurance plan deposits to help address unfunded liabilities</a:t>
            </a:r>
            <a:endParaRPr lang="it-IT" sz="2000" dirty="0">
              <a:latin typeface="Times New Roman" panose="02020603050405020304" pitchFamily="18" charset="0"/>
              <a:cs typeface="Times New Roman" panose="02020603050405020304" pitchFamily="18" charset="0"/>
            </a:endParaRPr>
          </a:p>
          <a:p>
            <a:pPr defTabSz="914400"/>
            <a:r>
              <a:rPr lang="en-US" sz="2000" dirty="0">
                <a:latin typeface="Times New Roman" panose="02020603050405020304" pitchFamily="18" charset="0"/>
                <a:cs typeface="Times New Roman" panose="02020603050405020304" pitchFamily="18" charset="0"/>
              </a:rPr>
              <a:t>$36 mil. for VCCS funding to implement the “Get Skilled, Get a Job, Give Back Program”</a:t>
            </a:r>
          </a:p>
          <a:p>
            <a:pPr defTabSz="914400"/>
            <a:r>
              <a:rPr lang="en-US" sz="2000" dirty="0">
                <a:latin typeface="Times New Roman" panose="02020603050405020304" pitchFamily="18" charset="0"/>
                <a:cs typeface="Times New Roman" panose="02020603050405020304" pitchFamily="18" charset="0"/>
              </a:rPr>
              <a:t>$30 mil. to restore undergraduate student financial assistance </a:t>
            </a:r>
          </a:p>
          <a:p>
            <a:pPr defTabSz="914400"/>
            <a:r>
              <a:rPr lang="en-US" sz="2000" dirty="0">
                <a:latin typeface="Times New Roman" panose="02020603050405020304" pitchFamily="18" charset="0"/>
                <a:cs typeface="Times New Roman" panose="02020603050405020304" pitchFamily="18" charset="0"/>
              </a:rPr>
              <a:t>$25 mil. for criminal record expungement including marijuana and related legislation</a:t>
            </a:r>
          </a:p>
          <a:p>
            <a:pPr defTabSz="914400"/>
            <a:r>
              <a:rPr lang="en-US" sz="2000" dirty="0">
                <a:latin typeface="Times New Roman" panose="02020603050405020304" pitchFamily="18" charset="0"/>
                <a:cs typeface="Times New Roman" panose="02020603050405020304" pitchFamily="18" charset="0"/>
              </a:rPr>
              <a:t>$15 mil. in </a:t>
            </a:r>
            <a:r>
              <a:rPr lang="it-IT" sz="2000" dirty="0">
                <a:latin typeface="Times New Roman" panose="02020603050405020304" pitchFamily="18" charset="0"/>
                <a:cs typeface="Times New Roman" panose="02020603050405020304" pitchFamily="18" charset="0"/>
              </a:rPr>
              <a:t>additional funding for broadband deployment</a:t>
            </a:r>
          </a:p>
          <a:p>
            <a:pPr defTabSz="914400"/>
            <a:endParaRPr lang="en-US" sz="1600" b="1" dirty="0">
              <a:latin typeface="Times New Roman" panose="02020603050405020304" pitchFamily="18" charset="0"/>
              <a:cs typeface="Times New Roman" panose="02020603050405020304" pitchFamily="18" charset="0"/>
            </a:endParaRPr>
          </a:p>
          <a:p>
            <a:pPr defTabSz="914400"/>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6212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C143F37B-BE77-471E-A055-B48515383E41}"/>
              </a:ext>
            </a:extLst>
          </p:cNvPr>
          <p:cNvSpPr>
            <a:spLocks noGrp="1"/>
          </p:cNvSpPr>
          <p:nvPr>
            <p:ph type="sldNum" sz="quarter" idx="12"/>
          </p:nvPr>
        </p:nvSpPr>
        <p:spPr/>
        <p:txBody>
          <a:bodyPr/>
          <a:lstStyle/>
          <a:p>
            <a:fld id="{A6FFBDAD-BBBF-FC47-A21E-B6646637E485}" type="slidenum">
              <a:rPr lang="en-US" smtClean="0"/>
              <a:t>14</a:t>
            </a:fld>
            <a:endParaRPr lang="en-US"/>
          </a:p>
        </p:txBody>
      </p:sp>
      <p:sp>
        <p:nvSpPr>
          <p:cNvPr id="3" name="Slide Number Placeholder 1">
            <a:extLst>
              <a:ext uri="{FF2B5EF4-FFF2-40B4-BE49-F238E27FC236}">
                <a16:creationId xmlns:a16="http://schemas.microsoft.com/office/drawing/2014/main" xmlns="" id="{8D3419E1-0F41-4156-B7F2-16F1133B2C8E}"/>
              </a:ext>
            </a:extLst>
          </p:cNvPr>
          <p:cNvSpPr txBox="1">
            <a:spLocks/>
          </p:cNvSpPr>
          <p:nvPr/>
        </p:nvSpPr>
        <p:spPr>
          <a:xfrm>
            <a:off x="4267200" y="6324600"/>
            <a:ext cx="609600" cy="441324"/>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14</a:t>
            </a:fld>
            <a:endParaRPr lang="en-US"/>
          </a:p>
        </p:txBody>
      </p:sp>
      <p:sp>
        <p:nvSpPr>
          <p:cNvPr id="4" name="Slide Number Placeholder 1">
            <a:extLst>
              <a:ext uri="{FF2B5EF4-FFF2-40B4-BE49-F238E27FC236}">
                <a16:creationId xmlns:a16="http://schemas.microsoft.com/office/drawing/2014/main" xmlns="" id="{0BDFF24C-828C-429A-B451-66B76464AEFD}"/>
              </a:ext>
            </a:extLst>
          </p:cNvPr>
          <p:cNvSpPr txBox="1">
            <a:spLocks/>
          </p:cNvSpPr>
          <p:nvPr/>
        </p:nvSpPr>
        <p:spPr>
          <a:xfrm>
            <a:off x="4267200" y="6324600"/>
            <a:ext cx="609600" cy="441324"/>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14</a:t>
            </a:fld>
            <a:endParaRPr lang="en-US"/>
          </a:p>
        </p:txBody>
      </p:sp>
      <p:pic>
        <p:nvPicPr>
          <p:cNvPr id="5" name="Picture 4">
            <a:extLst>
              <a:ext uri="{FF2B5EF4-FFF2-40B4-BE49-F238E27FC236}">
                <a16:creationId xmlns:a16="http://schemas.microsoft.com/office/drawing/2014/main" xmlns="" id="{7B9833C4-9B20-4665-BB19-0474EFE743C4}"/>
              </a:ext>
            </a:extLst>
          </p:cNvPr>
          <p:cNvPicPr>
            <a:picLocks noChangeAspect="1"/>
          </p:cNvPicPr>
          <p:nvPr/>
        </p:nvPicPr>
        <p:blipFill>
          <a:blip r:embed="rId2"/>
          <a:stretch>
            <a:fillRect/>
          </a:stretch>
        </p:blipFill>
        <p:spPr>
          <a:xfrm>
            <a:off x="225176" y="618565"/>
            <a:ext cx="8693649" cy="5773271"/>
          </a:xfrm>
          <a:prstGeom prst="rect">
            <a:avLst/>
          </a:prstGeom>
        </p:spPr>
      </p:pic>
      <p:sp>
        <p:nvSpPr>
          <p:cNvPr id="6" name="TextBox 5">
            <a:extLst>
              <a:ext uri="{FF2B5EF4-FFF2-40B4-BE49-F238E27FC236}">
                <a16:creationId xmlns:a16="http://schemas.microsoft.com/office/drawing/2014/main" xmlns="" id="{188738C7-0DD2-4067-AA18-7143C33DA8E1}"/>
              </a:ext>
            </a:extLst>
          </p:cNvPr>
          <p:cNvSpPr txBox="1"/>
          <p:nvPr/>
        </p:nvSpPr>
        <p:spPr>
          <a:xfrm>
            <a:off x="1255937" y="188473"/>
            <a:ext cx="7241726" cy="461665"/>
          </a:xfrm>
          <a:prstGeom prst="rect">
            <a:avLst/>
          </a:prstGeom>
          <a:noFill/>
        </p:spPr>
        <p:txBody>
          <a:bodyPr wrap="none" rtlCol="0">
            <a:spAutoFit/>
          </a:bodyPr>
          <a:lstStyle/>
          <a:p>
            <a:r>
              <a:rPr lang="en-US" sz="2400" dirty="0">
                <a:latin typeface="Times New Roman" panose="02020603050405020304" pitchFamily="18" charset="0"/>
                <a:cs typeface="Times New Roman" panose="02020603050405020304" pitchFamily="18" charset="0"/>
              </a:rPr>
              <a:t>DPB Survey of $1.3 Billion Local Cares Act Spending </a:t>
            </a:r>
          </a:p>
        </p:txBody>
      </p:sp>
    </p:spTree>
    <p:extLst>
      <p:ext uri="{BB962C8B-B14F-4D97-AF65-F5344CB8AC3E}">
        <p14:creationId xmlns:p14="http://schemas.microsoft.com/office/powerpoint/2010/main" val="816678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B5F798F7-D3D4-4EAD-988E-C755F395937D}"/>
              </a:ext>
            </a:extLst>
          </p:cNvPr>
          <p:cNvSpPr>
            <a:spLocks noGrp="1"/>
          </p:cNvSpPr>
          <p:nvPr>
            <p:ph type="sldNum" sz="quarter" idx="12"/>
          </p:nvPr>
        </p:nvSpPr>
        <p:spPr/>
        <p:txBody>
          <a:bodyPr/>
          <a:lstStyle/>
          <a:p>
            <a:fld id="{A6FFBDAD-BBBF-FC47-A21E-B6646637E485}" type="slidenum">
              <a:rPr lang="en-US" smtClean="0"/>
              <a:t>15</a:t>
            </a:fld>
            <a:endParaRPr lang="en-US"/>
          </a:p>
        </p:txBody>
      </p:sp>
      <p:sp>
        <p:nvSpPr>
          <p:cNvPr id="3" name="Title 1">
            <a:extLst>
              <a:ext uri="{FF2B5EF4-FFF2-40B4-BE49-F238E27FC236}">
                <a16:creationId xmlns:a16="http://schemas.microsoft.com/office/drawing/2014/main" xmlns="" id="{3DCC8F91-72B8-47C1-BE37-070889F8F62B}"/>
              </a:ext>
            </a:extLst>
          </p:cNvPr>
          <p:cNvSpPr txBox="1">
            <a:spLocks/>
          </p:cNvSpPr>
          <p:nvPr/>
        </p:nvSpPr>
        <p:spPr>
          <a:xfrm>
            <a:off x="314325" y="102475"/>
            <a:ext cx="8534400" cy="758952"/>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defTabSz="914400"/>
            <a:r>
              <a:rPr lang="en-US" sz="2800" dirty="0"/>
              <a:t>New CRRSA Act</a:t>
            </a:r>
          </a:p>
          <a:p>
            <a:pPr defTabSz="914400"/>
            <a:r>
              <a:rPr lang="en-US" sz="2800" dirty="0"/>
              <a:t>Helps VA Schools With $1 Billion in Additional Aid</a:t>
            </a:r>
          </a:p>
        </p:txBody>
      </p:sp>
      <p:sp>
        <p:nvSpPr>
          <p:cNvPr id="4" name="Slide Number Placeholder 2">
            <a:extLst>
              <a:ext uri="{FF2B5EF4-FFF2-40B4-BE49-F238E27FC236}">
                <a16:creationId xmlns:a16="http://schemas.microsoft.com/office/drawing/2014/main" xmlns="" id="{D76F855F-A2DA-44E7-AF6A-01F6E2A24E90}"/>
              </a:ext>
            </a:extLst>
          </p:cNvPr>
          <p:cNvSpPr txBox="1">
            <a:spLocks/>
          </p:cNvSpPr>
          <p:nvPr/>
        </p:nvSpPr>
        <p:spPr>
          <a:xfrm>
            <a:off x="4361688" y="1026372"/>
            <a:ext cx="457200" cy="441325"/>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15</a:t>
            </a:fld>
            <a:endParaRPr lang="en-US" dirty="0"/>
          </a:p>
        </p:txBody>
      </p:sp>
      <p:pic>
        <p:nvPicPr>
          <p:cNvPr id="6" name="Picture 5">
            <a:extLst>
              <a:ext uri="{FF2B5EF4-FFF2-40B4-BE49-F238E27FC236}">
                <a16:creationId xmlns:a16="http://schemas.microsoft.com/office/drawing/2014/main" xmlns="" id="{2E11A2C3-7C03-4905-90B5-80A1E51F82F7}"/>
              </a:ext>
            </a:extLst>
          </p:cNvPr>
          <p:cNvPicPr>
            <a:picLocks noChangeAspect="1"/>
          </p:cNvPicPr>
          <p:nvPr/>
        </p:nvPicPr>
        <p:blipFill>
          <a:blip r:embed="rId2"/>
          <a:stretch>
            <a:fillRect/>
          </a:stretch>
        </p:blipFill>
        <p:spPr>
          <a:xfrm>
            <a:off x="1038225" y="1026372"/>
            <a:ext cx="7067550" cy="5132381"/>
          </a:xfrm>
          <a:prstGeom prst="rect">
            <a:avLst/>
          </a:prstGeom>
        </p:spPr>
      </p:pic>
    </p:spTree>
    <p:extLst>
      <p:ext uri="{BB962C8B-B14F-4D97-AF65-F5344CB8AC3E}">
        <p14:creationId xmlns:p14="http://schemas.microsoft.com/office/powerpoint/2010/main" val="1717437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EF8CD1-F5F9-4709-B6E5-B11F81060637}"/>
              </a:ext>
            </a:extLst>
          </p:cNvPr>
          <p:cNvSpPr>
            <a:spLocks noGrp="1"/>
          </p:cNvSpPr>
          <p:nvPr>
            <p:ph type="title"/>
          </p:nvPr>
        </p:nvSpPr>
        <p:spPr/>
        <p:txBody>
          <a:bodyPr>
            <a:normAutofit/>
          </a:bodyPr>
          <a:lstStyle/>
          <a:p>
            <a:r>
              <a:rPr lang="en-US" dirty="0"/>
              <a:t>CRRSA - K12 Allowable Uses</a:t>
            </a:r>
          </a:p>
        </p:txBody>
      </p:sp>
      <p:sp>
        <p:nvSpPr>
          <p:cNvPr id="3" name="Slide Number Placeholder 2">
            <a:extLst>
              <a:ext uri="{FF2B5EF4-FFF2-40B4-BE49-F238E27FC236}">
                <a16:creationId xmlns:a16="http://schemas.microsoft.com/office/drawing/2014/main" xmlns="" id="{398A2168-452E-44AA-BAD3-8EF1A5340CA8}"/>
              </a:ext>
            </a:extLst>
          </p:cNvPr>
          <p:cNvSpPr>
            <a:spLocks noGrp="1"/>
          </p:cNvSpPr>
          <p:nvPr>
            <p:ph type="sldNum" sz="quarter" idx="12"/>
          </p:nvPr>
        </p:nvSpPr>
        <p:spPr/>
        <p:txBody>
          <a:bodyPr/>
          <a:lstStyle/>
          <a:p>
            <a:fld id="{A6FFBDAD-BBBF-FC47-A21E-B6646637E485}" type="slidenum">
              <a:rPr lang="en-US" smtClean="0"/>
              <a:t>16</a:t>
            </a:fld>
            <a:endParaRPr lang="en-US" dirty="0"/>
          </a:p>
        </p:txBody>
      </p:sp>
      <p:sp>
        <p:nvSpPr>
          <p:cNvPr id="4" name="Content Placeholder 3">
            <a:extLst>
              <a:ext uri="{FF2B5EF4-FFF2-40B4-BE49-F238E27FC236}">
                <a16:creationId xmlns:a16="http://schemas.microsoft.com/office/drawing/2014/main" xmlns="" id="{406C8C06-CA72-4874-8613-CA6F59EF68DE}"/>
              </a:ext>
            </a:extLst>
          </p:cNvPr>
          <p:cNvSpPr>
            <a:spLocks noGrp="1"/>
          </p:cNvSpPr>
          <p:nvPr>
            <p:ph sz="quarter" idx="1"/>
          </p:nvPr>
        </p:nvSpPr>
        <p:spPr/>
        <p:txBody>
          <a:bodyPr>
            <a:normAutofit fontScale="92500"/>
          </a:bodyPr>
          <a:lstStyle/>
          <a:p>
            <a:r>
              <a:rPr lang="en-US" sz="1300" dirty="0">
                <a:effectLst/>
                <a:latin typeface="Times New Roman" panose="02020603050405020304" pitchFamily="18" charset="0"/>
                <a:ea typeface="Calibri" panose="020F0502020204030204" pitchFamily="34" charset="0"/>
                <a:cs typeface="Times New Roman" panose="02020603050405020304" pitchFamily="18" charset="0"/>
              </a:rPr>
              <a:t>Providing principals and others school leaders with the resources necessary to address the needs of their individual schools.</a:t>
            </a:r>
          </a:p>
          <a:p>
            <a:r>
              <a:rPr lang="en-US" sz="1300" dirty="0">
                <a:effectLst/>
                <a:latin typeface="Times New Roman" panose="02020603050405020304" pitchFamily="18" charset="0"/>
                <a:ea typeface="Calibri" panose="020F0502020204030204" pitchFamily="34" charset="0"/>
                <a:cs typeface="Times New Roman" panose="02020603050405020304" pitchFamily="18" charset="0"/>
              </a:rPr>
              <a:t>Activities to address the unique needs of low-income children or students, children with disabilities, English learners, racial and ethnic minorities, students experiencing homelessness, and foster care youth.</a:t>
            </a:r>
          </a:p>
          <a:p>
            <a:r>
              <a:rPr lang="en-US" sz="1300" dirty="0">
                <a:effectLst/>
                <a:latin typeface="Times New Roman" panose="02020603050405020304" pitchFamily="18" charset="0"/>
                <a:ea typeface="Calibri" panose="020F0502020204030204" pitchFamily="34" charset="0"/>
                <a:cs typeface="Times New Roman" panose="02020603050405020304" pitchFamily="18" charset="0"/>
              </a:rPr>
              <a:t>Developing and implementing procedures and systems to improve the preparedness and response efforts of local educational agencies.</a:t>
            </a:r>
            <a:endParaRPr lang="en-US" sz="1300" dirty="0">
              <a:latin typeface="Times New Roman" panose="02020603050405020304" pitchFamily="18" charset="0"/>
              <a:ea typeface="Calibri" panose="020F0502020204030204" pitchFamily="34" charset="0"/>
              <a:cs typeface="Times New Roman" panose="02020603050405020304" pitchFamily="18" charset="0"/>
            </a:endParaRPr>
          </a:p>
          <a:p>
            <a:r>
              <a:rPr lang="en-US" sz="1300" dirty="0">
                <a:effectLst/>
                <a:latin typeface="Times New Roman" panose="02020603050405020304" pitchFamily="18" charset="0"/>
                <a:ea typeface="Calibri" panose="020F0502020204030204" pitchFamily="34" charset="0"/>
                <a:cs typeface="Times New Roman" panose="02020603050405020304" pitchFamily="18" charset="0"/>
              </a:rPr>
              <a:t>Training and professional development for staff of the local educational agency on sanitation and minimizing the spread of infectious diseases.</a:t>
            </a:r>
          </a:p>
          <a:p>
            <a:r>
              <a:rPr lang="en-US" sz="1300" dirty="0">
                <a:effectLst/>
                <a:latin typeface="Times New Roman" panose="02020603050405020304" pitchFamily="18" charset="0"/>
                <a:ea typeface="Calibri" panose="020F0502020204030204" pitchFamily="34" charset="0"/>
                <a:cs typeface="Times New Roman" panose="02020603050405020304" pitchFamily="18" charset="0"/>
              </a:rPr>
              <a:t>Purchasing supplies to sanitize and clean the facilities of a local educational agency, including buildings operated by such agency.</a:t>
            </a:r>
            <a:endParaRPr lang="en-US" sz="1300" dirty="0">
              <a:latin typeface="Times New Roman" panose="02020603050405020304" pitchFamily="18" charset="0"/>
              <a:ea typeface="Calibri" panose="020F0502020204030204" pitchFamily="34" charset="0"/>
              <a:cs typeface="Times New Roman" panose="02020603050405020304" pitchFamily="18" charset="0"/>
            </a:endParaRPr>
          </a:p>
          <a:p>
            <a:r>
              <a:rPr lang="en-US" sz="1300" dirty="0">
                <a:effectLst/>
                <a:latin typeface="Times New Roman" panose="02020603050405020304" pitchFamily="18" charset="0"/>
                <a:ea typeface="Calibri" panose="020F0502020204030204" pitchFamily="34" charset="0"/>
                <a:cs typeface="Times New Roman" panose="02020603050405020304" pitchFamily="18" charset="0"/>
              </a:rPr>
              <a:t>Planning for, coordinating, and implementing activities during long-term closures, including providing meals to eligible students, providing technology for online learning to all students.</a:t>
            </a:r>
          </a:p>
          <a:p>
            <a:r>
              <a:rPr lang="en-US" sz="1300" dirty="0">
                <a:effectLst/>
                <a:latin typeface="Times New Roman" panose="02020603050405020304" pitchFamily="18" charset="0"/>
                <a:ea typeface="Calibri" panose="020F0502020204030204" pitchFamily="34" charset="0"/>
                <a:cs typeface="Times New Roman" panose="02020603050405020304" pitchFamily="18" charset="0"/>
              </a:rPr>
              <a:t>Purchasing educational technology (including hardware, software, and connectivity) for students who are served by the local educational agency that aids in regular and substantive educational interaction between students and their classroom instructors, including low-income students and children with disabilities, which may include assistive technology or adaptive equipment</a:t>
            </a:r>
            <a:endParaRPr lang="en-US" sz="1300" dirty="0">
              <a:latin typeface="Times New Roman" panose="02020603050405020304" pitchFamily="18" charset="0"/>
              <a:ea typeface="Calibri" panose="020F0502020204030204" pitchFamily="34" charset="0"/>
              <a:cs typeface="Times New Roman" panose="02020603050405020304" pitchFamily="18" charset="0"/>
            </a:endParaRPr>
          </a:p>
          <a:p>
            <a:r>
              <a:rPr lang="en-US" sz="1300" dirty="0">
                <a:effectLst/>
                <a:latin typeface="Times New Roman" panose="02020603050405020304" pitchFamily="18" charset="0"/>
                <a:ea typeface="Times New Roman" panose="02020603050405020304" pitchFamily="18" charset="0"/>
                <a:cs typeface="Times New Roman" panose="02020603050405020304" pitchFamily="18" charset="0"/>
              </a:rPr>
              <a:t>Providing mental health services and supports. </a:t>
            </a:r>
          </a:p>
          <a:p>
            <a:r>
              <a:rPr lang="en-US" sz="1300" dirty="0">
                <a:effectLst/>
                <a:latin typeface="Times New Roman" panose="02020603050405020304" pitchFamily="18" charset="0"/>
                <a:ea typeface="Calibri" panose="020F0502020204030204" pitchFamily="34" charset="0"/>
                <a:cs typeface="Times New Roman" panose="02020603050405020304" pitchFamily="18" charset="0"/>
              </a:rPr>
              <a:t>Planning and implementing activities related to summer learning and supplemental after school programs, including providing classroom instruction or online learning during the summer months.</a:t>
            </a:r>
          </a:p>
          <a:p>
            <a:r>
              <a:rPr lang="en-US" sz="1300" dirty="0">
                <a:effectLst/>
                <a:latin typeface="Times New Roman" panose="02020603050405020304" pitchFamily="18" charset="0"/>
                <a:ea typeface="Times New Roman" panose="02020603050405020304" pitchFamily="18" charset="0"/>
                <a:cs typeface="Times New Roman" panose="02020603050405020304" pitchFamily="18" charset="0"/>
              </a:rPr>
              <a:t>Addressing learning loss among students, including low-income students, children with disabilities, English learners…</a:t>
            </a:r>
          </a:p>
          <a:p>
            <a:r>
              <a:rPr lang="en-US" sz="13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School facility repairs and improvements to enable operation of schools to reduce risk of virus transmission and exposure to    environmental health hazards, and to support student health needs. </a:t>
            </a:r>
          </a:p>
          <a:p>
            <a:r>
              <a:rPr lang="en-US" sz="13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Inspection, testing, maintenance, repair, replacement, and upgrade projects to improve the indoor air quality in school facilities, including mechanical and non-mechanical heating, ventilation, and air conditioning systems, filtering, purification and other air cleaning, fans, control systems, and window and door repair and replacement. </a:t>
            </a:r>
          </a:p>
          <a:p>
            <a:endParaRPr lang="en-US" sz="13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1200" dirty="0">
              <a:effectLst/>
              <a:latin typeface="DeVinne"/>
              <a:ea typeface="Calibri" panose="020F0502020204030204" pitchFamily="34" charset="0"/>
              <a:cs typeface="Times New Roman" panose="02020603050405020304" pitchFamily="18" charset="0"/>
            </a:endParaRPr>
          </a:p>
          <a:p>
            <a:endParaRPr lang="en-US" sz="1800" dirty="0">
              <a:latin typeface="DeVinne"/>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94303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869B82-7948-E340-A51C-06D17EA6F10F}"/>
              </a:ext>
            </a:extLst>
          </p:cNvPr>
          <p:cNvSpPr>
            <a:spLocks noGrp="1"/>
          </p:cNvSpPr>
          <p:nvPr>
            <p:ph type="title"/>
          </p:nvPr>
        </p:nvSpPr>
        <p:spPr>
          <a:xfrm>
            <a:off x="286512" y="358945"/>
            <a:ext cx="8534400" cy="758952"/>
          </a:xfrm>
        </p:spPr>
        <p:txBody>
          <a:bodyPr>
            <a:normAutofit fontScale="90000"/>
          </a:bodyPr>
          <a:lstStyle/>
          <a:p>
            <a:r>
              <a:rPr lang="en-US" dirty="0">
                <a:solidFill>
                  <a:srgbClr val="002060"/>
                </a:solidFill>
              </a:rPr>
              <a:t>“Wild Cards” Will Continue </a:t>
            </a:r>
            <a:br>
              <a:rPr lang="en-US" dirty="0">
                <a:solidFill>
                  <a:srgbClr val="002060"/>
                </a:solidFill>
              </a:rPr>
            </a:br>
            <a:r>
              <a:rPr lang="en-US" dirty="0">
                <a:solidFill>
                  <a:srgbClr val="002060"/>
                </a:solidFill>
              </a:rPr>
              <a:t>to Drive Budget Uncertainty</a:t>
            </a:r>
            <a:endParaRPr lang="en-US" dirty="0"/>
          </a:p>
        </p:txBody>
      </p:sp>
      <p:sp>
        <p:nvSpPr>
          <p:cNvPr id="3" name="Slide Number Placeholder 2">
            <a:extLst>
              <a:ext uri="{FF2B5EF4-FFF2-40B4-BE49-F238E27FC236}">
                <a16:creationId xmlns:a16="http://schemas.microsoft.com/office/drawing/2014/main" xmlns="" id="{14515A4C-14BB-7B49-8608-F4B785DF9667}"/>
              </a:ext>
            </a:extLst>
          </p:cNvPr>
          <p:cNvSpPr>
            <a:spLocks noGrp="1"/>
          </p:cNvSpPr>
          <p:nvPr>
            <p:ph type="sldNum" sz="quarter" idx="12"/>
          </p:nvPr>
        </p:nvSpPr>
        <p:spPr/>
        <p:txBody>
          <a:bodyPr/>
          <a:lstStyle/>
          <a:p>
            <a:fld id="{A6FFBDAD-BBBF-FC47-A21E-B6646637E485}" type="slidenum">
              <a:rPr lang="en-US" smtClean="0"/>
              <a:t>17</a:t>
            </a:fld>
            <a:endParaRPr lang="en-US" dirty="0"/>
          </a:p>
        </p:txBody>
      </p:sp>
      <p:sp>
        <p:nvSpPr>
          <p:cNvPr id="4" name="Content Placeholder 3">
            <a:extLst>
              <a:ext uri="{FF2B5EF4-FFF2-40B4-BE49-F238E27FC236}">
                <a16:creationId xmlns:a16="http://schemas.microsoft.com/office/drawing/2014/main" xmlns="" id="{1210F1C4-526F-344F-8D27-810DA2B2120E}"/>
              </a:ext>
            </a:extLst>
          </p:cNvPr>
          <p:cNvSpPr>
            <a:spLocks noGrp="1"/>
          </p:cNvSpPr>
          <p:nvPr>
            <p:ph sz="quarter" idx="1"/>
          </p:nvPr>
        </p:nvSpPr>
        <p:spPr/>
        <p:txBody>
          <a:bodyPr>
            <a:noAutofit/>
          </a:bodyPr>
          <a:lstStyle/>
          <a:p>
            <a:r>
              <a:rPr lang="en-US" sz="1600" dirty="0">
                <a:latin typeface="Times New Roman" panose="02020603050405020304" pitchFamily="18" charset="0"/>
                <a:cs typeface="Times New Roman" panose="02020603050405020304" pitchFamily="18" charset="0"/>
              </a:rPr>
              <a:t>It will be May/June tax filing before the full extent of the impact on state revenues is known. Full economic recovery depends on the end of the pandemic.</a:t>
            </a:r>
          </a:p>
          <a:p>
            <a:pPr lvl="1">
              <a:buFont typeface="Courier New" panose="02070309020205020404" pitchFamily="49" charset="0"/>
              <a:buChar char="o"/>
            </a:pPr>
            <a:r>
              <a:rPr lang="en-US" sz="1600" dirty="0">
                <a:solidFill>
                  <a:schemeClr val="tx1"/>
                </a:solidFill>
                <a:latin typeface="Times New Roman" panose="02020603050405020304" pitchFamily="18" charset="0"/>
                <a:cs typeface="Times New Roman" panose="02020603050405020304" pitchFamily="18" charset="0"/>
              </a:rPr>
              <a:t>YTD indicates higher sales tax than the introduced budget forecast (XMAS season is the wildcard) – further improving K-12 distributions, transportation, and local budgets. </a:t>
            </a:r>
          </a:p>
          <a:p>
            <a:pPr lvl="1">
              <a:buFont typeface="Courier New" panose="02070309020205020404" pitchFamily="49" charset="0"/>
              <a:buChar char="o"/>
            </a:pPr>
            <a:r>
              <a:rPr lang="en-US" sz="1600" dirty="0">
                <a:solidFill>
                  <a:schemeClr val="tx1"/>
                </a:solidFill>
                <a:latin typeface="Times New Roman" panose="02020603050405020304" pitchFamily="18" charset="0"/>
                <a:cs typeface="Times New Roman" panose="02020603050405020304" pitchFamily="18" charset="0"/>
              </a:rPr>
              <a:t>Virginia will also need to consider tax de-conformity from Cares Act business tax reductions.</a:t>
            </a:r>
          </a:p>
          <a:p>
            <a:pPr marL="0" indent="0">
              <a:buNone/>
            </a:pPr>
            <a:endParaRPr lang="en-US" sz="8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Significant additional federal help for COVID-19 testing/vaccines, PPE, childcare, housing, broadband, rental assistance, and an </a:t>
            </a:r>
            <a:r>
              <a:rPr lang="en-US" sz="1600" b="1" dirty="0">
                <a:latin typeface="Times New Roman" panose="02020603050405020304" pitchFamily="18" charset="0"/>
                <a:cs typeface="Times New Roman" panose="02020603050405020304" pitchFamily="18" charset="0"/>
              </a:rPr>
              <a:t>additional $1 </a:t>
            </a:r>
            <a:r>
              <a:rPr lang="en-US" sz="1600" b="1" dirty="0" err="1">
                <a:latin typeface="Times New Roman" panose="02020603050405020304" pitchFamily="18" charset="0"/>
                <a:cs typeface="Times New Roman" panose="02020603050405020304" pitchFamily="18" charset="0"/>
              </a:rPr>
              <a:t>bil</a:t>
            </a:r>
            <a:r>
              <a:rPr lang="en-US" sz="1600" b="1" dirty="0">
                <a:latin typeface="Times New Roman" panose="02020603050405020304" pitchFamily="18" charset="0"/>
                <a:cs typeface="Times New Roman" panose="02020603050405020304" pitchFamily="18" charset="0"/>
              </a:rPr>
              <a:t>. in K-12 funds. Does this offset need for some introduced general funds?</a:t>
            </a:r>
            <a:endParaRPr lang="en-US" sz="1600" b="1" dirty="0">
              <a:solidFill>
                <a:schemeClr val="tx2"/>
              </a:solidFill>
              <a:latin typeface="Times New Roman" panose="02020603050405020304" pitchFamily="18" charset="0"/>
              <a:cs typeface="Times New Roman" panose="02020603050405020304" pitchFamily="18" charset="0"/>
            </a:endParaRPr>
          </a:p>
          <a:p>
            <a:pPr marL="0" indent="0">
              <a:buNone/>
            </a:pPr>
            <a:endParaRPr lang="en-US" sz="800" dirty="0">
              <a:solidFill>
                <a:schemeClr val="tx1"/>
              </a:solidFill>
              <a:latin typeface="Times New Roman" panose="02020603050405020304" pitchFamily="18" charset="0"/>
              <a:cs typeface="Times New Roman" panose="02020603050405020304" pitchFamily="18" charset="0"/>
            </a:endParaRPr>
          </a:p>
          <a:p>
            <a:r>
              <a:rPr lang="en-US" sz="1600" dirty="0">
                <a:solidFill>
                  <a:schemeClr val="tx1"/>
                </a:solidFill>
                <a:latin typeface="Times New Roman" panose="02020603050405020304" pitchFamily="18" charset="0"/>
                <a:cs typeface="Times New Roman" panose="02020603050405020304" pitchFamily="18" charset="0"/>
              </a:rPr>
              <a:t>Expect Medicaid budget pressures to resume </a:t>
            </a:r>
            <a:r>
              <a:rPr lang="en-US" sz="1600" i="1" dirty="0">
                <a:solidFill>
                  <a:schemeClr val="tx1"/>
                </a:solidFill>
                <a:latin typeface="Times New Roman" panose="02020603050405020304" pitchFamily="18" charset="0"/>
                <a:cs typeface="Times New Roman" panose="02020603050405020304" pitchFamily="18" charset="0"/>
              </a:rPr>
              <a:t>in the 2022-24 biennium</a:t>
            </a:r>
            <a:r>
              <a:rPr lang="en-US" sz="1600" dirty="0">
                <a:solidFill>
                  <a:schemeClr val="tx1"/>
                </a:solidFill>
                <a:latin typeface="Times New Roman" panose="02020603050405020304" pitchFamily="18" charset="0"/>
                <a:cs typeface="Times New Roman" panose="02020603050405020304" pitchFamily="18" charset="0"/>
              </a:rPr>
              <a:t>. Six percent growth would require $1.1 </a:t>
            </a:r>
            <a:r>
              <a:rPr lang="en-US" sz="1600" dirty="0" err="1">
                <a:solidFill>
                  <a:schemeClr val="tx1"/>
                </a:solidFill>
                <a:latin typeface="Times New Roman" panose="02020603050405020304" pitchFamily="18" charset="0"/>
                <a:cs typeface="Times New Roman" panose="02020603050405020304" pitchFamily="18" charset="0"/>
              </a:rPr>
              <a:t>bil</a:t>
            </a:r>
            <a:r>
              <a:rPr lang="en-US" sz="1600" dirty="0">
                <a:solidFill>
                  <a:schemeClr val="tx1"/>
                </a:solidFill>
                <a:latin typeface="Times New Roman" panose="02020603050405020304" pitchFamily="18" charset="0"/>
                <a:cs typeface="Times New Roman" panose="02020603050405020304" pitchFamily="18" charset="0"/>
              </a:rPr>
              <a:t>. GF</a:t>
            </a:r>
          </a:p>
          <a:p>
            <a:pPr marL="0" indent="0">
              <a:buNone/>
            </a:pPr>
            <a:endParaRPr lang="en-US" sz="8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FY 2022 introduced budget has ongoing spending $366 mil. more than current estimated ongoing revenues. This could produce continued conservative budgets in the future.</a:t>
            </a:r>
          </a:p>
          <a:p>
            <a:pPr marL="0" indent="0">
              <a:buNone/>
            </a:pPr>
            <a:r>
              <a:rPr lang="en-US" sz="800" dirty="0">
                <a:latin typeface="Times New Roman" panose="02020603050405020304" pitchFamily="18" charset="0"/>
                <a:cs typeface="Times New Roman" panose="02020603050405020304" pitchFamily="18" charset="0"/>
              </a:rPr>
              <a:t> </a:t>
            </a:r>
          </a:p>
          <a:p>
            <a:r>
              <a:rPr lang="en-US" sz="1600" dirty="0">
                <a:latin typeface="Times New Roman" panose="02020603050405020304" pitchFamily="18" charset="0"/>
                <a:cs typeface="Times New Roman" panose="02020603050405020304" pitchFamily="18" charset="0"/>
              </a:rPr>
              <a:t>Does state de-conform from federal tax changes in CRRSA that would cost over $600 million?  Potential new federal tax changes from new Congress that impact Virginia revenues?</a:t>
            </a:r>
          </a:p>
        </p:txBody>
      </p:sp>
    </p:spTree>
    <p:extLst>
      <p:ext uri="{BB962C8B-B14F-4D97-AF65-F5344CB8AC3E}">
        <p14:creationId xmlns:p14="http://schemas.microsoft.com/office/powerpoint/2010/main" val="13799836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4411D861-5348-4113-BC69-E29D55FB5CBE}"/>
              </a:ext>
            </a:extLst>
          </p:cNvPr>
          <p:cNvSpPr>
            <a:spLocks noGrp="1"/>
          </p:cNvSpPr>
          <p:nvPr>
            <p:ph type="sldNum" sz="quarter" idx="12"/>
          </p:nvPr>
        </p:nvSpPr>
        <p:spPr/>
        <p:txBody>
          <a:bodyPr/>
          <a:lstStyle/>
          <a:p>
            <a:fld id="{A6FFBDAD-BBBF-FC47-A21E-B6646637E485}" type="slidenum">
              <a:rPr lang="en-US" smtClean="0"/>
              <a:t>18</a:t>
            </a:fld>
            <a:endParaRPr lang="en-US"/>
          </a:p>
        </p:txBody>
      </p:sp>
      <p:sp>
        <p:nvSpPr>
          <p:cNvPr id="6" name="TextBox 5">
            <a:extLst>
              <a:ext uri="{FF2B5EF4-FFF2-40B4-BE49-F238E27FC236}">
                <a16:creationId xmlns:a16="http://schemas.microsoft.com/office/drawing/2014/main" xmlns="" id="{33C87CE6-73DB-4AD8-A6A2-964ECD97F267}"/>
              </a:ext>
            </a:extLst>
          </p:cNvPr>
          <p:cNvSpPr txBox="1"/>
          <p:nvPr/>
        </p:nvSpPr>
        <p:spPr>
          <a:xfrm>
            <a:off x="642796" y="5961650"/>
            <a:ext cx="6175088" cy="276999"/>
          </a:xfrm>
          <a:prstGeom prst="rect">
            <a:avLst/>
          </a:prstGeom>
          <a:noFill/>
        </p:spPr>
        <p:txBody>
          <a:bodyPr wrap="none" rtlCol="0">
            <a:spAutoFit/>
          </a:bodyPr>
          <a:lstStyle/>
          <a:p>
            <a:r>
              <a:rPr lang="en-US" sz="1200" i="1" u="sng" dirty="0"/>
              <a:t>Source: https://www.doe.virginia.gov/school_finance/budget/calc_tools/index.shtml</a:t>
            </a:r>
          </a:p>
        </p:txBody>
      </p:sp>
      <p:pic>
        <p:nvPicPr>
          <p:cNvPr id="13" name="Picture 12">
            <a:extLst>
              <a:ext uri="{FF2B5EF4-FFF2-40B4-BE49-F238E27FC236}">
                <a16:creationId xmlns:a16="http://schemas.microsoft.com/office/drawing/2014/main" xmlns="" id="{C27DF79C-5514-4CD4-A3DC-E01216C0AE64}"/>
              </a:ext>
            </a:extLst>
          </p:cNvPr>
          <p:cNvPicPr>
            <a:picLocks noChangeAspect="1"/>
          </p:cNvPicPr>
          <p:nvPr/>
        </p:nvPicPr>
        <p:blipFill>
          <a:blip r:embed="rId2"/>
          <a:stretch>
            <a:fillRect/>
          </a:stretch>
        </p:blipFill>
        <p:spPr>
          <a:xfrm>
            <a:off x="495169" y="334614"/>
            <a:ext cx="8270399" cy="5541085"/>
          </a:xfrm>
          <a:prstGeom prst="rect">
            <a:avLst/>
          </a:prstGeom>
        </p:spPr>
      </p:pic>
    </p:spTree>
    <p:extLst>
      <p:ext uri="{BB962C8B-B14F-4D97-AF65-F5344CB8AC3E}">
        <p14:creationId xmlns:p14="http://schemas.microsoft.com/office/powerpoint/2010/main" val="3943017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8C7354D7-7D93-4D55-AF5D-E730254DBEBD}"/>
              </a:ext>
            </a:extLst>
          </p:cNvPr>
          <p:cNvSpPr>
            <a:spLocks noGrp="1"/>
          </p:cNvSpPr>
          <p:nvPr>
            <p:ph type="sldNum" sz="quarter" idx="12"/>
          </p:nvPr>
        </p:nvSpPr>
        <p:spPr/>
        <p:txBody>
          <a:bodyPr/>
          <a:lstStyle/>
          <a:p>
            <a:fld id="{A6FFBDAD-BBBF-FC47-A21E-B6646637E485}" type="slidenum">
              <a:rPr lang="en-US" smtClean="0"/>
              <a:t>19</a:t>
            </a:fld>
            <a:endParaRPr lang="en-US"/>
          </a:p>
        </p:txBody>
      </p:sp>
      <p:sp>
        <p:nvSpPr>
          <p:cNvPr id="3" name="Slide Number Placeholder 1">
            <a:extLst>
              <a:ext uri="{FF2B5EF4-FFF2-40B4-BE49-F238E27FC236}">
                <a16:creationId xmlns:a16="http://schemas.microsoft.com/office/drawing/2014/main" xmlns="" id="{53097089-9BFC-4274-A5CF-E99709539A85}"/>
              </a:ext>
            </a:extLst>
          </p:cNvPr>
          <p:cNvSpPr txBox="1">
            <a:spLocks/>
          </p:cNvSpPr>
          <p:nvPr/>
        </p:nvSpPr>
        <p:spPr>
          <a:xfrm>
            <a:off x="4267200" y="6324600"/>
            <a:ext cx="609600" cy="441324"/>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19</a:t>
            </a:fld>
            <a:endParaRPr lang="en-US"/>
          </a:p>
        </p:txBody>
      </p:sp>
      <p:sp>
        <p:nvSpPr>
          <p:cNvPr id="4" name="Title 1">
            <a:extLst>
              <a:ext uri="{FF2B5EF4-FFF2-40B4-BE49-F238E27FC236}">
                <a16:creationId xmlns:a16="http://schemas.microsoft.com/office/drawing/2014/main" xmlns="" id="{B39C49EE-8D4D-40A4-B1F2-45679C87C6B0}"/>
              </a:ext>
            </a:extLst>
          </p:cNvPr>
          <p:cNvSpPr txBox="1">
            <a:spLocks/>
          </p:cNvSpPr>
          <p:nvPr/>
        </p:nvSpPr>
        <p:spPr>
          <a:xfrm>
            <a:off x="301752" y="315754"/>
            <a:ext cx="8534400" cy="758952"/>
          </a:xfrm>
          <a:prstGeom prst="rect">
            <a:avLst/>
          </a:prstGeom>
        </p:spPr>
        <p:txBody>
          <a:bodyPr>
            <a:noAutofit/>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defTabSz="914400"/>
            <a:r>
              <a:rPr lang="en-US" sz="2400" dirty="0"/>
              <a:t>March 2021 ADM Expected to Decline by 3%</a:t>
            </a:r>
          </a:p>
          <a:p>
            <a:pPr defTabSz="914400"/>
            <a:r>
              <a:rPr lang="en-US" sz="2400" dirty="0"/>
              <a:t>SOQ Is Funded on a Per Pupil Basis</a:t>
            </a:r>
          </a:p>
          <a:p>
            <a:pPr defTabSz="914400"/>
            <a:r>
              <a:rPr lang="en-US" sz="2400" dirty="0"/>
              <a:t>(Hold Harmless Proposed in Introduced Budget)</a:t>
            </a:r>
          </a:p>
          <a:p>
            <a:pPr defTabSz="914400"/>
            <a:endParaRPr lang="en-US" sz="2400" dirty="0"/>
          </a:p>
        </p:txBody>
      </p:sp>
      <p:sp>
        <p:nvSpPr>
          <p:cNvPr id="5" name="Slide Number Placeholder 2">
            <a:extLst>
              <a:ext uri="{FF2B5EF4-FFF2-40B4-BE49-F238E27FC236}">
                <a16:creationId xmlns:a16="http://schemas.microsoft.com/office/drawing/2014/main" xmlns="" id="{35F09C03-7515-4C97-82EF-19EF55783BFD}"/>
              </a:ext>
            </a:extLst>
          </p:cNvPr>
          <p:cNvSpPr txBox="1">
            <a:spLocks/>
          </p:cNvSpPr>
          <p:nvPr/>
        </p:nvSpPr>
        <p:spPr>
          <a:xfrm>
            <a:off x="4343400" y="1036020"/>
            <a:ext cx="457200" cy="441325"/>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19</a:t>
            </a:fld>
            <a:endParaRPr lang="en-US"/>
          </a:p>
        </p:txBody>
      </p:sp>
      <p:pic>
        <p:nvPicPr>
          <p:cNvPr id="6" name="Picture 5">
            <a:extLst>
              <a:ext uri="{FF2B5EF4-FFF2-40B4-BE49-F238E27FC236}">
                <a16:creationId xmlns:a16="http://schemas.microsoft.com/office/drawing/2014/main" xmlns="" id="{49982A1C-5BB8-41E7-8188-A6EFDA81B798}"/>
              </a:ext>
            </a:extLst>
          </p:cNvPr>
          <p:cNvPicPr>
            <a:picLocks noChangeAspect="1"/>
          </p:cNvPicPr>
          <p:nvPr/>
        </p:nvPicPr>
        <p:blipFill>
          <a:blip r:embed="rId2"/>
          <a:stretch>
            <a:fillRect/>
          </a:stretch>
        </p:blipFill>
        <p:spPr>
          <a:xfrm>
            <a:off x="3023974" y="1477345"/>
            <a:ext cx="3095625" cy="4562475"/>
          </a:xfrm>
          <a:prstGeom prst="rect">
            <a:avLst/>
          </a:prstGeom>
        </p:spPr>
      </p:pic>
    </p:spTree>
    <p:extLst>
      <p:ext uri="{BB962C8B-B14F-4D97-AF65-F5344CB8AC3E}">
        <p14:creationId xmlns:p14="http://schemas.microsoft.com/office/powerpoint/2010/main" val="1937614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088" y="494908"/>
            <a:ext cx="8534400" cy="628064"/>
          </a:xfrm>
        </p:spPr>
        <p:txBody>
          <a:bodyPr>
            <a:normAutofit fontScale="90000"/>
          </a:bodyPr>
          <a:lstStyle/>
          <a:p>
            <a:r>
              <a:rPr lang="en-US" sz="3200" dirty="0"/>
              <a:t>The Economic and Revenue Forecast Has Improved Since the Special Session Forecast</a:t>
            </a:r>
            <a:endParaRPr lang="en-US" dirty="0">
              <a:solidFill>
                <a:schemeClr val="accent1"/>
              </a:solidFill>
            </a:endParaRPr>
          </a:p>
        </p:txBody>
      </p:sp>
      <p:sp>
        <p:nvSpPr>
          <p:cNvPr id="4" name="Content Placeholder 2"/>
          <p:cNvSpPr>
            <a:spLocks noGrp="1"/>
          </p:cNvSpPr>
          <p:nvPr>
            <p:ph idx="1"/>
          </p:nvPr>
        </p:nvSpPr>
        <p:spPr>
          <a:xfrm>
            <a:off x="475488" y="1467697"/>
            <a:ext cx="8229600" cy="4716517"/>
          </a:xfrm>
        </p:spPr>
        <p:txBody>
          <a:bodyPr>
            <a:normAutofit fontScale="92500" lnSpcReduction="20000"/>
          </a:bodyPr>
          <a:lstStyle/>
          <a:p>
            <a:pPr>
              <a:lnSpc>
                <a:spcPct val="110000"/>
              </a:lnSpc>
              <a:spcBef>
                <a:spcPts val="1256"/>
              </a:spcBef>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Despite a nasty economic reversal from last year, the U.S. and Virginia are recovering.  Economic indicators have markedly improved since the 1</a:t>
            </a:r>
            <a:r>
              <a:rPr lang="en-US" sz="1800" baseline="30000" dirty="0">
                <a:latin typeface="Times New Roman" panose="02020603050405020304" pitchFamily="18" charset="0"/>
                <a:cs typeface="Times New Roman" panose="02020603050405020304" pitchFamily="18" charset="0"/>
              </a:rPr>
              <a:t>st</a:t>
            </a:r>
            <a:r>
              <a:rPr lang="en-US" sz="1800" dirty="0">
                <a:latin typeface="Times New Roman" panose="02020603050405020304" pitchFamily="18" charset="0"/>
                <a:cs typeface="Times New Roman" panose="02020603050405020304" pitchFamily="18" charset="0"/>
              </a:rPr>
              <a:t> Q bottom.</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VA initial unemployment claims continued to decline from 50,000 in May to 11,890 the week of Dec. 26.  VA continuing unemployment claims have dropped from 400,000 in May to 63,443 for the week of Dec. 26 (vs. 19,097 one year ago).</a:t>
            </a:r>
          </a:p>
          <a:p>
            <a:pPr>
              <a:lnSpc>
                <a:spcPct val="110000"/>
              </a:lnSpc>
              <a:spcBef>
                <a:spcPts val="1256"/>
              </a:spcBef>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However, Virginia payroll employment in November was still 6% below last year – about half the lowest level in the spring – and a labor force participation rate of 63.7% - the lowest since this data was tracked in 1976. VA unemployment was 4.6% in November versus 2.5% last year (6.4% in U.S.). </a:t>
            </a:r>
          </a:p>
          <a:p>
            <a:pPr>
              <a:lnSpc>
                <a:spcPct val="110000"/>
              </a:lnSpc>
              <a:spcBef>
                <a:spcPts val="1256"/>
              </a:spcBef>
              <a:buFont typeface="Arial" panose="020B0604020202020204" pitchFamily="34" charset="0"/>
              <a:buChar char="•"/>
              <a:defRPr/>
            </a:pPr>
            <a:r>
              <a:rPr lang="en-US" sz="1800" dirty="0">
                <a:latin typeface="Times New Roman" panose="02020603050405020304" pitchFamily="18" charset="0"/>
                <a:cs typeface="Times New Roman" panose="02020603050405020304" pitchFamily="18" charset="0"/>
              </a:rPr>
              <a:t>GF revenues are holding up better than most states due to Virginia’s stable economic mix of industries and tax profile.  Expectations for personal income and wages and salary growth have improved since the Special Session forecast. </a:t>
            </a:r>
            <a:r>
              <a:rPr lang="en-US" sz="1800" b="1" dirty="0">
                <a:latin typeface="Times New Roman" panose="02020603050405020304" pitchFamily="18" charset="0"/>
                <a:cs typeface="Times New Roman" panose="02020603050405020304" pitchFamily="18" charset="0"/>
              </a:rPr>
              <a:t>The August 2020-22 GF forecast reduction of $2,806.5 million was </a:t>
            </a:r>
            <a:r>
              <a:rPr lang="en-US" sz="1800" b="1" u="sng" dirty="0">
                <a:latin typeface="Times New Roman" panose="02020603050405020304" pitchFamily="18" charset="0"/>
                <a:cs typeface="Times New Roman" panose="02020603050405020304" pitchFamily="18" charset="0"/>
              </a:rPr>
              <a:t>upgraded</a:t>
            </a:r>
            <a:r>
              <a:rPr lang="en-US" sz="1800" b="1" dirty="0">
                <a:latin typeface="Times New Roman" panose="02020603050405020304" pitchFamily="18" charset="0"/>
                <a:cs typeface="Times New Roman" panose="02020603050405020304" pitchFamily="18" charset="0"/>
              </a:rPr>
              <a:t> by $1,257.4 million in December. Expect the sales tax forecast in particular to be upgraded </a:t>
            </a:r>
            <a:r>
              <a:rPr lang="en-US" sz="1800" b="1" u="sng" dirty="0">
                <a:latin typeface="Times New Roman" panose="02020603050405020304" pitchFamily="18" charset="0"/>
                <a:cs typeface="Times New Roman" panose="02020603050405020304" pitchFamily="18" charset="0"/>
              </a:rPr>
              <a:t>again</a:t>
            </a:r>
            <a:r>
              <a:rPr lang="en-US" sz="1800" b="1" dirty="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a:lnSpc>
                <a:spcPct val="110000"/>
              </a:lnSpc>
              <a:spcBef>
                <a:spcPts val="1256"/>
              </a:spcBef>
              <a:buFont typeface="Arial" panose="020B0604020202020204" pitchFamily="34" charset="0"/>
              <a:buChar char="•"/>
              <a:defRPr/>
            </a:pPr>
            <a:r>
              <a:rPr lang="en-US" sz="1800" b="1" dirty="0">
                <a:latin typeface="Times New Roman" panose="02020603050405020304" pitchFamily="18" charset="0"/>
                <a:cs typeface="Times New Roman" panose="02020603050405020304" pitchFamily="18" charset="0"/>
              </a:rPr>
              <a:t>The August state transportation revenue 2020-22 forecast reduction of $750 million was </a:t>
            </a:r>
            <a:r>
              <a:rPr lang="en-US" sz="1800" b="1" u="sng" dirty="0">
                <a:latin typeface="Times New Roman" panose="02020603050405020304" pitchFamily="18" charset="0"/>
                <a:cs typeface="Times New Roman" panose="02020603050405020304" pitchFamily="18" charset="0"/>
              </a:rPr>
              <a:t>upgraded</a:t>
            </a:r>
            <a:r>
              <a:rPr lang="en-US" sz="1800" b="1" dirty="0">
                <a:latin typeface="Times New Roman" panose="02020603050405020304" pitchFamily="18" charset="0"/>
                <a:cs typeface="Times New Roman" panose="02020603050405020304" pitchFamily="18" charset="0"/>
              </a:rPr>
              <a:t> by $170 mil. in December </a:t>
            </a:r>
            <a:r>
              <a:rPr lang="en-US" sz="1800" dirty="0">
                <a:latin typeface="Times New Roman" panose="02020603050405020304" pitchFamily="18" charset="0"/>
                <a:cs typeface="Times New Roman" panose="02020603050405020304" pitchFamily="18" charset="0"/>
              </a:rPr>
              <a:t>due to better retail sales, auto sales, and motor fuel taxes than previously assumed.</a:t>
            </a:r>
          </a:p>
          <a:p>
            <a:pPr>
              <a:lnSpc>
                <a:spcPct val="110000"/>
              </a:lnSpc>
              <a:spcBef>
                <a:spcPts val="1256"/>
              </a:spcBef>
              <a:buFont typeface="Arial" panose="020B0604020202020204" pitchFamily="34" charset="0"/>
              <a:buChar char="•"/>
              <a:defRPr/>
            </a:pPr>
            <a:endParaRPr lang="en-US" sz="1800" dirty="0">
              <a:latin typeface="Times New Roman" panose="02020603050405020304" pitchFamily="18" charset="0"/>
              <a:cs typeface="Times New Roman" panose="02020603050405020304" pitchFamily="18" charset="0"/>
            </a:endParaRPr>
          </a:p>
          <a:p>
            <a:pPr marL="0" indent="0">
              <a:buNone/>
              <a:defRPr/>
            </a:pPr>
            <a:endParaRPr lang="en-US" sz="1800" dirty="0">
              <a:latin typeface="Times New Roman" panose="02020603050405020304" pitchFamily="18" charset="0"/>
              <a:ea typeface="+mn-ea"/>
              <a:cs typeface="Times New Roman" panose="02020603050405020304" pitchFamily="18" charset="0"/>
            </a:endParaRPr>
          </a:p>
          <a:p>
            <a:pPr>
              <a:buFont typeface="Arial" panose="020B0604020202020204" pitchFamily="34" charset="0"/>
              <a:buChar char="•"/>
              <a:defRPr/>
            </a:pPr>
            <a:endParaRPr lang="en-US" sz="1800" dirty="0">
              <a:latin typeface="Times New Roman" panose="02020603050405020304" pitchFamily="18" charset="0"/>
              <a:ea typeface="+mn-ea"/>
              <a:cs typeface="Times New Roman" panose="02020603050405020304" pitchFamily="18" charset="0"/>
            </a:endParaRPr>
          </a:p>
          <a:p>
            <a:pPr marL="857250" lvl="1" indent="-457200">
              <a:buFontTx/>
              <a:buChar char="-"/>
              <a:defRPr/>
            </a:pPr>
            <a:endParaRPr lang="en-US" sz="1800" b="1" dirty="0">
              <a:latin typeface="Times New Roman" panose="02020603050405020304" pitchFamily="18" charset="0"/>
              <a:ea typeface="+mn-ea"/>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A6FFBDAD-BBBF-FC47-A21E-B6646637E485}" type="slidenum">
              <a:rPr lang="en-US" smtClean="0"/>
              <a:t>2</a:t>
            </a:fld>
            <a:endParaRPr lang="en-US"/>
          </a:p>
        </p:txBody>
      </p:sp>
    </p:spTree>
    <p:extLst>
      <p:ext uri="{BB962C8B-B14F-4D97-AF65-F5344CB8AC3E}">
        <p14:creationId xmlns:p14="http://schemas.microsoft.com/office/powerpoint/2010/main" val="4704800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56B9FD32-047C-40D6-B936-AF939DDB92D2}"/>
              </a:ext>
            </a:extLst>
          </p:cNvPr>
          <p:cNvSpPr>
            <a:spLocks noGrp="1"/>
          </p:cNvSpPr>
          <p:nvPr>
            <p:ph type="sldNum" sz="quarter" idx="12"/>
          </p:nvPr>
        </p:nvSpPr>
        <p:spPr/>
        <p:txBody>
          <a:bodyPr/>
          <a:lstStyle/>
          <a:p>
            <a:fld id="{A6FFBDAD-BBBF-FC47-A21E-B6646637E485}" type="slidenum">
              <a:rPr lang="en-US" smtClean="0"/>
              <a:t>20</a:t>
            </a:fld>
            <a:endParaRPr lang="en-US"/>
          </a:p>
        </p:txBody>
      </p:sp>
      <p:sp>
        <p:nvSpPr>
          <p:cNvPr id="5" name="Title 1">
            <a:extLst>
              <a:ext uri="{FF2B5EF4-FFF2-40B4-BE49-F238E27FC236}">
                <a16:creationId xmlns:a16="http://schemas.microsoft.com/office/drawing/2014/main" xmlns="" id="{73DD1237-7FE1-4A75-AF4D-87A8DDA29594}"/>
              </a:ext>
            </a:extLst>
          </p:cNvPr>
          <p:cNvSpPr txBox="1">
            <a:spLocks/>
          </p:cNvSpPr>
          <p:nvPr/>
        </p:nvSpPr>
        <p:spPr>
          <a:xfrm>
            <a:off x="457200" y="274638"/>
            <a:ext cx="8229600" cy="944562"/>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200">
                <a:latin typeface="Times New Roman" panose="02020603050405020304" pitchFamily="18" charset="0"/>
                <a:cs typeface="Times New Roman" panose="02020603050405020304" pitchFamily="18" charset="0"/>
              </a:rPr>
              <a:t>Virginia Instructional Pay Increases Have Slowed Considerably Since 2009</a:t>
            </a:r>
            <a:endParaRPr lang="en-US" sz="32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xmlns="" id="{AA05B43D-BC2B-44B0-A307-EEB0509A95EF}"/>
              </a:ext>
            </a:extLst>
          </p:cNvPr>
          <p:cNvSpPr txBox="1"/>
          <p:nvPr/>
        </p:nvSpPr>
        <p:spPr>
          <a:xfrm>
            <a:off x="604837" y="5893713"/>
            <a:ext cx="7630752" cy="430887"/>
          </a:xfrm>
          <a:prstGeom prst="rect">
            <a:avLst/>
          </a:prstGeom>
          <a:noFill/>
        </p:spPr>
        <p:txBody>
          <a:bodyPr wrap="square" rtlCol="0">
            <a:spAutoFit/>
          </a:bodyPr>
          <a:lstStyle/>
          <a:p>
            <a:r>
              <a:rPr lang="en-US" sz="1100" dirty="0">
                <a:latin typeface="Times New Roman" panose="02020603050405020304" pitchFamily="18" charset="0"/>
                <a:cs typeface="Times New Roman" panose="02020603050405020304" pitchFamily="18" charset="0"/>
              </a:rPr>
              <a:t>Source: Superintendent’s Annual Report.  </a:t>
            </a:r>
          </a:p>
          <a:p>
            <a:r>
              <a:rPr lang="en-US" sz="1100" dirty="0">
                <a:latin typeface="Times New Roman" panose="02020603050405020304" pitchFamily="18" charset="0"/>
                <a:cs typeface="Times New Roman" panose="02020603050405020304" pitchFamily="18" charset="0"/>
              </a:rPr>
              <a:t>*All instructional positions include classroom teachers, guidance counselors, librarians, principals, and assistant principals.</a:t>
            </a:r>
          </a:p>
        </p:txBody>
      </p:sp>
      <p:graphicFrame>
        <p:nvGraphicFramePr>
          <p:cNvPr id="8" name="Chart 7">
            <a:extLst>
              <a:ext uri="{FF2B5EF4-FFF2-40B4-BE49-F238E27FC236}">
                <a16:creationId xmlns:a16="http://schemas.microsoft.com/office/drawing/2014/main" xmlns="" id="{DBF8318B-CD26-4597-A017-06BAE5BC2273}"/>
              </a:ext>
            </a:extLst>
          </p:cNvPr>
          <p:cNvGraphicFramePr>
            <a:graphicFrameLocks/>
          </p:cNvGraphicFramePr>
          <p:nvPr>
            <p:extLst>
              <p:ext uri="{D42A27DB-BD31-4B8C-83A1-F6EECF244321}">
                <p14:modId xmlns:p14="http://schemas.microsoft.com/office/powerpoint/2010/main" val="1632909651"/>
              </p:ext>
            </p:extLst>
          </p:nvPr>
        </p:nvGraphicFramePr>
        <p:xfrm>
          <a:off x="604837" y="1219200"/>
          <a:ext cx="7853363" cy="45302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36465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8AC2D55-9611-4BA2-A96D-89DEF04F8216}"/>
              </a:ext>
            </a:extLst>
          </p:cNvPr>
          <p:cNvSpPr>
            <a:spLocks noGrp="1"/>
          </p:cNvSpPr>
          <p:nvPr>
            <p:ph type="sldNum" sz="quarter" idx="12"/>
          </p:nvPr>
        </p:nvSpPr>
        <p:spPr/>
        <p:txBody>
          <a:bodyPr/>
          <a:lstStyle/>
          <a:p>
            <a:fld id="{A6FFBDAD-BBBF-FC47-A21E-B6646637E485}" type="slidenum">
              <a:rPr lang="en-US" smtClean="0"/>
              <a:t>21</a:t>
            </a:fld>
            <a:endParaRPr lang="en-US"/>
          </a:p>
        </p:txBody>
      </p:sp>
      <p:sp>
        <p:nvSpPr>
          <p:cNvPr id="3" name="Slide Number Placeholder 1">
            <a:extLst>
              <a:ext uri="{FF2B5EF4-FFF2-40B4-BE49-F238E27FC236}">
                <a16:creationId xmlns:a16="http://schemas.microsoft.com/office/drawing/2014/main" xmlns="" id="{075C4CE9-5CB8-4B1B-9BD2-26F75C0B7B46}"/>
              </a:ext>
            </a:extLst>
          </p:cNvPr>
          <p:cNvSpPr txBox="1">
            <a:spLocks/>
          </p:cNvSpPr>
          <p:nvPr/>
        </p:nvSpPr>
        <p:spPr>
          <a:xfrm>
            <a:off x="4267200" y="6324600"/>
            <a:ext cx="609600" cy="441324"/>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21</a:t>
            </a:fld>
            <a:endParaRPr lang="en-US"/>
          </a:p>
        </p:txBody>
      </p:sp>
      <p:sp>
        <p:nvSpPr>
          <p:cNvPr id="4" name="Title 1">
            <a:extLst>
              <a:ext uri="{FF2B5EF4-FFF2-40B4-BE49-F238E27FC236}">
                <a16:creationId xmlns:a16="http://schemas.microsoft.com/office/drawing/2014/main" xmlns="" id="{44043571-8973-4BA8-967D-E358C3E67FB7}"/>
              </a:ext>
            </a:extLst>
          </p:cNvPr>
          <p:cNvSpPr txBox="1">
            <a:spLocks/>
          </p:cNvSpPr>
          <p:nvPr/>
        </p:nvSpPr>
        <p:spPr>
          <a:xfrm>
            <a:off x="301752" y="228600"/>
            <a:ext cx="8534400" cy="758952"/>
          </a:xfrm>
          <a:prstGeom prst="rect">
            <a:avLst/>
          </a:prstGeom>
        </p:spPr>
        <p:txBody>
          <a:bodyPr>
            <a:normAutofit fontScale="90000" lnSpcReduction="10000"/>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defTabSz="914400"/>
            <a:r>
              <a:rPr lang="en-US" sz="2400" b="1"/>
              <a:t>State-Funding for Teacher Salary Increases Lags Inflation</a:t>
            </a:r>
            <a:br>
              <a:rPr lang="en-US" sz="2400" b="1"/>
            </a:br>
            <a:r>
              <a:rPr lang="en-US" sz="2400" b="1"/>
              <a:t>(2% Salary Increases in FY 21 and FY 22 Unallotted)</a:t>
            </a:r>
            <a:endParaRPr lang="en-US" sz="2400" b="1" dirty="0"/>
          </a:p>
        </p:txBody>
      </p:sp>
      <p:sp>
        <p:nvSpPr>
          <p:cNvPr id="5" name="Slide Number Placeholder 2">
            <a:extLst>
              <a:ext uri="{FF2B5EF4-FFF2-40B4-BE49-F238E27FC236}">
                <a16:creationId xmlns:a16="http://schemas.microsoft.com/office/drawing/2014/main" xmlns="" id="{C5B4B78B-F793-4C56-A890-281FB7D5E015}"/>
              </a:ext>
            </a:extLst>
          </p:cNvPr>
          <p:cNvSpPr txBox="1">
            <a:spLocks/>
          </p:cNvSpPr>
          <p:nvPr/>
        </p:nvSpPr>
        <p:spPr>
          <a:xfrm>
            <a:off x="4343400" y="1036020"/>
            <a:ext cx="457200" cy="441325"/>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21</a:t>
            </a:fld>
            <a:endParaRPr lang="en-US"/>
          </a:p>
        </p:txBody>
      </p:sp>
      <p:pic>
        <p:nvPicPr>
          <p:cNvPr id="6" name="Picture 5">
            <a:extLst>
              <a:ext uri="{FF2B5EF4-FFF2-40B4-BE49-F238E27FC236}">
                <a16:creationId xmlns:a16="http://schemas.microsoft.com/office/drawing/2014/main" xmlns="" id="{5FCBCFBF-26DB-4660-BF34-95BAA5EDAF4C}"/>
              </a:ext>
            </a:extLst>
          </p:cNvPr>
          <p:cNvPicPr>
            <a:picLocks noChangeAspect="1"/>
          </p:cNvPicPr>
          <p:nvPr/>
        </p:nvPicPr>
        <p:blipFill>
          <a:blip r:embed="rId3"/>
          <a:stretch>
            <a:fillRect/>
          </a:stretch>
        </p:blipFill>
        <p:spPr>
          <a:xfrm>
            <a:off x="1671917" y="1036020"/>
            <a:ext cx="5638800" cy="4705350"/>
          </a:xfrm>
          <a:prstGeom prst="rect">
            <a:avLst/>
          </a:prstGeom>
        </p:spPr>
      </p:pic>
      <p:sp>
        <p:nvSpPr>
          <p:cNvPr id="7" name="TextBox 6">
            <a:extLst>
              <a:ext uri="{FF2B5EF4-FFF2-40B4-BE49-F238E27FC236}">
                <a16:creationId xmlns:a16="http://schemas.microsoft.com/office/drawing/2014/main" xmlns="" id="{215ACB22-C720-431A-9AAF-FB72C546F52A}"/>
              </a:ext>
            </a:extLst>
          </p:cNvPr>
          <p:cNvSpPr txBox="1"/>
          <p:nvPr/>
        </p:nvSpPr>
        <p:spPr>
          <a:xfrm>
            <a:off x="1557997" y="5928718"/>
            <a:ext cx="4725974" cy="276999"/>
          </a:xfrm>
          <a:prstGeom prst="rect">
            <a:avLst/>
          </a:prstGeom>
          <a:noFill/>
        </p:spPr>
        <p:txBody>
          <a:bodyPr wrap="none" rtlCol="0">
            <a:spAutoFit/>
          </a:bodyPr>
          <a:lstStyle/>
          <a:p>
            <a:r>
              <a:rPr lang="en-US" sz="1200" b="1" dirty="0"/>
              <a:t>Note: Introduced budget includes a 2% bonus for FY 2022</a:t>
            </a:r>
          </a:p>
        </p:txBody>
      </p:sp>
    </p:spTree>
    <p:extLst>
      <p:ext uri="{BB962C8B-B14F-4D97-AF65-F5344CB8AC3E}">
        <p14:creationId xmlns:p14="http://schemas.microsoft.com/office/powerpoint/2010/main" val="22063116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1">
            <a:extLst>
              <a:ext uri="{FF2B5EF4-FFF2-40B4-BE49-F238E27FC236}">
                <a16:creationId xmlns:a16="http://schemas.microsoft.com/office/drawing/2014/main" xmlns="" id="{8E519B8A-8BDA-4E4E-AFF4-B5857AADCA18}"/>
              </a:ext>
            </a:extLst>
          </p:cNvPr>
          <p:cNvSpPr>
            <a:spLocks noGrp="1"/>
          </p:cNvSpPr>
          <p:nvPr>
            <p:ph type="sldNum" sz="quarter" idx="12"/>
          </p:nvPr>
        </p:nvSpPr>
        <p:spPr>
          <a:xfrm>
            <a:off x="4267200" y="6324600"/>
            <a:ext cx="609600" cy="441324"/>
          </a:xfrm>
        </p:spPr>
        <p:txBody>
          <a:bodyPr/>
          <a:lstStyle/>
          <a:p>
            <a:fld id="{A6FFBDAD-BBBF-FC47-A21E-B6646637E485}" type="slidenum">
              <a:rPr lang="en-US" smtClean="0"/>
              <a:t>22</a:t>
            </a:fld>
            <a:endParaRPr lang="en-US"/>
          </a:p>
        </p:txBody>
      </p:sp>
      <p:sp>
        <p:nvSpPr>
          <p:cNvPr id="10" name="Slide Number Placeholder 1">
            <a:extLst>
              <a:ext uri="{FF2B5EF4-FFF2-40B4-BE49-F238E27FC236}">
                <a16:creationId xmlns:a16="http://schemas.microsoft.com/office/drawing/2014/main" xmlns="" id="{C53687E5-A788-4B8F-8815-A307F852B508}"/>
              </a:ext>
            </a:extLst>
          </p:cNvPr>
          <p:cNvSpPr txBox="1">
            <a:spLocks/>
          </p:cNvSpPr>
          <p:nvPr/>
        </p:nvSpPr>
        <p:spPr>
          <a:xfrm>
            <a:off x="4267200" y="6324600"/>
            <a:ext cx="609600" cy="441324"/>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22</a:t>
            </a:fld>
            <a:endParaRPr lang="en-US"/>
          </a:p>
        </p:txBody>
      </p:sp>
      <p:sp>
        <p:nvSpPr>
          <p:cNvPr id="11" name="Title 1">
            <a:extLst>
              <a:ext uri="{FF2B5EF4-FFF2-40B4-BE49-F238E27FC236}">
                <a16:creationId xmlns:a16="http://schemas.microsoft.com/office/drawing/2014/main" xmlns="" id="{34D0CB5C-B649-4123-A037-049631C8A644}"/>
              </a:ext>
            </a:extLst>
          </p:cNvPr>
          <p:cNvSpPr txBox="1">
            <a:spLocks/>
          </p:cNvSpPr>
          <p:nvPr/>
        </p:nvSpPr>
        <p:spPr>
          <a:xfrm>
            <a:off x="457200" y="274638"/>
            <a:ext cx="8229600" cy="11430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2400" b="1" dirty="0">
                <a:latin typeface="Times New Roman" panose="02020603050405020304" pitchFamily="18" charset="0"/>
                <a:cs typeface="Times New Roman" panose="02020603050405020304" pitchFamily="18" charset="0"/>
              </a:rPr>
              <a:t>Local  K-12 Operations Funding Grew Much Faster Than</a:t>
            </a:r>
          </a:p>
          <a:p>
            <a:r>
              <a:rPr lang="en-US" sz="2400" b="1" dirty="0">
                <a:latin typeface="Times New Roman" panose="02020603050405020304" pitchFamily="18" charset="0"/>
                <a:cs typeface="Times New Roman" panose="02020603050405020304" pitchFamily="18" charset="0"/>
              </a:rPr>
              <a:t>State Operations Funding from FY 2009-19</a:t>
            </a:r>
          </a:p>
        </p:txBody>
      </p:sp>
      <p:sp>
        <p:nvSpPr>
          <p:cNvPr id="12" name="TextBox 11">
            <a:extLst>
              <a:ext uri="{FF2B5EF4-FFF2-40B4-BE49-F238E27FC236}">
                <a16:creationId xmlns:a16="http://schemas.microsoft.com/office/drawing/2014/main" xmlns="" id="{0791B60E-C11A-408E-B62A-CEF3A9649E52}"/>
              </a:ext>
            </a:extLst>
          </p:cNvPr>
          <p:cNvSpPr txBox="1"/>
          <p:nvPr/>
        </p:nvSpPr>
        <p:spPr>
          <a:xfrm>
            <a:off x="838200" y="5862935"/>
            <a:ext cx="5065874" cy="461665"/>
          </a:xfrm>
          <a:prstGeom prst="rect">
            <a:avLst/>
          </a:prstGeom>
          <a:noFill/>
        </p:spPr>
        <p:txBody>
          <a:bodyPr wrap="none" rtlCol="0">
            <a:spAutoFit/>
          </a:bodyPr>
          <a:lstStyle/>
          <a:p>
            <a:r>
              <a:rPr lang="en-US" sz="1200" dirty="0">
                <a:latin typeface="Times New Roman" panose="02020603050405020304" pitchFamily="18" charset="0"/>
                <a:cs typeface="Times New Roman" panose="02020603050405020304" pitchFamily="18" charset="0"/>
              </a:rPr>
              <a:t>Source: DOE Superintendents Annual Reports</a:t>
            </a:r>
          </a:p>
          <a:p>
            <a:r>
              <a:rPr lang="en-US" sz="1200" dirty="0">
                <a:latin typeface="Times New Roman" panose="02020603050405020304" pitchFamily="18" charset="0"/>
                <a:cs typeface="Times New Roman" panose="02020603050405020304" pitchFamily="18" charset="0"/>
                <a:hlinkClick r:id="rId2"/>
              </a:rPr>
              <a:t>http://www.doe.virginia.gov/statistics_reports/supts_annual_report/index.shtml</a:t>
            </a:r>
            <a:endParaRPr lang="en-US" sz="1200" dirty="0">
              <a:latin typeface="Times New Roman" panose="02020603050405020304" pitchFamily="18" charset="0"/>
              <a:cs typeface="Times New Roman" panose="02020603050405020304" pitchFamily="18" charset="0"/>
            </a:endParaRPr>
          </a:p>
        </p:txBody>
      </p:sp>
      <p:graphicFrame>
        <p:nvGraphicFramePr>
          <p:cNvPr id="13" name="Chart 12">
            <a:extLst>
              <a:ext uri="{FF2B5EF4-FFF2-40B4-BE49-F238E27FC236}">
                <a16:creationId xmlns:a16="http://schemas.microsoft.com/office/drawing/2014/main" xmlns="" id="{B6883552-EFAE-4AB3-8759-C339B9723374}"/>
              </a:ext>
            </a:extLst>
          </p:cNvPr>
          <p:cNvGraphicFramePr>
            <a:graphicFrameLocks/>
          </p:cNvGraphicFramePr>
          <p:nvPr>
            <p:extLst>
              <p:ext uri="{D42A27DB-BD31-4B8C-83A1-F6EECF244321}">
                <p14:modId xmlns:p14="http://schemas.microsoft.com/office/powerpoint/2010/main" val="828505879"/>
              </p:ext>
            </p:extLst>
          </p:nvPr>
        </p:nvGraphicFramePr>
        <p:xfrm>
          <a:off x="1033462" y="1237673"/>
          <a:ext cx="7077075" cy="4627346"/>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a:extLst>
              <a:ext uri="{FF2B5EF4-FFF2-40B4-BE49-F238E27FC236}">
                <a16:creationId xmlns:a16="http://schemas.microsoft.com/office/drawing/2014/main" xmlns="" id="{17677505-CAEE-48D0-B368-D377A4E8CBAA}"/>
              </a:ext>
            </a:extLst>
          </p:cNvPr>
          <p:cNvSpPr txBox="1"/>
          <p:nvPr/>
        </p:nvSpPr>
        <p:spPr>
          <a:xfrm>
            <a:off x="4187348" y="2908223"/>
            <a:ext cx="1281120" cy="369332"/>
          </a:xfrm>
          <a:prstGeom prst="rect">
            <a:avLst/>
          </a:prstGeom>
          <a:noFill/>
        </p:spPr>
        <p:txBody>
          <a:bodyPr wrap="none" rtlCol="0">
            <a:spAutoFit/>
          </a:bodyPr>
          <a:lstStyle/>
          <a:p>
            <a:r>
              <a:rPr lang="en-US" dirty="0"/>
              <a:t>6% growth</a:t>
            </a:r>
          </a:p>
        </p:txBody>
      </p:sp>
      <p:sp>
        <p:nvSpPr>
          <p:cNvPr id="15" name="TextBox 14">
            <a:extLst>
              <a:ext uri="{FF2B5EF4-FFF2-40B4-BE49-F238E27FC236}">
                <a16:creationId xmlns:a16="http://schemas.microsoft.com/office/drawing/2014/main" xmlns="" id="{D2505232-DA8C-4611-973D-80BE579BA79E}"/>
              </a:ext>
            </a:extLst>
          </p:cNvPr>
          <p:cNvSpPr txBox="1"/>
          <p:nvPr/>
        </p:nvSpPr>
        <p:spPr>
          <a:xfrm>
            <a:off x="4187348" y="4251119"/>
            <a:ext cx="1378904" cy="369332"/>
          </a:xfrm>
          <a:prstGeom prst="rect">
            <a:avLst/>
          </a:prstGeom>
          <a:noFill/>
        </p:spPr>
        <p:txBody>
          <a:bodyPr wrap="none" rtlCol="0">
            <a:spAutoFit/>
          </a:bodyPr>
          <a:lstStyle/>
          <a:p>
            <a:r>
              <a:rPr lang="en-US" dirty="0"/>
              <a:t>21% growth</a:t>
            </a:r>
          </a:p>
        </p:txBody>
      </p:sp>
    </p:spTree>
    <p:extLst>
      <p:ext uri="{BB962C8B-B14F-4D97-AF65-F5344CB8AC3E}">
        <p14:creationId xmlns:p14="http://schemas.microsoft.com/office/powerpoint/2010/main" val="1042049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2BE8B336-8F82-4472-8581-ACC58C101A2D}"/>
              </a:ext>
            </a:extLst>
          </p:cNvPr>
          <p:cNvSpPr>
            <a:spLocks noGrp="1"/>
          </p:cNvSpPr>
          <p:nvPr>
            <p:ph type="sldNum" sz="quarter" idx="12"/>
          </p:nvPr>
        </p:nvSpPr>
        <p:spPr/>
        <p:txBody>
          <a:bodyPr/>
          <a:lstStyle/>
          <a:p>
            <a:fld id="{A6FFBDAD-BBBF-FC47-A21E-B6646637E485}" type="slidenum">
              <a:rPr lang="en-US" smtClean="0"/>
              <a:t>23</a:t>
            </a:fld>
            <a:endParaRPr lang="en-US"/>
          </a:p>
        </p:txBody>
      </p:sp>
      <p:sp>
        <p:nvSpPr>
          <p:cNvPr id="3" name="Title 1">
            <a:extLst>
              <a:ext uri="{FF2B5EF4-FFF2-40B4-BE49-F238E27FC236}">
                <a16:creationId xmlns:a16="http://schemas.microsoft.com/office/drawing/2014/main" xmlns="" id="{D3A16A89-4194-4FC8-BC35-50308E076678}"/>
              </a:ext>
            </a:extLst>
          </p:cNvPr>
          <p:cNvSpPr txBox="1">
            <a:spLocks/>
          </p:cNvSpPr>
          <p:nvPr/>
        </p:nvSpPr>
        <p:spPr>
          <a:xfrm>
            <a:off x="301752" y="383133"/>
            <a:ext cx="8534400" cy="758952"/>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defTabSz="914400"/>
            <a:r>
              <a:rPr lang="en-US" sz="2800" dirty="0"/>
              <a:t>What does the Future Hold for Local Budgets Hit</a:t>
            </a:r>
          </a:p>
          <a:p>
            <a:pPr defTabSz="914400"/>
            <a:r>
              <a:rPr lang="en-US" sz="2800" dirty="0"/>
              <a:t> by the </a:t>
            </a:r>
            <a:r>
              <a:rPr lang="en-US" sz="2800" dirty="0" err="1"/>
              <a:t>Covid</a:t>
            </a:r>
            <a:r>
              <a:rPr lang="en-US" sz="2800" dirty="0"/>
              <a:t> Shutdowns?</a:t>
            </a:r>
          </a:p>
        </p:txBody>
      </p:sp>
      <p:sp>
        <p:nvSpPr>
          <p:cNvPr id="4" name="Slide Number Placeholder 2">
            <a:extLst>
              <a:ext uri="{FF2B5EF4-FFF2-40B4-BE49-F238E27FC236}">
                <a16:creationId xmlns:a16="http://schemas.microsoft.com/office/drawing/2014/main" xmlns="" id="{81847914-0577-4BA7-B3B2-E13BB2631877}"/>
              </a:ext>
            </a:extLst>
          </p:cNvPr>
          <p:cNvSpPr txBox="1">
            <a:spLocks/>
          </p:cNvSpPr>
          <p:nvPr/>
        </p:nvSpPr>
        <p:spPr>
          <a:xfrm>
            <a:off x="4343400" y="1036020"/>
            <a:ext cx="457200" cy="441325"/>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23</a:t>
            </a:fld>
            <a:endParaRPr lang="en-US"/>
          </a:p>
        </p:txBody>
      </p:sp>
      <p:sp>
        <p:nvSpPr>
          <p:cNvPr id="5" name="Content Placeholder 3">
            <a:extLst>
              <a:ext uri="{FF2B5EF4-FFF2-40B4-BE49-F238E27FC236}">
                <a16:creationId xmlns:a16="http://schemas.microsoft.com/office/drawing/2014/main" xmlns="" id="{96B634B9-4342-43DF-9A2E-F065E759F4F8}"/>
              </a:ext>
            </a:extLst>
          </p:cNvPr>
          <p:cNvSpPr txBox="1">
            <a:spLocks/>
          </p:cNvSpPr>
          <p:nvPr/>
        </p:nvSpPr>
        <p:spPr>
          <a:xfrm>
            <a:off x="316992" y="1488365"/>
            <a:ext cx="8503920" cy="4572000"/>
          </a:xfrm>
          <a:prstGeom prst="rect">
            <a:avLst/>
          </a:prstGeom>
        </p:spPr>
        <p:txBody>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defTabSz="914400"/>
            <a:r>
              <a:rPr lang="en-US" sz="1600" dirty="0">
                <a:latin typeface="Times New Roman" panose="02020603050405020304" pitchFamily="18" charset="0"/>
                <a:cs typeface="Times New Roman" panose="02020603050405020304" pitchFamily="18" charset="0"/>
              </a:rPr>
              <a:t>A greater revenue reliance on restaurants, entertainment venues, hotels, and other commercial real estate hit harder by mandated business closures or restrictions. </a:t>
            </a:r>
            <a:r>
              <a:rPr lang="en-US" sz="1600" i="1" dirty="0">
                <a:latin typeface="Times New Roman" panose="02020603050405020304" pitchFamily="18" charset="0"/>
                <a:cs typeface="Times New Roman" panose="02020603050405020304" pitchFamily="18" charset="0"/>
              </a:rPr>
              <a:t>Fortunately</a:t>
            </a:r>
            <a:r>
              <a:rPr lang="en-US" sz="1600" dirty="0">
                <a:latin typeface="Times New Roman" panose="02020603050405020304" pitchFamily="18" charset="0"/>
                <a:cs typeface="Times New Roman" panose="02020603050405020304" pitchFamily="18" charset="0"/>
              </a:rPr>
              <a:t>, residential real estate values are holding up well – portending stable or rising assessments.  Unknown how commercial real estate assessments will change over time.  </a:t>
            </a:r>
          </a:p>
          <a:p>
            <a:pPr defTabSz="914400"/>
            <a:r>
              <a:rPr lang="en-US" sz="1600" dirty="0">
                <a:latin typeface="Times New Roman" panose="02020603050405020304" pitchFamily="18" charset="0"/>
                <a:cs typeface="Times New Roman" panose="02020603050405020304" pitchFamily="18" charset="0"/>
              </a:rPr>
              <a:t>Sales tax revenue impacts will vary significantly by locality due to changes in consumption patterns – particularly online vs. brick and mortar.  Online sales are recorded where the sale was initiated – generally </a:t>
            </a:r>
            <a:r>
              <a:rPr lang="en-US" sz="1600" u="sng" dirty="0">
                <a:latin typeface="Times New Roman" panose="02020603050405020304" pitchFamily="18" charset="0"/>
                <a:cs typeface="Times New Roman" panose="02020603050405020304" pitchFamily="18" charset="0"/>
              </a:rPr>
              <a:t>helping</a:t>
            </a:r>
            <a:r>
              <a:rPr lang="en-US" sz="1600" dirty="0">
                <a:latin typeface="Times New Roman" panose="02020603050405020304" pitchFamily="18" charset="0"/>
                <a:cs typeface="Times New Roman" panose="02020603050405020304" pitchFamily="18" charset="0"/>
              </a:rPr>
              <a:t> rural localities most.  Could have a major impact on future local investments in economic and commercial development.</a:t>
            </a:r>
          </a:p>
          <a:p>
            <a:pPr defTabSz="914400"/>
            <a:r>
              <a:rPr lang="en-US" sz="1600" dirty="0">
                <a:latin typeface="Times New Roman" panose="02020603050405020304" pitchFamily="18" charset="0"/>
                <a:cs typeface="Times New Roman" panose="02020603050405020304" pitchFamily="18" charset="0"/>
              </a:rPr>
              <a:t>Local governments usually respond to revenue declines by improving operational efficiencies, cutting social services and canceling or postponing capital projects. Austerity measures often involve payroll reductions through hiring freezes, furloughs, and layoffs.</a:t>
            </a:r>
          </a:p>
          <a:p>
            <a:r>
              <a:rPr lang="en-US" sz="1600" dirty="0">
                <a:latin typeface="Times New Roman" panose="02020603050405020304" pitchFamily="18" charset="0"/>
                <a:cs typeface="Times New Roman" panose="02020603050405020304" pitchFamily="18" charset="0"/>
              </a:rPr>
              <a:t>Evidence from the previous recession also suggests that overall education funding will decline sharply due to COVID-19 recession.  Based on the experiences of the 2009 recession and its aftermath, the impact of economic downturns on school budgets may be long-lasting. Spending per student in elementary and secondary schools started to decline in 2009 and did not fully recover to pre-recession nominal levels until 2017.</a:t>
            </a:r>
          </a:p>
          <a:p>
            <a:pPr marL="0" indent="0" defTabSz="914400">
              <a:buFont typeface="Wingdings 2"/>
              <a:buNone/>
            </a:pPr>
            <a:endParaRPr lang="en-US" dirty="0"/>
          </a:p>
        </p:txBody>
      </p:sp>
    </p:spTree>
    <p:extLst>
      <p:ext uri="{BB962C8B-B14F-4D97-AF65-F5344CB8AC3E}">
        <p14:creationId xmlns:p14="http://schemas.microsoft.com/office/powerpoint/2010/main" val="25897672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4D74BDF3-194C-4081-9FE7-70E9FF337B0D}"/>
              </a:ext>
            </a:extLst>
          </p:cNvPr>
          <p:cNvSpPr>
            <a:spLocks noGrp="1"/>
          </p:cNvSpPr>
          <p:nvPr>
            <p:ph type="sldNum" sz="quarter" idx="12"/>
          </p:nvPr>
        </p:nvSpPr>
        <p:spPr/>
        <p:txBody>
          <a:bodyPr/>
          <a:lstStyle/>
          <a:p>
            <a:fld id="{A6FFBDAD-BBBF-FC47-A21E-B6646637E485}" type="slidenum">
              <a:rPr lang="en-US" smtClean="0"/>
              <a:t>24</a:t>
            </a:fld>
            <a:endParaRPr lang="en-US"/>
          </a:p>
        </p:txBody>
      </p:sp>
      <p:sp>
        <p:nvSpPr>
          <p:cNvPr id="3" name="Slide Number Placeholder 1">
            <a:extLst>
              <a:ext uri="{FF2B5EF4-FFF2-40B4-BE49-F238E27FC236}">
                <a16:creationId xmlns:a16="http://schemas.microsoft.com/office/drawing/2014/main" xmlns="" id="{C67102DE-24DF-44F4-9811-3086ED47997B}"/>
              </a:ext>
            </a:extLst>
          </p:cNvPr>
          <p:cNvSpPr txBox="1">
            <a:spLocks/>
          </p:cNvSpPr>
          <p:nvPr/>
        </p:nvSpPr>
        <p:spPr>
          <a:xfrm>
            <a:off x="4267200" y="6324600"/>
            <a:ext cx="609600" cy="441324"/>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24</a:t>
            </a:fld>
            <a:endParaRPr lang="en-US"/>
          </a:p>
        </p:txBody>
      </p:sp>
      <p:sp>
        <p:nvSpPr>
          <p:cNvPr id="4" name="Title 1">
            <a:extLst>
              <a:ext uri="{FF2B5EF4-FFF2-40B4-BE49-F238E27FC236}">
                <a16:creationId xmlns:a16="http://schemas.microsoft.com/office/drawing/2014/main" xmlns="" id="{14848B09-B593-4461-8111-D9DF16456282}"/>
              </a:ext>
            </a:extLst>
          </p:cNvPr>
          <p:cNvSpPr txBox="1">
            <a:spLocks/>
          </p:cNvSpPr>
          <p:nvPr/>
        </p:nvSpPr>
        <p:spPr>
          <a:xfrm>
            <a:off x="301752" y="228600"/>
            <a:ext cx="8534400" cy="758952"/>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defTabSz="914400"/>
            <a:r>
              <a:rPr lang="en-US" sz="3600" b="1">
                <a:solidFill>
                  <a:srgbClr val="D16349"/>
                </a:solidFill>
                <a:latin typeface="Times New Roman" charset="0"/>
                <a:cs typeface="Times New Roman" charset="0"/>
              </a:rPr>
              <a:t>A Look at Local Revenue Reliance</a:t>
            </a:r>
            <a:endParaRPr lang="en-US" dirty="0"/>
          </a:p>
        </p:txBody>
      </p:sp>
      <p:sp>
        <p:nvSpPr>
          <p:cNvPr id="5" name="Slide Number Placeholder 2">
            <a:extLst>
              <a:ext uri="{FF2B5EF4-FFF2-40B4-BE49-F238E27FC236}">
                <a16:creationId xmlns:a16="http://schemas.microsoft.com/office/drawing/2014/main" xmlns="" id="{DF0F9F8B-92A9-47BA-83BE-0CD4BD24F634}"/>
              </a:ext>
            </a:extLst>
          </p:cNvPr>
          <p:cNvSpPr txBox="1">
            <a:spLocks/>
          </p:cNvSpPr>
          <p:nvPr/>
        </p:nvSpPr>
        <p:spPr>
          <a:xfrm>
            <a:off x="4343400" y="1036020"/>
            <a:ext cx="457200" cy="441325"/>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24</a:t>
            </a:fld>
            <a:endParaRPr lang="en-US"/>
          </a:p>
        </p:txBody>
      </p:sp>
      <p:pic>
        <p:nvPicPr>
          <p:cNvPr id="6" name="Picture 1">
            <a:extLst>
              <a:ext uri="{FF2B5EF4-FFF2-40B4-BE49-F238E27FC236}">
                <a16:creationId xmlns:a16="http://schemas.microsoft.com/office/drawing/2014/main" xmlns="" id="{399FFF66-D643-470A-B6D9-4F1545F8A1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3825" y="1905000"/>
            <a:ext cx="7061200" cy="344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17210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D586B2F1-2AD0-421A-9FA6-54D1742803E0}"/>
              </a:ext>
            </a:extLst>
          </p:cNvPr>
          <p:cNvSpPr>
            <a:spLocks noGrp="1"/>
          </p:cNvSpPr>
          <p:nvPr>
            <p:ph type="sldNum" sz="quarter" idx="12"/>
          </p:nvPr>
        </p:nvSpPr>
        <p:spPr/>
        <p:txBody>
          <a:bodyPr/>
          <a:lstStyle/>
          <a:p>
            <a:fld id="{A6FFBDAD-BBBF-FC47-A21E-B6646637E485}" type="slidenum">
              <a:rPr lang="en-US" smtClean="0"/>
              <a:t>25</a:t>
            </a:fld>
            <a:endParaRPr lang="en-US"/>
          </a:p>
        </p:txBody>
      </p:sp>
      <p:sp>
        <p:nvSpPr>
          <p:cNvPr id="3" name="Title 1">
            <a:extLst>
              <a:ext uri="{FF2B5EF4-FFF2-40B4-BE49-F238E27FC236}">
                <a16:creationId xmlns:a16="http://schemas.microsoft.com/office/drawing/2014/main" xmlns="" id="{AD04F6C8-9184-4547-BF52-0418C44FF62F}"/>
              </a:ext>
            </a:extLst>
          </p:cNvPr>
          <p:cNvSpPr txBox="1">
            <a:spLocks/>
          </p:cNvSpPr>
          <p:nvPr/>
        </p:nvSpPr>
        <p:spPr>
          <a:xfrm>
            <a:off x="301752" y="347952"/>
            <a:ext cx="8534400" cy="758952"/>
          </a:xfrm>
          <a:prstGeom prst="rect">
            <a:avLst/>
          </a:prstGeom>
        </p:spPr>
        <p:txBody>
          <a:bodyPr>
            <a:noAutofit/>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defTabSz="914400"/>
            <a:r>
              <a:rPr lang="en-US" sz="2800" b="1"/>
              <a:t>Localities Took 3-4 Years To Exceed Lost Local Revenue After Last Recession</a:t>
            </a:r>
            <a:endParaRPr lang="en-US" sz="2800" b="1" dirty="0"/>
          </a:p>
        </p:txBody>
      </p:sp>
      <p:sp>
        <p:nvSpPr>
          <p:cNvPr id="4" name="Slide Number Placeholder 2">
            <a:extLst>
              <a:ext uri="{FF2B5EF4-FFF2-40B4-BE49-F238E27FC236}">
                <a16:creationId xmlns:a16="http://schemas.microsoft.com/office/drawing/2014/main" xmlns="" id="{28311058-240B-47E1-B772-9E82AE7C9A0F}"/>
              </a:ext>
            </a:extLst>
          </p:cNvPr>
          <p:cNvSpPr txBox="1">
            <a:spLocks/>
          </p:cNvSpPr>
          <p:nvPr/>
        </p:nvSpPr>
        <p:spPr>
          <a:xfrm>
            <a:off x="4343400" y="1036020"/>
            <a:ext cx="457200" cy="441325"/>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25</a:t>
            </a:fld>
            <a:endParaRPr lang="en-US"/>
          </a:p>
        </p:txBody>
      </p:sp>
      <p:graphicFrame>
        <p:nvGraphicFramePr>
          <p:cNvPr id="5" name="Table 4">
            <a:extLst>
              <a:ext uri="{FF2B5EF4-FFF2-40B4-BE49-F238E27FC236}">
                <a16:creationId xmlns:a16="http://schemas.microsoft.com/office/drawing/2014/main" xmlns="" id="{D90073C2-08C8-4753-8E65-8A96C6DDC5FD}"/>
              </a:ext>
            </a:extLst>
          </p:cNvPr>
          <p:cNvGraphicFramePr>
            <a:graphicFrameLocks noGrp="1"/>
          </p:cNvGraphicFramePr>
          <p:nvPr>
            <p:extLst>
              <p:ext uri="{D42A27DB-BD31-4B8C-83A1-F6EECF244321}">
                <p14:modId xmlns:p14="http://schemas.microsoft.com/office/powerpoint/2010/main" val="2471181933"/>
              </p:ext>
            </p:extLst>
          </p:nvPr>
        </p:nvGraphicFramePr>
        <p:xfrm>
          <a:off x="821094" y="1477345"/>
          <a:ext cx="7427166" cy="4604203"/>
        </p:xfrm>
        <a:graphic>
          <a:graphicData uri="http://schemas.openxmlformats.org/drawingml/2006/table">
            <a:tbl>
              <a:tblPr>
                <a:tableStyleId>{5C22544A-7EE6-4342-B048-85BDC9FD1C3A}</a:tableStyleId>
              </a:tblPr>
              <a:tblGrid>
                <a:gridCol w="1071502">
                  <a:extLst>
                    <a:ext uri="{9D8B030D-6E8A-4147-A177-3AD203B41FA5}">
                      <a16:colId xmlns:a16="http://schemas.microsoft.com/office/drawing/2014/main" xmlns="" val="3555856249"/>
                    </a:ext>
                  </a:extLst>
                </a:gridCol>
                <a:gridCol w="1071502">
                  <a:extLst>
                    <a:ext uri="{9D8B030D-6E8A-4147-A177-3AD203B41FA5}">
                      <a16:colId xmlns:a16="http://schemas.microsoft.com/office/drawing/2014/main" xmlns="" val="3990643422"/>
                    </a:ext>
                  </a:extLst>
                </a:gridCol>
                <a:gridCol w="1071502">
                  <a:extLst>
                    <a:ext uri="{9D8B030D-6E8A-4147-A177-3AD203B41FA5}">
                      <a16:colId xmlns:a16="http://schemas.microsoft.com/office/drawing/2014/main" xmlns="" val="2758434857"/>
                    </a:ext>
                  </a:extLst>
                </a:gridCol>
                <a:gridCol w="1160793">
                  <a:extLst>
                    <a:ext uri="{9D8B030D-6E8A-4147-A177-3AD203B41FA5}">
                      <a16:colId xmlns:a16="http://schemas.microsoft.com/office/drawing/2014/main" xmlns="" val="1885068601"/>
                    </a:ext>
                  </a:extLst>
                </a:gridCol>
                <a:gridCol w="1033235">
                  <a:extLst>
                    <a:ext uri="{9D8B030D-6E8A-4147-A177-3AD203B41FA5}">
                      <a16:colId xmlns:a16="http://schemas.microsoft.com/office/drawing/2014/main" xmlns="" val="3730457132"/>
                    </a:ext>
                  </a:extLst>
                </a:gridCol>
                <a:gridCol w="1100203">
                  <a:extLst>
                    <a:ext uri="{9D8B030D-6E8A-4147-A177-3AD203B41FA5}">
                      <a16:colId xmlns:a16="http://schemas.microsoft.com/office/drawing/2014/main" xmlns="" val="3449763057"/>
                    </a:ext>
                  </a:extLst>
                </a:gridCol>
                <a:gridCol w="918429">
                  <a:extLst>
                    <a:ext uri="{9D8B030D-6E8A-4147-A177-3AD203B41FA5}">
                      <a16:colId xmlns:a16="http://schemas.microsoft.com/office/drawing/2014/main" xmlns="" val="131580796"/>
                    </a:ext>
                  </a:extLst>
                </a:gridCol>
              </a:tblGrid>
              <a:tr h="245858">
                <a:tc>
                  <a:txBody>
                    <a:bodyPr/>
                    <a:lstStyle/>
                    <a:p>
                      <a:pPr algn="l" fontAlgn="b"/>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gridSpan="6">
                  <a:txBody>
                    <a:bodyPr/>
                    <a:lstStyle/>
                    <a:p>
                      <a:pPr algn="ctr" fontAlgn="b"/>
                      <a:r>
                        <a:rPr lang="en-US" sz="1600" b="1" u="none" strike="noStrike" dirty="0">
                          <a:effectLst/>
                          <a:latin typeface="Times New Roman" panose="02020603050405020304" pitchFamily="18" charset="0"/>
                          <a:cs typeface="Times New Roman" panose="02020603050405020304" pitchFamily="18" charset="0"/>
                        </a:rPr>
                        <a:t>Revenue Growth Comparison ($ Mil.)</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2458459963"/>
                  </a:ext>
                </a:extLst>
              </a:tr>
              <a:tr h="621876">
                <a:tc>
                  <a:txBody>
                    <a:bodyPr/>
                    <a:lstStyle/>
                    <a:p>
                      <a:pPr algn="r" fontAlgn="b"/>
                      <a:r>
                        <a:rPr lang="en-US" sz="1400" b="1" u="sng" strike="noStrike" dirty="0">
                          <a:effectLst/>
                          <a:latin typeface="Times New Roman" panose="02020603050405020304" pitchFamily="18" charset="0"/>
                          <a:cs typeface="Times New Roman" panose="02020603050405020304" pitchFamily="18" charset="0"/>
                        </a:rPr>
                        <a:t>Fiscal Year</a:t>
                      </a:r>
                      <a:endParaRPr lang="en-US" sz="1400" b="1" i="0" u="sng" strike="noStrike" dirty="0">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b="1" u="sng" strike="noStrike" dirty="0">
                          <a:effectLst/>
                          <a:latin typeface="Times New Roman" panose="02020603050405020304" pitchFamily="18" charset="0"/>
                          <a:cs typeface="Times New Roman" panose="02020603050405020304" pitchFamily="18" charset="0"/>
                        </a:rPr>
                        <a:t>State GF</a:t>
                      </a:r>
                      <a:endParaRPr lang="en-US" sz="1400" b="1" i="0" u="sng" strike="noStrike" dirty="0">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b="1" u="sng" strike="noStrike" dirty="0">
                          <a:effectLst/>
                          <a:latin typeface="Times New Roman" panose="02020603050405020304" pitchFamily="18" charset="0"/>
                          <a:cs typeface="Times New Roman" panose="02020603050405020304" pitchFamily="18" charset="0"/>
                        </a:rPr>
                        <a:t>% Growth</a:t>
                      </a:r>
                      <a:endParaRPr lang="en-US" sz="1400" b="1" i="0" u="sng" strike="noStrike" dirty="0">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b="1" u="none" strike="noStrike" dirty="0">
                          <a:effectLst/>
                          <a:latin typeface="Times New Roman" panose="02020603050405020304" pitchFamily="18" charset="0"/>
                          <a:cs typeface="Times New Roman" panose="02020603050405020304" pitchFamily="18" charset="0"/>
                        </a:rPr>
                        <a:t> County Local </a:t>
                      </a:r>
                      <a:r>
                        <a:rPr lang="en-US" sz="1400" b="1" u="sng" strike="noStrike" dirty="0">
                          <a:effectLst/>
                          <a:latin typeface="Times New Roman" panose="02020603050405020304" pitchFamily="18" charset="0"/>
                          <a:cs typeface="Times New Roman" panose="02020603050405020304" pitchFamily="18" charset="0"/>
                        </a:rPr>
                        <a:t>Revenue</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b="1" u="sng" strike="noStrike" dirty="0">
                          <a:effectLst/>
                          <a:latin typeface="Times New Roman" panose="02020603050405020304" pitchFamily="18" charset="0"/>
                          <a:cs typeface="Times New Roman" panose="02020603050405020304" pitchFamily="18" charset="0"/>
                        </a:rPr>
                        <a:t>% Growth</a:t>
                      </a:r>
                      <a:endParaRPr lang="en-US" sz="1400" b="1" i="0" u="sng" strike="noStrike" dirty="0">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b="1" u="none" strike="noStrike" dirty="0">
                          <a:effectLst/>
                          <a:latin typeface="Times New Roman" panose="02020603050405020304" pitchFamily="18" charset="0"/>
                          <a:cs typeface="Times New Roman" panose="02020603050405020304" pitchFamily="18" charset="0"/>
                        </a:rPr>
                        <a:t>Cities Local </a:t>
                      </a:r>
                      <a:r>
                        <a:rPr lang="en-US" sz="1400" b="1" u="sng" strike="noStrike" dirty="0">
                          <a:effectLst/>
                          <a:latin typeface="Times New Roman" panose="02020603050405020304" pitchFamily="18" charset="0"/>
                          <a:cs typeface="Times New Roman" panose="02020603050405020304" pitchFamily="18" charset="0"/>
                        </a:rPr>
                        <a:t>Revenue </a:t>
                      </a:r>
                      <a:endParaRPr lang="en-US" sz="1400" b="1" i="0" u="sng" strike="noStrike" dirty="0">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b="1" u="sng" strike="noStrike" dirty="0">
                          <a:effectLst/>
                          <a:latin typeface="Times New Roman" panose="02020603050405020304" pitchFamily="18" charset="0"/>
                          <a:cs typeface="Times New Roman" panose="02020603050405020304" pitchFamily="18" charset="0"/>
                        </a:rPr>
                        <a:t>% Growth</a:t>
                      </a:r>
                      <a:endParaRPr lang="en-US" sz="1400" b="1" i="0" u="sng" strike="noStrike" dirty="0">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extLst>
                  <a:ext uri="{0D108BD9-81ED-4DB2-BD59-A6C34878D82A}">
                    <a16:rowId xmlns:a16="http://schemas.microsoft.com/office/drawing/2014/main" xmlns="" val="3861005776"/>
                  </a:ext>
                </a:extLst>
              </a:tr>
              <a:tr h="310938">
                <a:tc>
                  <a:txBody>
                    <a:bodyPr/>
                    <a:lstStyle/>
                    <a:p>
                      <a:pPr algn="r" fontAlgn="b"/>
                      <a:r>
                        <a:rPr lang="en-US" sz="1400" u="none" strike="noStrike">
                          <a:effectLst/>
                          <a:latin typeface="Times New Roman" panose="02020603050405020304" pitchFamily="18" charset="0"/>
                          <a:cs typeface="Times New Roman" panose="02020603050405020304" pitchFamily="18" charset="0"/>
                        </a:rPr>
                        <a:t>2009</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$14,315.1</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l" fontAlgn="b"/>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$11,269.9</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l" fontAlgn="b"/>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$5,541.6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l" fontAlgn="b"/>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extLst>
                  <a:ext uri="{0D108BD9-81ED-4DB2-BD59-A6C34878D82A}">
                    <a16:rowId xmlns:a16="http://schemas.microsoft.com/office/drawing/2014/main" xmlns="" val="2610835016"/>
                  </a:ext>
                </a:extLst>
              </a:tr>
              <a:tr h="310938">
                <a:tc>
                  <a:txBody>
                    <a:bodyPr/>
                    <a:lstStyle/>
                    <a:p>
                      <a:pPr algn="r" fontAlgn="b"/>
                      <a:r>
                        <a:rPr lang="en-US" sz="1400" u="none" strike="noStrike">
                          <a:effectLst/>
                          <a:latin typeface="Times New Roman" panose="02020603050405020304" pitchFamily="18" charset="0"/>
                          <a:cs typeface="Times New Roman" panose="02020603050405020304" pitchFamily="18" charset="0"/>
                        </a:rPr>
                        <a:t>2010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$14,219.5</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-0.7%</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$10,962.5</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-2.7%</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$5,377.8</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-3.0%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extLst>
                  <a:ext uri="{0D108BD9-81ED-4DB2-BD59-A6C34878D82A}">
                    <a16:rowId xmlns:a16="http://schemas.microsoft.com/office/drawing/2014/main" xmlns="" val="1642727921"/>
                  </a:ext>
                </a:extLst>
              </a:tr>
              <a:tr h="310938">
                <a:tc>
                  <a:txBody>
                    <a:bodyPr/>
                    <a:lstStyle/>
                    <a:p>
                      <a:pPr algn="r" fontAlgn="b"/>
                      <a:r>
                        <a:rPr lang="en-US" sz="1400" u="none" strike="noStrike">
                          <a:effectLst/>
                          <a:latin typeface="Times New Roman" panose="02020603050405020304" pitchFamily="18" charset="0"/>
                          <a:cs typeface="Times New Roman" panose="02020603050405020304" pitchFamily="18" charset="0"/>
                        </a:rPr>
                        <a:t>2011</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b="1" u="none" strike="noStrike" dirty="0">
                          <a:effectLst/>
                          <a:latin typeface="Times New Roman" panose="02020603050405020304" pitchFamily="18" charset="0"/>
                          <a:cs typeface="Times New Roman" panose="02020603050405020304" pitchFamily="18" charset="0"/>
                        </a:rPr>
                        <a:t>$15,040.2</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5.8%</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$11,152.6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1.7%</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$5,393.9</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0.3%</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extLst>
                  <a:ext uri="{0D108BD9-81ED-4DB2-BD59-A6C34878D82A}">
                    <a16:rowId xmlns:a16="http://schemas.microsoft.com/office/drawing/2014/main" xmlns="" val="2074119928"/>
                  </a:ext>
                </a:extLst>
              </a:tr>
              <a:tr h="310938">
                <a:tc>
                  <a:txBody>
                    <a:bodyPr/>
                    <a:lstStyle/>
                    <a:p>
                      <a:pPr algn="r" fontAlgn="b"/>
                      <a:r>
                        <a:rPr lang="en-US" sz="1400" u="none" strike="noStrike">
                          <a:effectLst/>
                          <a:latin typeface="Times New Roman" panose="02020603050405020304" pitchFamily="18" charset="0"/>
                          <a:cs typeface="Times New Roman" panose="02020603050405020304" pitchFamily="18" charset="0"/>
                        </a:rPr>
                        <a:t>2012</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$15,846.7</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5.4%</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b="1" u="none" strike="noStrike" dirty="0">
                          <a:effectLst/>
                          <a:latin typeface="Times New Roman" panose="02020603050405020304" pitchFamily="18" charset="0"/>
                          <a:cs typeface="Times New Roman" panose="02020603050405020304" pitchFamily="18" charset="0"/>
                        </a:rPr>
                        <a:t>$11,450.7</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2.7%</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$5,497.0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1.9%</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extLst>
                  <a:ext uri="{0D108BD9-81ED-4DB2-BD59-A6C34878D82A}">
                    <a16:rowId xmlns:a16="http://schemas.microsoft.com/office/drawing/2014/main" xmlns="" val="3069980235"/>
                  </a:ext>
                </a:extLst>
              </a:tr>
              <a:tr h="310938">
                <a:tc>
                  <a:txBody>
                    <a:bodyPr/>
                    <a:lstStyle/>
                    <a:p>
                      <a:pPr algn="r" fontAlgn="b"/>
                      <a:r>
                        <a:rPr lang="en-US" sz="1400" u="none" strike="noStrike">
                          <a:effectLst/>
                          <a:latin typeface="Times New Roman" panose="02020603050405020304" pitchFamily="18" charset="0"/>
                          <a:cs typeface="Times New Roman" panose="02020603050405020304" pitchFamily="18" charset="0"/>
                        </a:rPr>
                        <a:t>2013</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$16,684.6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5.3%</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$11,846.8</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3.5%</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b="1" u="none" strike="noStrike" dirty="0">
                          <a:effectLst/>
                          <a:latin typeface="Times New Roman" panose="02020603050405020304" pitchFamily="18" charset="0"/>
                          <a:cs typeface="Times New Roman" panose="02020603050405020304" pitchFamily="18" charset="0"/>
                        </a:rPr>
                        <a:t>$5,601.9</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1.9%</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extLst>
                  <a:ext uri="{0D108BD9-81ED-4DB2-BD59-A6C34878D82A}">
                    <a16:rowId xmlns:a16="http://schemas.microsoft.com/office/drawing/2014/main" xmlns="" val="413764545"/>
                  </a:ext>
                </a:extLst>
              </a:tr>
              <a:tr h="310938">
                <a:tc>
                  <a:txBody>
                    <a:bodyPr/>
                    <a:lstStyle/>
                    <a:p>
                      <a:pPr algn="r" fontAlgn="b"/>
                      <a:r>
                        <a:rPr lang="en-US" sz="1400" u="none" strike="noStrike">
                          <a:effectLst/>
                          <a:latin typeface="Times New Roman" panose="02020603050405020304" pitchFamily="18" charset="0"/>
                          <a:cs typeface="Times New Roman" panose="02020603050405020304" pitchFamily="18" charset="0"/>
                        </a:rPr>
                        <a:t>2014</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$16,411.4</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$12,255.5</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3.4%</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$5,781.4</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3.2%</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extLst>
                  <a:ext uri="{0D108BD9-81ED-4DB2-BD59-A6C34878D82A}">
                    <a16:rowId xmlns:a16="http://schemas.microsoft.com/office/drawing/2014/main" xmlns="" val="573832900"/>
                  </a:ext>
                </a:extLst>
              </a:tr>
              <a:tr h="310938">
                <a:tc>
                  <a:txBody>
                    <a:bodyPr/>
                    <a:lstStyle/>
                    <a:p>
                      <a:pPr algn="r" fontAlgn="b"/>
                      <a:r>
                        <a:rPr lang="en-US" sz="1400" u="none" strike="noStrike">
                          <a:effectLst/>
                          <a:latin typeface="Times New Roman" panose="02020603050405020304" pitchFamily="18" charset="0"/>
                          <a:cs typeface="Times New Roman" panose="02020603050405020304" pitchFamily="18" charset="0"/>
                        </a:rPr>
                        <a:t>2015</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$17,735.6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8.1%</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$12,815.1</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4.6%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$5,956.6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3.0%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extLst>
                  <a:ext uri="{0D108BD9-81ED-4DB2-BD59-A6C34878D82A}">
                    <a16:rowId xmlns:a16="http://schemas.microsoft.com/office/drawing/2014/main" xmlns="" val="2991453923"/>
                  </a:ext>
                </a:extLst>
              </a:tr>
              <a:tr h="310938">
                <a:tc>
                  <a:txBody>
                    <a:bodyPr/>
                    <a:lstStyle/>
                    <a:p>
                      <a:pPr algn="r" fontAlgn="b"/>
                      <a:r>
                        <a:rPr lang="en-US" sz="1400" u="none" strike="noStrike">
                          <a:effectLst/>
                          <a:latin typeface="Times New Roman" panose="02020603050405020304" pitchFamily="18" charset="0"/>
                          <a:cs typeface="Times New Roman" panose="02020603050405020304" pitchFamily="18" charset="0"/>
                        </a:rPr>
                        <a:t>2016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$18,040.1</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1.7%</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$13,273.6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3.6%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$6,163.8</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3.5%</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extLst>
                  <a:ext uri="{0D108BD9-81ED-4DB2-BD59-A6C34878D82A}">
                    <a16:rowId xmlns:a16="http://schemas.microsoft.com/office/drawing/2014/main" xmlns="" val="3460242935"/>
                  </a:ext>
                </a:extLst>
              </a:tr>
              <a:tr h="310938">
                <a:tc>
                  <a:txBody>
                    <a:bodyPr/>
                    <a:lstStyle/>
                    <a:p>
                      <a:pPr algn="r" fontAlgn="b"/>
                      <a:r>
                        <a:rPr lang="en-US" sz="1400" u="none" strike="noStrike">
                          <a:effectLst/>
                          <a:latin typeface="Times New Roman" panose="02020603050405020304" pitchFamily="18" charset="0"/>
                          <a:cs typeface="Times New Roman" panose="02020603050405020304" pitchFamily="18" charset="0"/>
                        </a:rPr>
                        <a:t>2017</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$18,695.1</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3.6%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$13,959.8</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5.2%</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$6,373.1</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3.4%</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extLst>
                  <a:ext uri="{0D108BD9-81ED-4DB2-BD59-A6C34878D82A}">
                    <a16:rowId xmlns:a16="http://schemas.microsoft.com/office/drawing/2014/main" xmlns="" val="800500610"/>
                  </a:ext>
                </a:extLst>
              </a:tr>
              <a:tr h="310938">
                <a:tc>
                  <a:txBody>
                    <a:bodyPr/>
                    <a:lstStyle/>
                    <a:p>
                      <a:pPr algn="r" fontAlgn="b"/>
                      <a:r>
                        <a:rPr lang="en-US" sz="1400" u="none" strike="noStrike">
                          <a:effectLst/>
                          <a:latin typeface="Times New Roman" panose="02020603050405020304" pitchFamily="18" charset="0"/>
                          <a:cs typeface="Times New Roman" panose="02020603050405020304" pitchFamily="18" charset="0"/>
                        </a:rPr>
                        <a:t>2018</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$19,880.8</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6.3%</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$14,452.6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3.5%</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$6,638.7</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4.2%</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extLst>
                  <a:ext uri="{0D108BD9-81ED-4DB2-BD59-A6C34878D82A}">
                    <a16:rowId xmlns:a16="http://schemas.microsoft.com/office/drawing/2014/main" xmlns="" val="290813519"/>
                  </a:ext>
                </a:extLst>
              </a:tr>
              <a:tr h="310938">
                <a:tc>
                  <a:txBody>
                    <a:bodyPr/>
                    <a:lstStyle/>
                    <a:p>
                      <a:pPr algn="r" fontAlgn="b"/>
                      <a:r>
                        <a:rPr lang="en-US" sz="1400" u="none" strike="noStrike">
                          <a:effectLst/>
                          <a:latin typeface="Times New Roman" panose="02020603050405020304" pitchFamily="18" charset="0"/>
                          <a:cs typeface="Times New Roman" panose="02020603050405020304" pitchFamily="18" charset="0"/>
                        </a:rPr>
                        <a:t>2019</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$21,307.5</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7.2%</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$15,266.7</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5.6%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$6,877.8</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3.6%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extLst>
                  <a:ext uri="{0D108BD9-81ED-4DB2-BD59-A6C34878D82A}">
                    <a16:rowId xmlns:a16="http://schemas.microsoft.com/office/drawing/2014/main" xmlns="" val="3981584337"/>
                  </a:ext>
                </a:extLst>
              </a:tr>
              <a:tr h="310938">
                <a:tc>
                  <a:txBody>
                    <a:bodyPr/>
                    <a:lstStyle/>
                    <a:p>
                      <a:pPr algn="r" fontAlgn="b"/>
                      <a:r>
                        <a:rPr lang="en-US" sz="1400" u="none" strike="noStrike">
                          <a:effectLst/>
                          <a:latin typeface="Times New Roman" panose="02020603050405020304" pitchFamily="18" charset="0"/>
                          <a:cs typeface="Times New Roman" panose="02020603050405020304" pitchFamily="18" charset="0"/>
                        </a:rPr>
                        <a:t>2020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$21,737.8</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N/A</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N/A</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N/A</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tc>
                  <a:txBody>
                    <a:bodyPr/>
                    <a:lstStyle/>
                    <a:p>
                      <a:pPr algn="r" fontAlgn="b"/>
                      <a:r>
                        <a:rPr lang="en-US" sz="1400" u="none" strike="noStrike" dirty="0">
                          <a:effectLst/>
                          <a:latin typeface="Times New Roman" panose="02020603050405020304" pitchFamily="18" charset="0"/>
                          <a:cs typeface="Times New Roman" panose="02020603050405020304" pitchFamily="18" charset="0"/>
                        </a:rPr>
                        <a:t>N/A</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231" marR="7231" marT="7231" marB="0" anchor="b"/>
                </a:tc>
                <a:extLst>
                  <a:ext uri="{0D108BD9-81ED-4DB2-BD59-A6C34878D82A}">
                    <a16:rowId xmlns:a16="http://schemas.microsoft.com/office/drawing/2014/main" xmlns="" val="2354833574"/>
                  </a:ext>
                </a:extLst>
              </a:tr>
            </a:tbl>
          </a:graphicData>
        </a:graphic>
      </p:graphicFrame>
    </p:spTree>
    <p:extLst>
      <p:ext uri="{BB962C8B-B14F-4D97-AF65-F5344CB8AC3E}">
        <p14:creationId xmlns:p14="http://schemas.microsoft.com/office/powerpoint/2010/main" val="30157103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46CD79F1-520B-49B7-91CC-B9E4EB059A90}"/>
              </a:ext>
            </a:extLst>
          </p:cNvPr>
          <p:cNvSpPr>
            <a:spLocks noGrp="1"/>
          </p:cNvSpPr>
          <p:nvPr>
            <p:ph type="sldNum" sz="quarter" idx="12"/>
          </p:nvPr>
        </p:nvSpPr>
        <p:spPr/>
        <p:txBody>
          <a:bodyPr/>
          <a:lstStyle/>
          <a:p>
            <a:fld id="{A6FFBDAD-BBBF-FC47-A21E-B6646637E485}" type="slidenum">
              <a:rPr lang="en-US" smtClean="0"/>
              <a:t>26</a:t>
            </a:fld>
            <a:endParaRPr lang="en-US"/>
          </a:p>
        </p:txBody>
      </p:sp>
      <p:sp>
        <p:nvSpPr>
          <p:cNvPr id="3" name="Slide Number Placeholder 1">
            <a:extLst>
              <a:ext uri="{FF2B5EF4-FFF2-40B4-BE49-F238E27FC236}">
                <a16:creationId xmlns:a16="http://schemas.microsoft.com/office/drawing/2014/main" xmlns="" id="{B54A33C0-9AB5-4F83-B58A-83764E9D6752}"/>
              </a:ext>
            </a:extLst>
          </p:cNvPr>
          <p:cNvSpPr txBox="1">
            <a:spLocks/>
          </p:cNvSpPr>
          <p:nvPr/>
        </p:nvSpPr>
        <p:spPr>
          <a:xfrm>
            <a:off x="4267200" y="6324600"/>
            <a:ext cx="609600" cy="441324"/>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26</a:t>
            </a:fld>
            <a:endParaRPr lang="en-US"/>
          </a:p>
        </p:txBody>
      </p:sp>
      <p:sp>
        <p:nvSpPr>
          <p:cNvPr id="4" name="Slide Number Placeholder 1">
            <a:extLst>
              <a:ext uri="{FF2B5EF4-FFF2-40B4-BE49-F238E27FC236}">
                <a16:creationId xmlns:a16="http://schemas.microsoft.com/office/drawing/2014/main" xmlns="" id="{920D5EEA-EAF5-41E1-B4C9-4DC94E296621}"/>
              </a:ext>
            </a:extLst>
          </p:cNvPr>
          <p:cNvSpPr txBox="1">
            <a:spLocks/>
          </p:cNvSpPr>
          <p:nvPr/>
        </p:nvSpPr>
        <p:spPr>
          <a:xfrm>
            <a:off x="4267200" y="6324600"/>
            <a:ext cx="609600" cy="441324"/>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26</a:t>
            </a:fld>
            <a:endParaRPr lang="en-US"/>
          </a:p>
        </p:txBody>
      </p:sp>
      <p:graphicFrame>
        <p:nvGraphicFramePr>
          <p:cNvPr id="5" name="Chart 4">
            <a:extLst>
              <a:ext uri="{FF2B5EF4-FFF2-40B4-BE49-F238E27FC236}">
                <a16:creationId xmlns:a16="http://schemas.microsoft.com/office/drawing/2014/main" xmlns="" id="{31E427F3-1194-4F86-9570-A6978B867CD1}"/>
              </a:ext>
            </a:extLst>
          </p:cNvPr>
          <p:cNvGraphicFramePr>
            <a:graphicFrameLocks/>
          </p:cNvGraphicFramePr>
          <p:nvPr>
            <p:extLst>
              <p:ext uri="{D42A27DB-BD31-4B8C-83A1-F6EECF244321}">
                <p14:modId xmlns:p14="http://schemas.microsoft.com/office/powerpoint/2010/main" val="2969901743"/>
              </p:ext>
            </p:extLst>
          </p:nvPr>
        </p:nvGraphicFramePr>
        <p:xfrm>
          <a:off x="745330" y="331695"/>
          <a:ext cx="7653339" cy="55939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623510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536962-92A1-4D1E-8799-E974B0C1BF33}"/>
              </a:ext>
            </a:extLst>
          </p:cNvPr>
          <p:cNvSpPr>
            <a:spLocks noGrp="1"/>
          </p:cNvSpPr>
          <p:nvPr>
            <p:ph type="title"/>
          </p:nvPr>
        </p:nvSpPr>
        <p:spPr>
          <a:xfrm>
            <a:off x="301752" y="379476"/>
            <a:ext cx="8534400" cy="758952"/>
          </a:xfrm>
        </p:spPr>
        <p:txBody>
          <a:bodyPr>
            <a:noAutofit/>
          </a:bodyPr>
          <a:lstStyle/>
          <a:p>
            <a:r>
              <a:rPr lang="en-US" sz="2800" dirty="0">
                <a:solidFill>
                  <a:schemeClr val="tx1"/>
                </a:solidFill>
              </a:rPr>
              <a:t>Appendix: JLARC Study of </a:t>
            </a:r>
            <a:r>
              <a:rPr lang="en-US" sz="2800" b="0" i="0" dirty="0">
                <a:solidFill>
                  <a:schemeClr val="tx1"/>
                </a:solidFill>
                <a:effectLst/>
              </a:rPr>
              <a:t>Children's Services Act &amp; Private Special Education Day School Costs</a:t>
            </a:r>
            <a:endParaRPr lang="en-US" sz="2800" dirty="0">
              <a:solidFill>
                <a:schemeClr val="tx1"/>
              </a:solidFill>
            </a:endParaRPr>
          </a:p>
        </p:txBody>
      </p:sp>
      <p:sp>
        <p:nvSpPr>
          <p:cNvPr id="3" name="Slide Number Placeholder 2">
            <a:extLst>
              <a:ext uri="{FF2B5EF4-FFF2-40B4-BE49-F238E27FC236}">
                <a16:creationId xmlns:a16="http://schemas.microsoft.com/office/drawing/2014/main" xmlns="" id="{B0B72FA6-51AB-4883-9192-D7E7A22546E1}"/>
              </a:ext>
            </a:extLst>
          </p:cNvPr>
          <p:cNvSpPr>
            <a:spLocks noGrp="1"/>
          </p:cNvSpPr>
          <p:nvPr>
            <p:ph type="sldNum" sz="quarter" idx="12"/>
          </p:nvPr>
        </p:nvSpPr>
        <p:spPr/>
        <p:txBody>
          <a:bodyPr/>
          <a:lstStyle/>
          <a:p>
            <a:fld id="{A6FFBDAD-BBBF-FC47-A21E-B6646637E485}" type="slidenum">
              <a:rPr lang="en-US" smtClean="0"/>
              <a:t>27</a:t>
            </a:fld>
            <a:endParaRPr lang="en-US" dirty="0"/>
          </a:p>
        </p:txBody>
      </p:sp>
      <p:sp>
        <p:nvSpPr>
          <p:cNvPr id="4" name="Content Placeholder 3">
            <a:extLst>
              <a:ext uri="{FF2B5EF4-FFF2-40B4-BE49-F238E27FC236}">
                <a16:creationId xmlns:a16="http://schemas.microsoft.com/office/drawing/2014/main" xmlns="" id="{5C725881-26C2-4145-9FC1-2B196DC39622}"/>
              </a:ext>
            </a:extLst>
          </p:cNvPr>
          <p:cNvSpPr>
            <a:spLocks noGrp="1"/>
          </p:cNvSpPr>
          <p:nvPr>
            <p:ph sz="quarter" idx="1"/>
          </p:nvPr>
        </p:nvSpPr>
        <p:spPr/>
        <p:txBody>
          <a:bodyPr>
            <a:normAutofit/>
          </a:bodyPr>
          <a:lstStyle/>
          <a:p>
            <a:r>
              <a:rPr lang="en-US" sz="1600" b="0" i="0" dirty="0">
                <a:solidFill>
                  <a:srgbClr val="232323"/>
                </a:solidFill>
                <a:effectLst/>
                <a:latin typeface="Times New Roman" panose="02020603050405020304" pitchFamily="18" charset="0"/>
                <a:cs typeface="Times New Roman" panose="02020603050405020304" pitchFamily="18" charset="0"/>
              </a:rPr>
              <a:t>CSA spending for private special education day school services </a:t>
            </a:r>
            <a:r>
              <a:rPr lang="en-US" sz="1600" b="1" i="0" dirty="0">
                <a:solidFill>
                  <a:srgbClr val="232323"/>
                </a:solidFill>
                <a:effectLst/>
                <a:latin typeface="Times New Roman" panose="02020603050405020304" pitchFamily="18" charset="0"/>
                <a:cs typeface="Times New Roman" panose="02020603050405020304" pitchFamily="18" charset="0"/>
              </a:rPr>
              <a:t>has more than doubled since FY10</a:t>
            </a:r>
            <a:r>
              <a:rPr lang="en-US" sz="1600" b="0" i="0" dirty="0">
                <a:solidFill>
                  <a:srgbClr val="232323"/>
                </a:solidFill>
                <a:effectLst/>
                <a:latin typeface="Times New Roman" panose="02020603050405020304" pitchFamily="18" charset="0"/>
                <a:cs typeface="Times New Roman" panose="02020603050405020304" pitchFamily="18" charset="0"/>
              </a:rPr>
              <a:t>, growing by approximately 14 percent per year from $81 million to $186 million, accounting for 44 percent of all CSA spending in 2019.</a:t>
            </a:r>
          </a:p>
          <a:p>
            <a:r>
              <a:rPr lang="en-US" sz="1600" b="0" i="0" dirty="0">
                <a:solidFill>
                  <a:srgbClr val="232323"/>
                </a:solidFill>
                <a:effectLst/>
                <a:latin typeface="Times New Roman" panose="02020603050405020304" pitchFamily="18" charset="0"/>
                <a:cs typeface="Times New Roman" panose="02020603050405020304" pitchFamily="18" charset="0"/>
              </a:rPr>
              <a:t>Half of the growth in private day school spending is explained by a </a:t>
            </a:r>
            <a:r>
              <a:rPr lang="en-US" sz="1600" b="1" i="0" dirty="0">
                <a:solidFill>
                  <a:srgbClr val="232323"/>
                </a:solidFill>
                <a:effectLst/>
                <a:latin typeface="Times New Roman" panose="02020603050405020304" pitchFamily="18" charset="0"/>
                <a:cs typeface="Times New Roman" panose="02020603050405020304" pitchFamily="18" charset="0"/>
              </a:rPr>
              <a:t>50 percent increase in enrollment over the last 10 years </a:t>
            </a:r>
            <a:r>
              <a:rPr lang="en-US" sz="1600" b="0" i="0" dirty="0">
                <a:solidFill>
                  <a:srgbClr val="232323"/>
                </a:solidFill>
                <a:effectLst/>
                <a:latin typeface="Times New Roman" panose="02020603050405020304" pitchFamily="18" charset="0"/>
                <a:cs typeface="Times New Roman" panose="02020603050405020304" pitchFamily="18" charset="0"/>
              </a:rPr>
              <a:t>because of three factors: more new children placed in private day schools each year, children being placed in private day schools at younger ages, and children spending more time in private day schools. </a:t>
            </a:r>
          </a:p>
          <a:p>
            <a:r>
              <a:rPr lang="en-US" sz="1600" b="1" i="0" dirty="0">
                <a:solidFill>
                  <a:srgbClr val="232323"/>
                </a:solidFill>
                <a:effectLst/>
                <a:latin typeface="Times New Roman" panose="02020603050405020304" pitchFamily="18" charset="0"/>
                <a:cs typeface="Times New Roman" panose="02020603050405020304" pitchFamily="18" charset="0"/>
              </a:rPr>
              <a:t>Tuition rates </a:t>
            </a:r>
            <a:r>
              <a:rPr lang="en-US" sz="1600" i="0" dirty="0">
                <a:solidFill>
                  <a:srgbClr val="232323"/>
                </a:solidFill>
                <a:effectLst/>
                <a:latin typeface="Times New Roman" panose="02020603050405020304" pitchFamily="18" charset="0"/>
                <a:cs typeface="Times New Roman" panose="02020603050405020304" pitchFamily="18" charset="0"/>
              </a:rPr>
              <a:t>increased by 25 percent between FY10 and FY19, </a:t>
            </a:r>
            <a:r>
              <a:rPr lang="en-US" sz="1600" b="1" i="0" dirty="0">
                <a:solidFill>
                  <a:srgbClr val="232323"/>
                </a:solidFill>
                <a:effectLst/>
                <a:latin typeface="Times New Roman" panose="02020603050405020304" pitchFamily="18" charset="0"/>
                <a:cs typeface="Times New Roman" panose="02020603050405020304" pitchFamily="18" charset="0"/>
              </a:rPr>
              <a:t>similar to inflation </a:t>
            </a:r>
            <a:r>
              <a:rPr lang="en-US" sz="1600" i="0" dirty="0">
                <a:solidFill>
                  <a:srgbClr val="232323"/>
                </a:solidFill>
                <a:effectLst/>
                <a:latin typeface="Times New Roman" panose="02020603050405020304" pitchFamily="18" charset="0"/>
                <a:cs typeface="Times New Roman" panose="02020603050405020304" pitchFamily="18" charset="0"/>
              </a:rPr>
              <a:t>during that time. However, tuition rates can vary substantially which has led to questions about reasonableness and profits. However, JLARC found private day schools charge tuition rates consistent with the cost of providing low student-to-staff ratios in small environments, and a majority of schools do not earn excessive profits.</a:t>
            </a:r>
          </a:p>
          <a:p>
            <a:r>
              <a:rPr lang="en-US" sz="1600" i="0" dirty="0">
                <a:solidFill>
                  <a:srgbClr val="232323"/>
                </a:solidFill>
                <a:effectLst/>
                <a:latin typeface="Times New Roman" panose="02020603050405020304" pitchFamily="18" charset="0"/>
                <a:cs typeface="Times New Roman" panose="02020603050405020304" pitchFamily="18" charset="0"/>
              </a:rPr>
              <a:t> JLARC proposes that state law be changed and </a:t>
            </a:r>
            <a:r>
              <a:rPr lang="en-US" sz="1600" b="1" i="0" dirty="0">
                <a:solidFill>
                  <a:srgbClr val="232323"/>
                </a:solidFill>
                <a:effectLst/>
                <a:latin typeface="Times New Roman" panose="02020603050405020304" pitchFamily="18" charset="0"/>
                <a:cs typeface="Times New Roman" panose="02020603050405020304" pitchFamily="18" charset="0"/>
              </a:rPr>
              <a:t>CSA funds be used for children in public school settings</a:t>
            </a:r>
            <a:r>
              <a:rPr lang="en-US" sz="1600" i="0" dirty="0">
                <a:solidFill>
                  <a:srgbClr val="232323"/>
                </a:solidFill>
                <a:effectLst/>
                <a:latin typeface="Times New Roman" panose="02020603050405020304" pitchFamily="18" charset="0"/>
                <a:cs typeface="Times New Roman" panose="02020603050405020304" pitchFamily="18" charset="0"/>
              </a:rPr>
              <a:t> and believes </a:t>
            </a:r>
            <a:r>
              <a:rPr lang="en-US" sz="1600" b="1" i="0" dirty="0">
                <a:solidFill>
                  <a:srgbClr val="232323"/>
                </a:solidFill>
                <a:effectLst/>
                <a:latin typeface="Times New Roman" panose="02020603050405020304" pitchFamily="18" charset="0"/>
                <a:cs typeface="Times New Roman" panose="02020603050405020304" pitchFamily="18" charset="0"/>
              </a:rPr>
              <a:t>VDOE would be a more logical administrator </a:t>
            </a:r>
            <a:r>
              <a:rPr lang="en-US" sz="1600" i="0" dirty="0">
                <a:solidFill>
                  <a:srgbClr val="232323"/>
                </a:solidFill>
                <a:effectLst/>
                <a:latin typeface="Times New Roman" panose="02020603050405020304" pitchFamily="18" charset="0"/>
                <a:cs typeface="Times New Roman" panose="02020603050405020304" pitchFamily="18" charset="0"/>
              </a:rPr>
              <a:t>of private special education day school funding.</a:t>
            </a:r>
          </a:p>
        </p:txBody>
      </p:sp>
    </p:spTree>
    <p:extLst>
      <p:ext uri="{BB962C8B-B14F-4D97-AF65-F5344CB8AC3E}">
        <p14:creationId xmlns:p14="http://schemas.microsoft.com/office/powerpoint/2010/main" val="2220060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536962-92A1-4D1E-8799-E974B0C1BF33}"/>
              </a:ext>
            </a:extLst>
          </p:cNvPr>
          <p:cNvSpPr>
            <a:spLocks noGrp="1"/>
          </p:cNvSpPr>
          <p:nvPr>
            <p:ph type="title"/>
          </p:nvPr>
        </p:nvSpPr>
        <p:spPr>
          <a:xfrm>
            <a:off x="301752" y="379476"/>
            <a:ext cx="8534400" cy="758952"/>
          </a:xfrm>
        </p:spPr>
        <p:txBody>
          <a:bodyPr>
            <a:noAutofit/>
          </a:bodyPr>
          <a:lstStyle/>
          <a:p>
            <a:r>
              <a:rPr lang="en-US" sz="2800" dirty="0">
                <a:solidFill>
                  <a:schemeClr val="tx1"/>
                </a:solidFill>
              </a:rPr>
              <a:t>Appendix: JLARC Study of </a:t>
            </a:r>
            <a:r>
              <a:rPr lang="en-US" sz="2800" b="0" i="0" dirty="0">
                <a:solidFill>
                  <a:schemeClr val="tx1"/>
                </a:solidFill>
                <a:effectLst/>
              </a:rPr>
              <a:t>Children's Services Act &amp; Private Special Education Day School Costs</a:t>
            </a:r>
            <a:endParaRPr lang="en-US" sz="2800" dirty="0">
              <a:solidFill>
                <a:schemeClr val="tx1"/>
              </a:solidFill>
            </a:endParaRPr>
          </a:p>
        </p:txBody>
      </p:sp>
      <p:sp>
        <p:nvSpPr>
          <p:cNvPr id="3" name="Slide Number Placeholder 2">
            <a:extLst>
              <a:ext uri="{FF2B5EF4-FFF2-40B4-BE49-F238E27FC236}">
                <a16:creationId xmlns:a16="http://schemas.microsoft.com/office/drawing/2014/main" xmlns="" id="{B0B72FA6-51AB-4883-9192-D7E7A22546E1}"/>
              </a:ext>
            </a:extLst>
          </p:cNvPr>
          <p:cNvSpPr>
            <a:spLocks noGrp="1"/>
          </p:cNvSpPr>
          <p:nvPr>
            <p:ph type="sldNum" sz="quarter" idx="12"/>
          </p:nvPr>
        </p:nvSpPr>
        <p:spPr/>
        <p:txBody>
          <a:bodyPr/>
          <a:lstStyle/>
          <a:p>
            <a:fld id="{A6FFBDAD-BBBF-FC47-A21E-B6646637E485}" type="slidenum">
              <a:rPr lang="en-US" smtClean="0"/>
              <a:t>28</a:t>
            </a:fld>
            <a:endParaRPr lang="en-US" dirty="0"/>
          </a:p>
        </p:txBody>
      </p:sp>
      <p:sp>
        <p:nvSpPr>
          <p:cNvPr id="4" name="Content Placeholder 3">
            <a:extLst>
              <a:ext uri="{FF2B5EF4-FFF2-40B4-BE49-F238E27FC236}">
                <a16:creationId xmlns:a16="http://schemas.microsoft.com/office/drawing/2014/main" xmlns="" id="{5C725881-26C2-4145-9FC1-2B196DC39622}"/>
              </a:ext>
            </a:extLst>
          </p:cNvPr>
          <p:cNvSpPr>
            <a:spLocks noGrp="1"/>
          </p:cNvSpPr>
          <p:nvPr>
            <p:ph sz="quarter" idx="1"/>
          </p:nvPr>
        </p:nvSpPr>
        <p:spPr/>
        <p:txBody>
          <a:bodyPr>
            <a:normAutofit/>
          </a:bodyPr>
          <a:lstStyle/>
          <a:p>
            <a:r>
              <a:rPr lang="en-US" sz="1600" b="0" i="0" dirty="0">
                <a:solidFill>
                  <a:srgbClr val="232323"/>
                </a:solidFill>
                <a:effectLst/>
                <a:latin typeface="Times New Roman" panose="02020603050405020304" pitchFamily="18" charset="0"/>
                <a:cs typeface="Times New Roman" panose="02020603050405020304" pitchFamily="18" charset="0"/>
              </a:rPr>
              <a:t>CSA mandates state and local CSA programs (with sum-sufficient funds ) serve children in or at risk of being placed in foster care and children with disabilities who require placements in private day schools.  </a:t>
            </a:r>
            <a:r>
              <a:rPr lang="en-US" sz="1600" dirty="0">
                <a:solidFill>
                  <a:srgbClr val="232323"/>
                </a:solidFill>
                <a:latin typeface="Times New Roman" panose="02020603050405020304" pitchFamily="18" charset="0"/>
                <a:cs typeface="Times New Roman" panose="02020603050405020304" pitchFamily="18" charset="0"/>
              </a:rPr>
              <a:t>JLARC believes </a:t>
            </a:r>
            <a:r>
              <a:rPr lang="en-US" sz="1600" b="1" dirty="0">
                <a:solidFill>
                  <a:srgbClr val="232323"/>
                </a:solidFill>
                <a:latin typeface="Times New Roman" panose="02020603050405020304" pitchFamily="18" charset="0"/>
                <a:cs typeface="Times New Roman" panose="02020603050405020304" pitchFamily="18" charset="0"/>
              </a:rPr>
              <a:t>s</a:t>
            </a:r>
            <a:r>
              <a:rPr lang="en-US" sz="1600" b="1" i="0" dirty="0">
                <a:solidFill>
                  <a:srgbClr val="232323"/>
                </a:solidFill>
                <a:effectLst/>
                <a:latin typeface="Times New Roman" panose="02020603050405020304" pitchFamily="18" charset="0"/>
                <a:cs typeface="Times New Roman" panose="02020603050405020304" pitchFamily="18" charset="0"/>
              </a:rPr>
              <a:t>erving non-mandated children </a:t>
            </a:r>
            <a:r>
              <a:rPr lang="en-US" sz="1600" b="0" i="0" dirty="0">
                <a:solidFill>
                  <a:srgbClr val="232323"/>
                </a:solidFill>
                <a:effectLst/>
                <a:latin typeface="Times New Roman" panose="02020603050405020304" pitchFamily="18" charset="0"/>
                <a:cs typeface="Times New Roman" panose="02020603050405020304" pitchFamily="18" charset="0"/>
              </a:rPr>
              <a:t>with less severe emotional and behavioral issues could be an </a:t>
            </a:r>
            <a:r>
              <a:rPr lang="en-US" sz="1600" b="1" i="0" dirty="0">
                <a:solidFill>
                  <a:srgbClr val="232323"/>
                </a:solidFill>
                <a:effectLst/>
                <a:latin typeface="Times New Roman" panose="02020603050405020304" pitchFamily="18" charset="0"/>
                <a:cs typeface="Times New Roman" panose="02020603050405020304" pitchFamily="18" charset="0"/>
              </a:rPr>
              <a:t>effective and ultimately less costly child risk prevention strategy </a:t>
            </a:r>
            <a:r>
              <a:rPr lang="en-US" sz="1600" b="0" i="0" dirty="0">
                <a:solidFill>
                  <a:srgbClr val="232323"/>
                </a:solidFill>
                <a:effectLst/>
                <a:latin typeface="Times New Roman" panose="02020603050405020304" pitchFamily="18" charset="0"/>
                <a:cs typeface="Times New Roman" panose="02020603050405020304" pitchFamily="18" charset="0"/>
              </a:rPr>
              <a:t>and reduce geographical disparities in service availability.</a:t>
            </a:r>
            <a:endParaRPr lang="en-US" sz="1600" i="0" dirty="0">
              <a:solidFill>
                <a:srgbClr val="232323"/>
              </a:solidFill>
              <a:effectLst/>
              <a:latin typeface="Times New Roman" panose="02020603050405020304" pitchFamily="18" charset="0"/>
              <a:cs typeface="Times New Roman" panose="02020603050405020304" pitchFamily="18" charset="0"/>
            </a:endParaRPr>
          </a:p>
          <a:p>
            <a:r>
              <a:rPr lang="en-US" sz="1600" i="0" dirty="0">
                <a:solidFill>
                  <a:srgbClr val="232323"/>
                </a:solidFill>
                <a:effectLst/>
                <a:latin typeface="Times New Roman" panose="02020603050405020304" pitchFamily="18" charset="0"/>
                <a:cs typeface="Times New Roman" panose="02020603050405020304" pitchFamily="18" charset="0"/>
              </a:rPr>
              <a:t>JLARC believes </a:t>
            </a:r>
            <a:r>
              <a:rPr lang="en-US" sz="1600" b="1" i="0" dirty="0">
                <a:solidFill>
                  <a:srgbClr val="232323"/>
                </a:solidFill>
                <a:effectLst/>
                <a:latin typeface="Times New Roman" panose="02020603050405020304" pitchFamily="18" charset="0"/>
                <a:cs typeface="Times New Roman" panose="02020603050405020304" pitchFamily="18" charset="0"/>
              </a:rPr>
              <a:t>private day school performance expectations should be comparable to those for public schools</a:t>
            </a:r>
            <a:r>
              <a:rPr lang="en-US" sz="1600" i="0" dirty="0">
                <a:solidFill>
                  <a:srgbClr val="232323"/>
                </a:solidFill>
                <a:effectLst/>
                <a:latin typeface="Times New Roman" panose="02020603050405020304" pitchFamily="18" charset="0"/>
                <a:cs typeface="Times New Roman" panose="02020603050405020304" pitchFamily="18" charset="0"/>
              </a:rPr>
              <a:t>. Stakeholders and parents of private day school students </a:t>
            </a:r>
            <a:r>
              <a:rPr lang="en-US" sz="1600" b="1" i="0" dirty="0">
                <a:solidFill>
                  <a:srgbClr val="232323"/>
                </a:solidFill>
                <a:effectLst/>
                <a:latin typeface="Times New Roman" panose="02020603050405020304" pitchFamily="18" charset="0"/>
                <a:cs typeface="Times New Roman" panose="02020603050405020304" pitchFamily="18" charset="0"/>
              </a:rPr>
              <a:t>do not have information on the same basic metrics for private day schools</a:t>
            </a:r>
            <a:r>
              <a:rPr lang="en-US" sz="1600" i="0" dirty="0">
                <a:solidFill>
                  <a:srgbClr val="232323"/>
                </a:solidFill>
                <a:effectLst/>
                <a:latin typeface="Times New Roman" panose="02020603050405020304" pitchFamily="18" charset="0"/>
                <a:cs typeface="Times New Roman" panose="02020603050405020304" pitchFamily="18" charset="0"/>
              </a:rPr>
              <a:t> that are reported for every public school in the Commonwealth. </a:t>
            </a:r>
          </a:p>
          <a:p>
            <a:r>
              <a:rPr lang="en-US" sz="1600" b="0" i="0" dirty="0">
                <a:solidFill>
                  <a:srgbClr val="232323"/>
                </a:solidFill>
                <a:effectLst/>
                <a:latin typeface="Times New Roman" panose="02020603050405020304" pitchFamily="18" charset="0"/>
                <a:cs typeface="Times New Roman" panose="02020603050405020304" pitchFamily="18" charset="0"/>
              </a:rPr>
              <a:t>JLARC proposed </a:t>
            </a:r>
            <a:r>
              <a:rPr lang="en-US" sz="1600" b="1" i="0" dirty="0">
                <a:solidFill>
                  <a:srgbClr val="232323"/>
                </a:solidFill>
                <a:effectLst/>
                <a:latin typeface="Times New Roman" panose="02020603050405020304" pitchFamily="18" charset="0"/>
                <a:cs typeface="Times New Roman" panose="02020603050405020304" pitchFamily="18" charset="0"/>
              </a:rPr>
              <a:t>requiring local programs to measure, collect, and report data on timeliness in service provision</a:t>
            </a:r>
            <a:r>
              <a:rPr lang="en-US" sz="1600" b="0" i="0" dirty="0">
                <a:solidFill>
                  <a:srgbClr val="232323"/>
                </a:solidFill>
                <a:effectLst/>
                <a:latin typeface="Times New Roman" panose="02020603050405020304" pitchFamily="18" charset="0"/>
                <a:cs typeface="Times New Roman" panose="02020603050405020304" pitchFamily="18" charset="0"/>
              </a:rPr>
              <a:t> and target assistance to those programs that struggle the most with it.</a:t>
            </a:r>
          </a:p>
          <a:p>
            <a:r>
              <a:rPr lang="en-US" sz="1600" b="0" i="0" dirty="0">
                <a:solidFill>
                  <a:srgbClr val="232323"/>
                </a:solidFill>
                <a:effectLst/>
                <a:latin typeface="Times New Roman" panose="02020603050405020304" pitchFamily="18" charset="0"/>
                <a:cs typeface="Times New Roman" panose="02020603050405020304" pitchFamily="18" charset="0"/>
              </a:rPr>
              <a:t>JLARC proposes </a:t>
            </a:r>
            <a:r>
              <a:rPr lang="en-US" sz="1600" b="1" i="0" dirty="0">
                <a:solidFill>
                  <a:srgbClr val="232323"/>
                </a:solidFill>
                <a:effectLst/>
                <a:latin typeface="Times New Roman" panose="02020603050405020304" pitchFamily="18" charset="0"/>
                <a:cs typeface="Times New Roman" panose="02020603050405020304" pitchFamily="18" charset="0"/>
              </a:rPr>
              <a:t>giving OCS more clear authority to intervene </a:t>
            </a:r>
            <a:r>
              <a:rPr lang="en-US" sz="1600" b="0" i="0" dirty="0">
                <a:solidFill>
                  <a:srgbClr val="232323"/>
                </a:solidFill>
                <a:effectLst/>
                <a:latin typeface="Times New Roman" panose="02020603050405020304" pitchFamily="18" charset="0"/>
                <a:cs typeface="Times New Roman" panose="02020603050405020304" pitchFamily="18" charset="0"/>
              </a:rPr>
              <a:t>when a local CSA program is </a:t>
            </a:r>
            <a:r>
              <a:rPr lang="en-US" sz="1600" b="0" dirty="0">
                <a:solidFill>
                  <a:srgbClr val="232323"/>
                </a:solidFill>
                <a:effectLst/>
                <a:latin typeface="Times New Roman" panose="02020603050405020304" pitchFamily="18" charset="0"/>
                <a:cs typeface="Times New Roman" panose="02020603050405020304" pitchFamily="18" charset="0"/>
              </a:rPr>
              <a:t>ineffective</a:t>
            </a:r>
            <a:r>
              <a:rPr lang="en-US" sz="1600" b="0" i="1" dirty="0">
                <a:solidFill>
                  <a:srgbClr val="232323"/>
                </a:solidFill>
                <a:effectLst/>
                <a:latin typeface="Times New Roman" panose="02020603050405020304" pitchFamily="18" charset="0"/>
                <a:cs typeface="Times New Roman" panose="02020603050405020304" pitchFamily="18" charset="0"/>
              </a:rPr>
              <a:t> </a:t>
            </a:r>
            <a:r>
              <a:rPr lang="en-US" sz="1600" b="0" dirty="0">
                <a:solidFill>
                  <a:srgbClr val="232323"/>
                </a:solidFill>
                <a:effectLst/>
                <a:latin typeface="Times New Roman" panose="02020603050405020304" pitchFamily="18" charset="0"/>
                <a:cs typeface="Times New Roman" panose="02020603050405020304" pitchFamily="18" charset="0"/>
              </a:rPr>
              <a:t>and</a:t>
            </a:r>
            <a:r>
              <a:rPr lang="en-US" sz="1600" b="0" i="1" dirty="0">
                <a:solidFill>
                  <a:srgbClr val="232323"/>
                </a:solidFill>
                <a:effectLst/>
                <a:latin typeface="Times New Roman" panose="02020603050405020304" pitchFamily="18" charset="0"/>
                <a:cs typeface="Times New Roman" panose="02020603050405020304" pitchFamily="18" charset="0"/>
              </a:rPr>
              <a:t> </a:t>
            </a:r>
            <a:r>
              <a:rPr lang="en-US" sz="1600" b="0" i="0" dirty="0">
                <a:solidFill>
                  <a:srgbClr val="232323"/>
                </a:solidFill>
                <a:effectLst/>
                <a:latin typeface="Times New Roman" panose="02020603050405020304" pitchFamily="18" charset="0"/>
                <a:cs typeface="Times New Roman" panose="02020603050405020304" pitchFamily="18" charset="0"/>
              </a:rPr>
              <a:t>directing OCS to more actively monitor and work with local CSA programs that need technical assistance or are underperforming.</a:t>
            </a:r>
          </a:p>
          <a:p>
            <a:endParaRPr lang="en-US" sz="1600" b="0" i="0" dirty="0">
              <a:solidFill>
                <a:srgbClr val="232323"/>
              </a:solidFill>
              <a:effectLst/>
              <a:latin typeface="Lato"/>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7976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2E2750-3AD1-0E49-9B8E-32B0C3421DD0}"/>
              </a:ext>
            </a:extLst>
          </p:cNvPr>
          <p:cNvSpPr>
            <a:spLocks noGrp="1"/>
          </p:cNvSpPr>
          <p:nvPr>
            <p:ph type="title"/>
          </p:nvPr>
        </p:nvSpPr>
        <p:spPr/>
        <p:txBody>
          <a:bodyPr/>
          <a:lstStyle/>
          <a:p>
            <a:r>
              <a:rPr lang="en-US" dirty="0"/>
              <a:t>There </a:t>
            </a:r>
            <a:r>
              <a:rPr lang="en-US" u="sng" dirty="0"/>
              <a:t>Is</a:t>
            </a:r>
            <a:r>
              <a:rPr lang="en-US" dirty="0"/>
              <a:t> Reason for Hope in 2021</a:t>
            </a:r>
          </a:p>
        </p:txBody>
      </p:sp>
      <p:sp>
        <p:nvSpPr>
          <p:cNvPr id="3" name="Slide Number Placeholder 2">
            <a:extLst>
              <a:ext uri="{FF2B5EF4-FFF2-40B4-BE49-F238E27FC236}">
                <a16:creationId xmlns:a16="http://schemas.microsoft.com/office/drawing/2014/main" xmlns="" id="{7F15852D-D442-8648-AA5A-E0E4BEF6730E}"/>
              </a:ext>
            </a:extLst>
          </p:cNvPr>
          <p:cNvSpPr>
            <a:spLocks noGrp="1"/>
          </p:cNvSpPr>
          <p:nvPr>
            <p:ph type="sldNum" sz="quarter" idx="12"/>
          </p:nvPr>
        </p:nvSpPr>
        <p:spPr/>
        <p:txBody>
          <a:bodyPr/>
          <a:lstStyle/>
          <a:p>
            <a:fld id="{A6FFBDAD-BBBF-FC47-A21E-B6646637E485}" type="slidenum">
              <a:rPr lang="en-US" smtClean="0"/>
              <a:t>3</a:t>
            </a:fld>
            <a:endParaRPr lang="en-US"/>
          </a:p>
        </p:txBody>
      </p:sp>
      <p:sp>
        <p:nvSpPr>
          <p:cNvPr id="5" name="Content Placeholder 3">
            <a:extLst>
              <a:ext uri="{FF2B5EF4-FFF2-40B4-BE49-F238E27FC236}">
                <a16:creationId xmlns:a16="http://schemas.microsoft.com/office/drawing/2014/main" xmlns="" id="{C860A211-E3F0-104E-BD0A-E32B60A87FDE}"/>
              </a:ext>
            </a:extLst>
          </p:cNvPr>
          <p:cNvSpPr txBox="1">
            <a:spLocks/>
          </p:cNvSpPr>
          <p:nvPr/>
        </p:nvSpPr>
        <p:spPr>
          <a:xfrm>
            <a:off x="301752" y="1358972"/>
            <a:ext cx="8503920" cy="4572000"/>
          </a:xfrm>
          <a:prstGeom prst="rect">
            <a:avLst/>
          </a:prstGeom>
        </p:spPr>
        <p:txBody>
          <a:bodyPr>
            <a:no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defTabSz="914400"/>
            <a:r>
              <a:rPr lang="en-US" sz="1500" b="1" dirty="0">
                <a:latin typeface="Times New Roman" panose="02020603050405020304" pitchFamily="18" charset="0"/>
                <a:cs typeface="Times New Roman" panose="02020603050405020304" pitchFamily="18" charset="0"/>
              </a:rPr>
              <a:t>Yes, small businesses are still closing across the country, the virus is again surging, more than 10 million Americans are either jobless or working fewer hours than before and a wide disparity exists between the home-owning majority and millions struggling to survive and who continue to need a bridge to when we can post-vaccine fully reopen our economy.</a:t>
            </a:r>
          </a:p>
          <a:p>
            <a:pPr defTabSz="914400"/>
            <a:r>
              <a:rPr lang="en-US" sz="1500" b="1" dirty="0">
                <a:latin typeface="Times New Roman" panose="02020603050405020304" pitchFamily="18" charset="0"/>
                <a:cs typeface="Times New Roman" panose="02020603050405020304" pitchFamily="18" charset="0"/>
              </a:rPr>
              <a:t>But…most </a:t>
            </a:r>
            <a:r>
              <a:rPr lang="en-US" sz="1500" dirty="0">
                <a:latin typeface="Times New Roman" panose="02020603050405020304" pitchFamily="18" charset="0"/>
                <a:cs typeface="Times New Roman" panose="02020603050405020304" pitchFamily="18" charset="0"/>
              </a:rPr>
              <a:t>American consumers are </a:t>
            </a:r>
            <a:r>
              <a:rPr lang="en-US" sz="1500" i="1" dirty="0">
                <a:latin typeface="Times New Roman" panose="02020603050405020304" pitchFamily="18" charset="0"/>
                <a:cs typeface="Times New Roman" panose="02020603050405020304" pitchFamily="18" charset="0"/>
              </a:rPr>
              <a:t>generally</a:t>
            </a:r>
            <a:r>
              <a:rPr lang="en-US" sz="1500" dirty="0">
                <a:latin typeface="Times New Roman" panose="02020603050405020304" pitchFamily="18" charset="0"/>
                <a:cs typeface="Times New Roman" panose="02020603050405020304" pitchFamily="18" charset="0"/>
              </a:rPr>
              <a:t> </a:t>
            </a:r>
            <a:r>
              <a:rPr lang="en-US" sz="1500" i="1" dirty="0">
                <a:latin typeface="Times New Roman" panose="02020603050405020304" pitchFamily="18" charset="0"/>
                <a:cs typeface="Times New Roman" panose="02020603050405020304" pitchFamily="18" charset="0"/>
              </a:rPr>
              <a:t>doing better than expected </a:t>
            </a:r>
            <a:r>
              <a:rPr lang="en-US" sz="1500" dirty="0">
                <a:latin typeface="Times New Roman" panose="02020603050405020304" pitchFamily="18" charset="0"/>
                <a:cs typeface="Times New Roman" panose="02020603050405020304" pitchFamily="18" charset="0"/>
              </a:rPr>
              <a:t>thanks to stimulus payments, enhanced unemployment benefits, forgivable loans to small business, lower interest rates, and </a:t>
            </a:r>
            <a:r>
              <a:rPr lang="en-US" sz="1500" dirty="0" err="1">
                <a:latin typeface="Times New Roman" panose="02020603050405020304" pitchFamily="18" charset="0"/>
                <a:cs typeface="Times New Roman" panose="02020603050405020304" pitchFamily="18" charset="0"/>
              </a:rPr>
              <a:t>forebearance</a:t>
            </a:r>
            <a:r>
              <a:rPr lang="en-US" sz="1500" dirty="0">
                <a:latin typeface="Times New Roman" panose="02020603050405020304" pitchFamily="18" charset="0"/>
                <a:cs typeface="Times New Roman" panose="02020603050405020304" pitchFamily="18" charset="0"/>
              </a:rPr>
              <a:t> programs. A</a:t>
            </a:r>
            <a:r>
              <a:rPr lang="en-US" sz="1500" i="1" dirty="0">
                <a:latin typeface="Times New Roman" panose="02020603050405020304" pitchFamily="18" charset="0"/>
                <a:cs typeface="Times New Roman" panose="02020603050405020304" pitchFamily="18" charset="0"/>
              </a:rPr>
              <a:t>verage</a:t>
            </a:r>
            <a:r>
              <a:rPr lang="en-US" sz="1500" dirty="0">
                <a:latin typeface="Times New Roman" panose="02020603050405020304" pitchFamily="18" charset="0"/>
                <a:cs typeface="Times New Roman" panose="02020603050405020304" pitchFamily="18" charset="0"/>
              </a:rPr>
              <a:t> personal incomes are significantly higher than before the pandemic due in part to a restructuring of the workplace for high-skill employees (i.e., working from home).</a:t>
            </a:r>
          </a:p>
          <a:p>
            <a:pPr defTabSz="914400"/>
            <a:r>
              <a:rPr lang="en-US" sz="1500" dirty="0">
                <a:latin typeface="Times New Roman" panose="02020603050405020304" pitchFamily="18" charset="0"/>
                <a:cs typeface="Times New Roman" panose="02020603050405020304" pitchFamily="18" charset="0"/>
              </a:rPr>
              <a:t>However, normal consumer spending – particularly on services - </a:t>
            </a:r>
            <a:r>
              <a:rPr lang="en-US" sz="1500" u="sng" dirty="0">
                <a:latin typeface="Times New Roman" panose="02020603050405020304" pitchFamily="18" charset="0"/>
                <a:cs typeface="Times New Roman" panose="02020603050405020304" pitchFamily="18" charset="0"/>
              </a:rPr>
              <a:t>has</a:t>
            </a:r>
            <a:r>
              <a:rPr lang="en-US" sz="1500" dirty="0">
                <a:latin typeface="Times New Roman" panose="02020603050405020304" pitchFamily="18" charset="0"/>
                <a:cs typeface="Times New Roman" panose="02020603050405020304" pitchFamily="18" charset="0"/>
              </a:rPr>
              <a:t> been depressed by the virus resulting in about $1.5 trillion in extra savings since February - or 10% of normal spending, and savings rates are currently 12%.</a:t>
            </a:r>
          </a:p>
          <a:p>
            <a:pPr defTabSz="914400"/>
            <a:r>
              <a:rPr lang="en-US" sz="1500" dirty="0">
                <a:latin typeface="Times New Roman" panose="02020603050405020304" pitchFamily="18" charset="0"/>
                <a:cs typeface="Times New Roman" panose="02020603050405020304" pitchFamily="18" charset="0"/>
              </a:rPr>
              <a:t>Alternatively, the 25% increase in money supply has caused asset prices to surge and consumers have improved balance sheets - having paid down $150 billion in revolving debt, added $2 trillion in bank and money market deposits and accumulated $300 billion in lasting durable goods.  Home equity has increased by $1 trillion and stock market holdings have surged in value. Total U.S. household net worth is up $5 trillion.</a:t>
            </a:r>
          </a:p>
          <a:p>
            <a:pPr defTabSz="914400"/>
            <a:r>
              <a:rPr lang="en-US" sz="1500" dirty="0">
                <a:latin typeface="Times New Roman" panose="02020603050405020304" pitchFamily="18" charset="0"/>
                <a:cs typeface="Times New Roman" panose="02020603050405020304" pitchFamily="18" charset="0"/>
              </a:rPr>
              <a:t>The overall business sector is also in solid shape with the </a:t>
            </a:r>
            <a:r>
              <a:rPr lang="en-US" sz="1500" i="1" dirty="0">
                <a:latin typeface="Times New Roman" panose="02020603050405020304" pitchFamily="18" charset="0"/>
                <a:cs typeface="Times New Roman" panose="02020603050405020304" pitchFamily="18" charset="0"/>
              </a:rPr>
              <a:t>nonfinancial</a:t>
            </a:r>
            <a:r>
              <a:rPr lang="en-US" sz="1500" dirty="0">
                <a:latin typeface="Times New Roman" panose="02020603050405020304" pitchFamily="18" charset="0"/>
                <a:cs typeface="Times New Roman" panose="02020603050405020304" pitchFamily="18" charset="0"/>
              </a:rPr>
              <a:t> corporate ratio of liquid assets to debt at its highest level since 1955.  Even </a:t>
            </a:r>
            <a:r>
              <a:rPr lang="en-US" sz="1500" i="1" dirty="0">
                <a:latin typeface="Times New Roman" panose="02020603050405020304" pitchFamily="18" charset="0"/>
                <a:cs typeface="Times New Roman" panose="02020603050405020304" pitchFamily="18" charset="0"/>
              </a:rPr>
              <a:t>non</a:t>
            </a:r>
            <a:r>
              <a:rPr lang="en-US" sz="1500" dirty="0">
                <a:latin typeface="Times New Roman" panose="02020603050405020304" pitchFamily="18" charset="0"/>
                <a:cs typeface="Times New Roman" panose="02020603050405020304" pitchFamily="18" charset="0"/>
              </a:rPr>
              <a:t>corporate businesses overall financial position has stayed about the same in the face of the tremendous </a:t>
            </a:r>
            <a:r>
              <a:rPr lang="en-US" sz="1500" dirty="0" err="1">
                <a:latin typeface="Times New Roman" panose="02020603050405020304" pitchFamily="18" charset="0"/>
                <a:cs typeface="Times New Roman" panose="02020603050405020304" pitchFamily="18" charset="0"/>
              </a:rPr>
              <a:t>Covid</a:t>
            </a:r>
            <a:r>
              <a:rPr lang="en-US" sz="1500" dirty="0">
                <a:latin typeface="Times New Roman" panose="02020603050405020304" pitchFamily="18" charset="0"/>
                <a:cs typeface="Times New Roman" panose="02020603050405020304" pitchFamily="18" charset="0"/>
              </a:rPr>
              <a:t> challenges. </a:t>
            </a:r>
          </a:p>
          <a:p>
            <a:pPr defTabSz="914400"/>
            <a:r>
              <a:rPr lang="en-US" sz="1500" dirty="0">
                <a:latin typeface="Times New Roman" panose="02020603050405020304" pitchFamily="18" charset="0"/>
                <a:cs typeface="Times New Roman" panose="02020603050405020304" pitchFamily="18" charset="0"/>
              </a:rPr>
              <a:t>The 500,000 new business applications with the IRS this year are 6% above recent averages – portending solid new business creation.</a:t>
            </a:r>
          </a:p>
        </p:txBody>
      </p:sp>
    </p:spTree>
    <p:extLst>
      <p:ext uri="{BB962C8B-B14F-4D97-AF65-F5344CB8AC3E}">
        <p14:creationId xmlns:p14="http://schemas.microsoft.com/office/powerpoint/2010/main" val="460552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E0AA83-E66A-FF4F-92BD-EB28BCFE37CB}"/>
              </a:ext>
            </a:extLst>
          </p:cNvPr>
          <p:cNvSpPr>
            <a:spLocks noGrp="1"/>
          </p:cNvSpPr>
          <p:nvPr>
            <p:ph type="title"/>
          </p:nvPr>
        </p:nvSpPr>
        <p:spPr/>
        <p:txBody>
          <a:bodyPr>
            <a:normAutofit/>
          </a:bodyPr>
          <a:lstStyle/>
          <a:p>
            <a:r>
              <a:rPr lang="en-US" sz="2800" dirty="0"/>
              <a:t>Hopefully “Creative Destruction” Will Occur</a:t>
            </a:r>
          </a:p>
        </p:txBody>
      </p:sp>
      <p:sp>
        <p:nvSpPr>
          <p:cNvPr id="3" name="Slide Number Placeholder 2">
            <a:extLst>
              <a:ext uri="{FF2B5EF4-FFF2-40B4-BE49-F238E27FC236}">
                <a16:creationId xmlns:a16="http://schemas.microsoft.com/office/drawing/2014/main" xmlns="" id="{A5F51260-63FE-4046-90F9-D4464F4726B1}"/>
              </a:ext>
            </a:extLst>
          </p:cNvPr>
          <p:cNvSpPr>
            <a:spLocks noGrp="1"/>
          </p:cNvSpPr>
          <p:nvPr>
            <p:ph type="sldNum" sz="quarter" idx="12"/>
          </p:nvPr>
        </p:nvSpPr>
        <p:spPr/>
        <p:txBody>
          <a:bodyPr/>
          <a:lstStyle/>
          <a:p>
            <a:fld id="{A6FFBDAD-BBBF-FC47-A21E-B6646637E485}" type="slidenum">
              <a:rPr lang="en-US" smtClean="0"/>
              <a:t>4</a:t>
            </a:fld>
            <a:endParaRPr lang="en-US" dirty="0"/>
          </a:p>
        </p:txBody>
      </p:sp>
      <p:sp>
        <p:nvSpPr>
          <p:cNvPr id="4" name="Content Placeholder 3">
            <a:extLst>
              <a:ext uri="{FF2B5EF4-FFF2-40B4-BE49-F238E27FC236}">
                <a16:creationId xmlns:a16="http://schemas.microsoft.com/office/drawing/2014/main" xmlns="" id="{A56AF92D-407D-5440-B17E-D9C454710CF9}"/>
              </a:ext>
            </a:extLst>
          </p:cNvPr>
          <p:cNvSpPr>
            <a:spLocks noGrp="1"/>
          </p:cNvSpPr>
          <p:nvPr>
            <p:ph sz="quarter" idx="1"/>
          </p:nvPr>
        </p:nvSpPr>
        <p:spPr/>
        <p:txBody>
          <a:bodyPr>
            <a:normAutofit fontScale="62500" lnSpcReduction="20000"/>
          </a:bodyPr>
          <a:lstStyle/>
          <a:p>
            <a:pPr defTabSz="914400"/>
            <a:r>
              <a:rPr lang="en-US" sz="2900" dirty="0">
                <a:latin typeface="Times New Roman" panose="02020603050405020304" pitchFamily="18" charset="0"/>
                <a:cs typeface="Times New Roman" panose="02020603050405020304" pitchFamily="18" charset="0"/>
              </a:rPr>
              <a:t>The longer the pandemic continues, the more entrenched teleworking/home-based businesses becomes, and the less entrenched commuting and business travel becomes. This will have long-term impacts on public transportation, airlines and commercial real estate, particularly retail and office space. Residential housing prices may continue to surge.</a:t>
            </a:r>
          </a:p>
          <a:p>
            <a:pPr defTabSz="914400"/>
            <a:endParaRPr lang="en-US" sz="2900" dirty="0">
              <a:latin typeface="Times New Roman" panose="02020603050405020304" pitchFamily="18" charset="0"/>
              <a:cs typeface="Times New Roman" panose="02020603050405020304" pitchFamily="18" charset="0"/>
            </a:endParaRPr>
          </a:p>
          <a:p>
            <a:pPr defTabSz="914400"/>
            <a:r>
              <a:rPr lang="en-US" sz="2900" dirty="0">
                <a:latin typeface="Times New Roman" panose="02020603050405020304" pitchFamily="18" charset="0"/>
                <a:cs typeface="Times New Roman" panose="02020603050405020304" pitchFamily="18" charset="0"/>
              </a:rPr>
              <a:t>Virtual education is obviously accelerating rapidly, but with consequences.  Working parents (esp. females) are impacted, due to greater childcare responsibilities.  One potential future - some parents may continue to use alternative methods of teaching children after the pandemic is over.  The Virginia Department of Education currently does not forecast a rebound in public school student counts in FY 2022.</a:t>
            </a:r>
          </a:p>
          <a:p>
            <a:pPr marL="0" indent="0" defTabSz="914400">
              <a:buNone/>
            </a:pPr>
            <a:r>
              <a:rPr lang="en-US" sz="2900" dirty="0">
                <a:latin typeface="Times New Roman" panose="02020603050405020304" pitchFamily="18" charset="0"/>
                <a:cs typeface="Times New Roman" panose="02020603050405020304" pitchFamily="18" charset="0"/>
              </a:rPr>
              <a:t> </a:t>
            </a:r>
          </a:p>
          <a:p>
            <a:pPr defTabSz="914400"/>
            <a:r>
              <a:rPr lang="en-US" sz="2900" dirty="0">
                <a:latin typeface="Times New Roman" panose="02020603050405020304" pitchFamily="18" charset="0"/>
                <a:cs typeface="Times New Roman" panose="02020603050405020304" pitchFamily="18" charset="0"/>
              </a:rPr>
              <a:t>On a more positive note, more innovation and entrepreneurship occurs during recessions when problems are highest. Government data shows</a:t>
            </a:r>
            <a:r>
              <a:rPr lang="en-US" sz="2900" b="0" i="0" dirty="0">
                <a:effectLst/>
                <a:latin typeface="Times New Roman" panose="02020603050405020304" pitchFamily="18" charset="0"/>
                <a:cs typeface="Times New Roman" panose="02020603050405020304" pitchFamily="18" charset="0"/>
              </a:rPr>
              <a:t>, “Americans are starting new businesses at the fastest rate in more than a decade” </a:t>
            </a:r>
            <a:r>
              <a:rPr lang="en-US" sz="2900" b="0" i="1" dirty="0">
                <a:effectLst/>
                <a:latin typeface="Times New Roman" panose="02020603050405020304" pitchFamily="18" charset="0"/>
                <a:cs typeface="Times New Roman" panose="02020603050405020304" pitchFamily="18" charset="0"/>
              </a:rPr>
              <a:t>(Sept. WSJ).         </a:t>
            </a:r>
            <a:r>
              <a:rPr lang="en-US" sz="2900" dirty="0">
                <a:latin typeface="Times New Roman" panose="02020603050405020304" pitchFamily="18" charset="0"/>
                <a:cs typeface="Times New Roman" panose="02020603050405020304" pitchFamily="18" charset="0"/>
              </a:rPr>
              <a:t>Also,</a:t>
            </a:r>
            <a:r>
              <a:rPr lang="en-US" sz="2900" b="0" i="0" dirty="0">
                <a:effectLst/>
                <a:latin typeface="Times New Roman" panose="02020603050405020304" pitchFamily="18" charset="0"/>
                <a:cs typeface="Times New Roman" panose="02020603050405020304" pitchFamily="18" charset="0"/>
              </a:rPr>
              <a:t> t</a:t>
            </a:r>
            <a:r>
              <a:rPr lang="en-US" sz="2900" dirty="0">
                <a:latin typeface="Times New Roman" panose="02020603050405020304" pitchFamily="18" charset="0"/>
                <a:cs typeface="Times New Roman" panose="02020603050405020304" pitchFamily="18" charset="0"/>
              </a:rPr>
              <a:t>he</a:t>
            </a:r>
            <a:r>
              <a:rPr lang="en-US" sz="2900" b="0" i="0" dirty="0">
                <a:effectLst/>
                <a:latin typeface="Times New Roman" panose="02020603050405020304" pitchFamily="18" charset="0"/>
                <a:cs typeface="Times New Roman" panose="02020603050405020304" pitchFamily="18" charset="0"/>
              </a:rPr>
              <a:t> pandemic has propelled collaboration in service of society. Companies with extensive libraries of drugs are rapidly innovating, scientists who haven’t historically worked together are collaborating on research efforts, and thought leaders are sharing ideas across fields.</a:t>
            </a:r>
            <a:endParaRPr lang="en-US" sz="29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38809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767F8E15-4D53-4EE5-8F00-0A4BC928DE92}"/>
              </a:ext>
            </a:extLst>
          </p:cNvPr>
          <p:cNvSpPr>
            <a:spLocks noGrp="1"/>
          </p:cNvSpPr>
          <p:nvPr>
            <p:ph type="sldNum" sz="quarter" idx="12"/>
          </p:nvPr>
        </p:nvSpPr>
        <p:spPr/>
        <p:txBody>
          <a:bodyPr/>
          <a:lstStyle/>
          <a:p>
            <a:fld id="{A6FFBDAD-BBBF-FC47-A21E-B6646637E485}" type="slidenum">
              <a:rPr lang="en-US" smtClean="0"/>
              <a:t>5</a:t>
            </a:fld>
            <a:endParaRPr lang="en-US"/>
          </a:p>
        </p:txBody>
      </p:sp>
      <p:pic>
        <p:nvPicPr>
          <p:cNvPr id="3" name="Picture 2">
            <a:extLst>
              <a:ext uri="{FF2B5EF4-FFF2-40B4-BE49-F238E27FC236}">
                <a16:creationId xmlns:a16="http://schemas.microsoft.com/office/drawing/2014/main" xmlns="" id="{CFC1B2D7-3558-4FB1-AE4C-BA445284F3DF}"/>
              </a:ext>
            </a:extLst>
          </p:cNvPr>
          <p:cNvPicPr>
            <a:picLocks noChangeAspect="1"/>
          </p:cNvPicPr>
          <p:nvPr/>
        </p:nvPicPr>
        <p:blipFill>
          <a:blip r:embed="rId2"/>
          <a:stretch>
            <a:fillRect/>
          </a:stretch>
        </p:blipFill>
        <p:spPr>
          <a:xfrm>
            <a:off x="645458" y="618565"/>
            <a:ext cx="8059271" cy="5706035"/>
          </a:xfrm>
          <a:prstGeom prst="rect">
            <a:avLst/>
          </a:prstGeom>
        </p:spPr>
      </p:pic>
      <p:sp>
        <p:nvSpPr>
          <p:cNvPr id="4" name="TextBox 3">
            <a:extLst>
              <a:ext uri="{FF2B5EF4-FFF2-40B4-BE49-F238E27FC236}">
                <a16:creationId xmlns:a16="http://schemas.microsoft.com/office/drawing/2014/main" xmlns="" id="{A6F974A8-2ED4-4E13-A45C-901F22FB8E31}"/>
              </a:ext>
            </a:extLst>
          </p:cNvPr>
          <p:cNvSpPr txBox="1"/>
          <p:nvPr/>
        </p:nvSpPr>
        <p:spPr>
          <a:xfrm>
            <a:off x="642937" y="211709"/>
            <a:ext cx="8115580" cy="369332"/>
          </a:xfrm>
          <a:prstGeom prst="rect">
            <a:avLst/>
          </a:prstGeom>
          <a:noFill/>
        </p:spPr>
        <p:txBody>
          <a:bodyPr wrap="square">
            <a:spAutoFit/>
          </a:bodyPr>
          <a:lstStyle/>
          <a:p>
            <a:pPr algn="ctr"/>
            <a:r>
              <a:rPr lang="en-US" b="1" dirty="0"/>
              <a:t>GF Revenue Forecast Significantly Improved From Special Session</a:t>
            </a:r>
          </a:p>
        </p:txBody>
      </p:sp>
    </p:spTree>
    <p:extLst>
      <p:ext uri="{BB962C8B-B14F-4D97-AF65-F5344CB8AC3E}">
        <p14:creationId xmlns:p14="http://schemas.microsoft.com/office/powerpoint/2010/main" val="3394826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74DC3B-0B93-430C-9906-25C9143F1DB6}"/>
              </a:ext>
            </a:extLst>
          </p:cNvPr>
          <p:cNvSpPr>
            <a:spLocks noGrp="1"/>
          </p:cNvSpPr>
          <p:nvPr>
            <p:ph type="title"/>
          </p:nvPr>
        </p:nvSpPr>
        <p:spPr/>
        <p:txBody>
          <a:bodyPr>
            <a:normAutofit fontScale="90000"/>
          </a:bodyPr>
          <a:lstStyle/>
          <a:p>
            <a:r>
              <a:rPr lang="en-US" dirty="0"/>
              <a:t>Will GF Revenues Continue Stronger Growth? </a:t>
            </a:r>
            <a:br>
              <a:rPr lang="en-US" dirty="0"/>
            </a:br>
            <a:r>
              <a:rPr lang="en-US" sz="2000" b="1" dirty="0"/>
              <a:t>Expect the Sales Tax Forecast to be Upgraded Significantly</a:t>
            </a:r>
          </a:p>
        </p:txBody>
      </p:sp>
      <p:sp>
        <p:nvSpPr>
          <p:cNvPr id="3" name="Slide Number Placeholder 2">
            <a:extLst>
              <a:ext uri="{FF2B5EF4-FFF2-40B4-BE49-F238E27FC236}">
                <a16:creationId xmlns:a16="http://schemas.microsoft.com/office/drawing/2014/main" xmlns="" id="{227BF78E-1D33-42BB-AAC0-7B96488244CF}"/>
              </a:ext>
            </a:extLst>
          </p:cNvPr>
          <p:cNvSpPr>
            <a:spLocks noGrp="1"/>
          </p:cNvSpPr>
          <p:nvPr>
            <p:ph type="sldNum" sz="quarter" idx="12"/>
          </p:nvPr>
        </p:nvSpPr>
        <p:spPr/>
        <p:txBody>
          <a:bodyPr/>
          <a:lstStyle/>
          <a:p>
            <a:fld id="{A6FFBDAD-BBBF-FC47-A21E-B6646637E485}" type="slidenum">
              <a:rPr lang="en-US" smtClean="0"/>
              <a:t>6</a:t>
            </a:fld>
            <a:endParaRPr lang="en-US"/>
          </a:p>
        </p:txBody>
      </p:sp>
      <p:sp>
        <p:nvSpPr>
          <p:cNvPr id="5" name="TextBox 4">
            <a:extLst>
              <a:ext uri="{FF2B5EF4-FFF2-40B4-BE49-F238E27FC236}">
                <a16:creationId xmlns:a16="http://schemas.microsoft.com/office/drawing/2014/main" xmlns="" id="{446C4592-B089-49DC-BB76-B30594669AC3}"/>
              </a:ext>
            </a:extLst>
          </p:cNvPr>
          <p:cNvSpPr txBox="1"/>
          <p:nvPr/>
        </p:nvSpPr>
        <p:spPr>
          <a:xfrm>
            <a:off x="788894" y="6026112"/>
            <a:ext cx="5114413" cy="276999"/>
          </a:xfrm>
          <a:prstGeom prst="rect">
            <a:avLst/>
          </a:prstGeom>
          <a:noFill/>
        </p:spPr>
        <p:txBody>
          <a:bodyPr wrap="none" rtlCol="0">
            <a:spAutoFit/>
          </a:bodyPr>
          <a:lstStyle/>
          <a:p>
            <a:r>
              <a:rPr lang="en-US" sz="1200" i="1" dirty="0">
                <a:latin typeface="Times New Roman" panose="02020603050405020304" pitchFamily="18" charset="0"/>
                <a:cs typeface="Times New Roman" panose="02020603050405020304" pitchFamily="18" charset="0"/>
              </a:rPr>
              <a:t>Source: Secretary of Finance presentation to Money Committees, Dec. 16, 2020</a:t>
            </a:r>
          </a:p>
        </p:txBody>
      </p:sp>
      <p:pic>
        <p:nvPicPr>
          <p:cNvPr id="7" name="Picture 6">
            <a:extLst>
              <a:ext uri="{FF2B5EF4-FFF2-40B4-BE49-F238E27FC236}">
                <a16:creationId xmlns:a16="http://schemas.microsoft.com/office/drawing/2014/main" xmlns="" id="{F0C9204B-E446-427E-AD5A-A3BB291FC91B}"/>
              </a:ext>
            </a:extLst>
          </p:cNvPr>
          <p:cNvPicPr>
            <a:picLocks noChangeAspect="1"/>
          </p:cNvPicPr>
          <p:nvPr/>
        </p:nvPicPr>
        <p:blipFill>
          <a:blip r:embed="rId2"/>
          <a:stretch>
            <a:fillRect/>
          </a:stretch>
        </p:blipFill>
        <p:spPr>
          <a:xfrm>
            <a:off x="1181100" y="1589834"/>
            <a:ext cx="6781800" cy="4162425"/>
          </a:xfrm>
          <a:prstGeom prst="rect">
            <a:avLst/>
          </a:prstGeom>
        </p:spPr>
      </p:pic>
    </p:spTree>
    <p:extLst>
      <p:ext uri="{BB962C8B-B14F-4D97-AF65-F5344CB8AC3E}">
        <p14:creationId xmlns:p14="http://schemas.microsoft.com/office/powerpoint/2010/main" val="1503297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B390190D-C15C-4545-A845-761614A49CA1}"/>
              </a:ext>
            </a:extLst>
          </p:cNvPr>
          <p:cNvSpPr>
            <a:spLocks noGrp="1"/>
          </p:cNvSpPr>
          <p:nvPr>
            <p:ph type="sldNum" sz="quarter" idx="12"/>
          </p:nvPr>
        </p:nvSpPr>
        <p:spPr/>
        <p:txBody>
          <a:bodyPr/>
          <a:lstStyle/>
          <a:p>
            <a:fld id="{A6FFBDAD-BBBF-FC47-A21E-B6646637E485}" type="slidenum">
              <a:rPr lang="en-US" smtClean="0"/>
              <a:t>7</a:t>
            </a:fld>
            <a:endParaRPr lang="en-US"/>
          </a:p>
        </p:txBody>
      </p:sp>
      <p:sp>
        <p:nvSpPr>
          <p:cNvPr id="6" name="Title 1">
            <a:extLst>
              <a:ext uri="{FF2B5EF4-FFF2-40B4-BE49-F238E27FC236}">
                <a16:creationId xmlns:a16="http://schemas.microsoft.com/office/drawing/2014/main" xmlns="" id="{DBE9EE83-D4F2-4CC5-92C7-B9B0DFA6C671}"/>
              </a:ext>
            </a:extLst>
          </p:cNvPr>
          <p:cNvSpPr txBox="1">
            <a:spLocks/>
          </p:cNvSpPr>
          <p:nvPr/>
        </p:nvSpPr>
        <p:spPr>
          <a:xfrm>
            <a:off x="304800" y="576116"/>
            <a:ext cx="8534400" cy="758952"/>
          </a:xfrm>
          <a:prstGeom prst="rect">
            <a:avLst/>
          </a:prstGeom>
        </p:spPr>
        <p:txBody>
          <a:bodyPr>
            <a:noAutofit/>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defTabSz="914400"/>
            <a:r>
              <a:rPr lang="en-US" sz="2800" dirty="0">
                <a:latin typeface="Times New Roman" panose="02020603050405020304" pitchFamily="18" charset="0"/>
                <a:cs typeface="Times New Roman" panose="02020603050405020304" pitchFamily="18" charset="0"/>
              </a:rPr>
              <a:t>Almost All Virginia Income Tax Liability</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Is From Taxpayers Over $50,000 in Income</a:t>
            </a:r>
            <a:br>
              <a:rPr lang="en-US" sz="2800" dirty="0">
                <a:latin typeface="Times New Roman" panose="02020603050405020304" pitchFamily="18" charset="0"/>
                <a:cs typeface="Times New Roman" panose="02020603050405020304" pitchFamily="18" charset="0"/>
              </a:rPr>
            </a:br>
            <a:endParaRPr lang="en-US" sz="2800" dirty="0"/>
          </a:p>
        </p:txBody>
      </p:sp>
      <p:sp>
        <p:nvSpPr>
          <p:cNvPr id="7" name="Slide Number Placeholder 2">
            <a:extLst>
              <a:ext uri="{FF2B5EF4-FFF2-40B4-BE49-F238E27FC236}">
                <a16:creationId xmlns:a16="http://schemas.microsoft.com/office/drawing/2014/main" xmlns="" id="{CD42C05A-B34B-4B22-B67B-00D7731C9B97}"/>
              </a:ext>
            </a:extLst>
          </p:cNvPr>
          <p:cNvSpPr txBox="1">
            <a:spLocks/>
          </p:cNvSpPr>
          <p:nvPr/>
        </p:nvSpPr>
        <p:spPr>
          <a:xfrm>
            <a:off x="4343400" y="1036020"/>
            <a:ext cx="457200" cy="441325"/>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7</a:t>
            </a:fld>
            <a:endParaRPr lang="en-US"/>
          </a:p>
        </p:txBody>
      </p:sp>
      <p:graphicFrame>
        <p:nvGraphicFramePr>
          <p:cNvPr id="8" name="Table 7">
            <a:extLst>
              <a:ext uri="{FF2B5EF4-FFF2-40B4-BE49-F238E27FC236}">
                <a16:creationId xmlns:a16="http://schemas.microsoft.com/office/drawing/2014/main" xmlns="" id="{D6289B46-7A5D-4DEF-8189-47796037ACB2}"/>
              </a:ext>
            </a:extLst>
          </p:cNvPr>
          <p:cNvGraphicFramePr>
            <a:graphicFrameLocks noGrp="1"/>
          </p:cNvGraphicFramePr>
          <p:nvPr>
            <p:extLst>
              <p:ext uri="{D42A27DB-BD31-4B8C-83A1-F6EECF244321}">
                <p14:modId xmlns:p14="http://schemas.microsoft.com/office/powerpoint/2010/main" val="2835111342"/>
              </p:ext>
            </p:extLst>
          </p:nvPr>
        </p:nvGraphicFramePr>
        <p:xfrm>
          <a:off x="1900519" y="1794972"/>
          <a:ext cx="5127810" cy="3828147"/>
        </p:xfrm>
        <a:graphic>
          <a:graphicData uri="http://schemas.openxmlformats.org/drawingml/2006/table">
            <a:tbl>
              <a:tblPr>
                <a:tableStyleId>{5C22544A-7EE6-4342-B048-85BDC9FD1C3A}</a:tableStyleId>
              </a:tblPr>
              <a:tblGrid>
                <a:gridCol w="2536916">
                  <a:extLst>
                    <a:ext uri="{9D8B030D-6E8A-4147-A177-3AD203B41FA5}">
                      <a16:colId xmlns:a16="http://schemas.microsoft.com/office/drawing/2014/main" xmlns="" val="3400665326"/>
                    </a:ext>
                  </a:extLst>
                </a:gridCol>
                <a:gridCol w="1223477">
                  <a:extLst>
                    <a:ext uri="{9D8B030D-6E8A-4147-A177-3AD203B41FA5}">
                      <a16:colId xmlns:a16="http://schemas.microsoft.com/office/drawing/2014/main" xmlns="" val="4227973185"/>
                    </a:ext>
                  </a:extLst>
                </a:gridCol>
                <a:gridCol w="1367417">
                  <a:extLst>
                    <a:ext uri="{9D8B030D-6E8A-4147-A177-3AD203B41FA5}">
                      <a16:colId xmlns:a16="http://schemas.microsoft.com/office/drawing/2014/main" xmlns="" val="841665815"/>
                    </a:ext>
                  </a:extLst>
                </a:gridCol>
              </a:tblGrid>
              <a:tr h="1279216">
                <a:tc>
                  <a:txBody>
                    <a:bodyPr/>
                    <a:lstStyle/>
                    <a:p>
                      <a:pPr algn="l" fontAlgn="b"/>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561" marR="8561" marT="8561" marB="0" anchor="b"/>
                </a:tc>
                <a:tc>
                  <a:txBody>
                    <a:bodyPr/>
                    <a:lstStyle/>
                    <a:p>
                      <a:pPr algn="r" fontAlgn="b"/>
                      <a:r>
                        <a:rPr lang="en-US" sz="1600" b="1" u="none" strike="noStrike" dirty="0">
                          <a:effectLst/>
                          <a:latin typeface="Times New Roman" panose="02020603050405020304" pitchFamily="18" charset="0"/>
                          <a:cs typeface="Times New Roman" panose="02020603050405020304" pitchFamily="18" charset="0"/>
                        </a:rPr>
                        <a:t>% of Tax Returns</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561" marR="8561" marT="8561" marB="0" anchor="b"/>
                </a:tc>
                <a:tc>
                  <a:txBody>
                    <a:bodyPr/>
                    <a:lstStyle/>
                    <a:p>
                      <a:pPr algn="r" fontAlgn="b"/>
                      <a:r>
                        <a:rPr lang="en-US" sz="1600" b="1" u="none" strike="noStrike" dirty="0">
                          <a:effectLst/>
                          <a:latin typeface="Times New Roman" panose="02020603050405020304" pitchFamily="18" charset="0"/>
                          <a:cs typeface="Times New Roman" panose="02020603050405020304" pitchFamily="18" charset="0"/>
                        </a:rPr>
                        <a:t>% of Total Tax Liability</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561" marR="8561" marT="8561" marB="0" anchor="b"/>
                </a:tc>
                <a:extLst>
                  <a:ext uri="{0D108BD9-81ED-4DB2-BD59-A6C34878D82A}">
                    <a16:rowId xmlns:a16="http://schemas.microsoft.com/office/drawing/2014/main" xmlns="" val="2176024033"/>
                  </a:ext>
                </a:extLst>
              </a:tr>
              <a:tr h="428572">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Under $25,000</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561" marR="8561" marT="8561" marB="0" anchor="b"/>
                </a:tc>
                <a:tc>
                  <a:txBody>
                    <a:bodyPr/>
                    <a:lstStyle/>
                    <a:p>
                      <a:pPr algn="r" fontAlgn="b"/>
                      <a:r>
                        <a:rPr lang="en-US" sz="1600" u="none" strike="noStrike">
                          <a:effectLst/>
                          <a:latin typeface="Times New Roman" panose="02020603050405020304" pitchFamily="18" charset="0"/>
                          <a:cs typeface="Times New Roman" panose="02020603050405020304" pitchFamily="18" charset="0"/>
                        </a:rPr>
                        <a:t>30.5%</a:t>
                      </a:r>
                      <a:endParaRPr lang="en-US" sz="1600" b="0" i="0" u="none" strike="noStrike">
                        <a:solidFill>
                          <a:srgbClr val="000000"/>
                        </a:solidFill>
                        <a:effectLst/>
                        <a:latin typeface="Times New Roman" panose="02020603050405020304" pitchFamily="18" charset="0"/>
                        <a:cs typeface="Times New Roman" panose="02020603050405020304" pitchFamily="18" charset="0"/>
                      </a:endParaRPr>
                    </a:p>
                  </a:txBody>
                  <a:tcPr marL="8561" marR="8561" marT="8561" marB="0" anchor="b"/>
                </a:tc>
                <a:tc>
                  <a:txBody>
                    <a:bodyPr/>
                    <a:lstStyle/>
                    <a:p>
                      <a:pPr algn="r" fontAlgn="b"/>
                      <a:r>
                        <a:rPr lang="en-US" sz="1600" b="0" u="none" strike="noStrike" dirty="0">
                          <a:effectLst/>
                          <a:latin typeface="Times New Roman" panose="02020603050405020304" pitchFamily="18" charset="0"/>
                          <a:cs typeface="Times New Roman" panose="02020603050405020304" pitchFamily="18" charset="0"/>
                        </a:rPr>
                        <a:t>1.4%</a:t>
                      </a: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561" marR="8561" marT="8561" marB="0" anchor="b"/>
                </a:tc>
                <a:extLst>
                  <a:ext uri="{0D108BD9-81ED-4DB2-BD59-A6C34878D82A}">
                    <a16:rowId xmlns:a16="http://schemas.microsoft.com/office/drawing/2014/main" xmlns="" val="41042491"/>
                  </a:ext>
                </a:extLst>
              </a:tr>
              <a:tr h="428572">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$25,000-50,000</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561" marR="8561" marT="8561" marB="0" anchor="b"/>
                </a:tc>
                <a:tc>
                  <a:txBody>
                    <a:bodyPr/>
                    <a:lstStyle/>
                    <a:p>
                      <a:pPr algn="r" fontAlgn="b"/>
                      <a:r>
                        <a:rPr lang="en-US" sz="1600" u="none" strike="noStrike">
                          <a:effectLst/>
                          <a:latin typeface="Times New Roman" panose="02020603050405020304" pitchFamily="18" charset="0"/>
                          <a:cs typeface="Times New Roman" panose="02020603050405020304" pitchFamily="18" charset="0"/>
                        </a:rPr>
                        <a:t>21.5%</a:t>
                      </a:r>
                      <a:endParaRPr lang="en-US" sz="1600" b="0" i="0" u="none" strike="noStrike">
                        <a:solidFill>
                          <a:srgbClr val="000000"/>
                        </a:solidFill>
                        <a:effectLst/>
                        <a:latin typeface="Times New Roman" panose="02020603050405020304" pitchFamily="18" charset="0"/>
                        <a:cs typeface="Times New Roman" panose="02020603050405020304" pitchFamily="18" charset="0"/>
                      </a:endParaRPr>
                    </a:p>
                  </a:txBody>
                  <a:tcPr marL="8561" marR="8561" marT="8561" marB="0" anchor="b"/>
                </a:tc>
                <a:tc>
                  <a:txBody>
                    <a:bodyPr/>
                    <a:lstStyle/>
                    <a:p>
                      <a:pPr algn="r" fontAlgn="b"/>
                      <a:r>
                        <a:rPr lang="en-US" sz="1600" b="0" u="none" strike="noStrike" dirty="0">
                          <a:effectLst/>
                          <a:latin typeface="Times New Roman" panose="02020603050405020304" pitchFamily="18" charset="0"/>
                          <a:cs typeface="Times New Roman" panose="02020603050405020304" pitchFamily="18" charset="0"/>
                        </a:rPr>
                        <a:t>7.2%</a:t>
                      </a: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561" marR="8561" marT="8561" marB="0" anchor="b"/>
                </a:tc>
                <a:extLst>
                  <a:ext uri="{0D108BD9-81ED-4DB2-BD59-A6C34878D82A}">
                    <a16:rowId xmlns:a16="http://schemas.microsoft.com/office/drawing/2014/main" xmlns="" val="2754003863"/>
                  </a:ext>
                </a:extLst>
              </a:tr>
              <a:tr h="428572">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$50,000-150,000</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561" marR="8561" marT="8561" marB="0" anchor="b"/>
                </a:tc>
                <a:tc>
                  <a:txBody>
                    <a:bodyPr/>
                    <a:lstStyle/>
                    <a:p>
                      <a:pPr algn="r" fontAlgn="b"/>
                      <a:r>
                        <a:rPr lang="en-US" sz="1600" u="none" strike="noStrike">
                          <a:effectLst/>
                          <a:latin typeface="Times New Roman" panose="02020603050405020304" pitchFamily="18" charset="0"/>
                          <a:cs typeface="Times New Roman" panose="02020603050405020304" pitchFamily="18" charset="0"/>
                        </a:rPr>
                        <a:t>35.2%</a:t>
                      </a:r>
                      <a:endParaRPr lang="en-US" sz="1600" b="0" i="0" u="none" strike="noStrike">
                        <a:solidFill>
                          <a:srgbClr val="000000"/>
                        </a:solidFill>
                        <a:effectLst/>
                        <a:latin typeface="Times New Roman" panose="02020603050405020304" pitchFamily="18" charset="0"/>
                        <a:cs typeface="Times New Roman" panose="02020603050405020304" pitchFamily="18" charset="0"/>
                      </a:endParaRPr>
                    </a:p>
                  </a:txBody>
                  <a:tcPr marL="8561" marR="8561" marT="8561" marB="0" anchor="b"/>
                </a:tc>
                <a:tc>
                  <a:txBody>
                    <a:bodyPr/>
                    <a:lstStyle/>
                    <a:p>
                      <a:pPr algn="r" fontAlgn="b"/>
                      <a:r>
                        <a:rPr lang="en-US" sz="1600" b="0" u="none" strike="noStrike" dirty="0">
                          <a:effectLst/>
                          <a:latin typeface="Times New Roman" panose="02020603050405020304" pitchFamily="18" charset="0"/>
                          <a:cs typeface="Times New Roman" panose="02020603050405020304" pitchFamily="18" charset="0"/>
                        </a:rPr>
                        <a:t>36.8%</a:t>
                      </a: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561" marR="8561" marT="8561" marB="0" anchor="b"/>
                </a:tc>
                <a:extLst>
                  <a:ext uri="{0D108BD9-81ED-4DB2-BD59-A6C34878D82A}">
                    <a16:rowId xmlns:a16="http://schemas.microsoft.com/office/drawing/2014/main" xmlns="" val="2283971263"/>
                  </a:ext>
                </a:extLst>
              </a:tr>
              <a:tr h="428572">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$150,000-500,000</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561" marR="8561" marT="8561" marB="0" anchor="b"/>
                </a:tc>
                <a:tc>
                  <a:txBody>
                    <a:bodyPr/>
                    <a:lstStyle/>
                    <a:p>
                      <a:pPr algn="r" fontAlgn="b"/>
                      <a:r>
                        <a:rPr lang="en-US" sz="1600" u="none" strike="noStrike">
                          <a:effectLst/>
                          <a:latin typeface="Times New Roman" panose="02020603050405020304" pitchFamily="18" charset="0"/>
                          <a:cs typeface="Times New Roman" panose="02020603050405020304" pitchFamily="18" charset="0"/>
                        </a:rPr>
                        <a:t>11.7%</a:t>
                      </a:r>
                      <a:endParaRPr lang="en-US" sz="1600" b="0" i="0" u="none" strike="noStrike">
                        <a:solidFill>
                          <a:srgbClr val="000000"/>
                        </a:solidFill>
                        <a:effectLst/>
                        <a:latin typeface="Times New Roman" panose="02020603050405020304" pitchFamily="18" charset="0"/>
                        <a:cs typeface="Times New Roman" panose="02020603050405020304" pitchFamily="18" charset="0"/>
                      </a:endParaRPr>
                    </a:p>
                  </a:txBody>
                  <a:tcPr marL="8561" marR="8561" marT="8561" marB="0" anchor="b"/>
                </a:tc>
                <a:tc>
                  <a:txBody>
                    <a:bodyPr/>
                    <a:lstStyle/>
                    <a:p>
                      <a:pPr algn="r" fontAlgn="b"/>
                      <a:r>
                        <a:rPr lang="en-US" sz="1600" u="none" strike="noStrike" dirty="0">
                          <a:effectLst/>
                          <a:latin typeface="Times New Roman" panose="02020603050405020304" pitchFamily="18" charset="0"/>
                          <a:cs typeface="Times New Roman" panose="02020603050405020304" pitchFamily="18" charset="0"/>
                        </a:rPr>
                        <a:t>36.7%</a:t>
                      </a: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561" marR="8561" marT="8561" marB="0" anchor="b"/>
                </a:tc>
                <a:extLst>
                  <a:ext uri="{0D108BD9-81ED-4DB2-BD59-A6C34878D82A}">
                    <a16:rowId xmlns:a16="http://schemas.microsoft.com/office/drawing/2014/main" xmlns="" val="1296002302"/>
                  </a:ext>
                </a:extLst>
              </a:tr>
              <a:tr h="406071">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Over $500,000</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561" marR="8561" marT="8561" marB="0" anchor="b"/>
                </a:tc>
                <a:tc>
                  <a:txBody>
                    <a:bodyPr/>
                    <a:lstStyle/>
                    <a:p>
                      <a:pPr algn="r" fontAlgn="b"/>
                      <a:r>
                        <a:rPr lang="en-US" sz="1600" u="sng" strike="noStrike">
                          <a:effectLst/>
                          <a:latin typeface="Times New Roman" panose="02020603050405020304" pitchFamily="18" charset="0"/>
                          <a:cs typeface="Times New Roman" panose="02020603050405020304" pitchFamily="18" charset="0"/>
                        </a:rPr>
                        <a:t>1.0%</a:t>
                      </a:r>
                      <a:endParaRPr lang="en-US" sz="1600" b="0" i="0" u="sng" strike="noStrike">
                        <a:solidFill>
                          <a:srgbClr val="000000"/>
                        </a:solidFill>
                        <a:effectLst/>
                        <a:latin typeface="Times New Roman" panose="02020603050405020304" pitchFamily="18" charset="0"/>
                        <a:cs typeface="Times New Roman" panose="02020603050405020304" pitchFamily="18" charset="0"/>
                      </a:endParaRPr>
                    </a:p>
                  </a:txBody>
                  <a:tcPr marL="8561" marR="8561" marT="8561" marB="0" anchor="b"/>
                </a:tc>
                <a:tc>
                  <a:txBody>
                    <a:bodyPr/>
                    <a:lstStyle/>
                    <a:p>
                      <a:pPr algn="r" fontAlgn="b"/>
                      <a:r>
                        <a:rPr lang="en-US" sz="1600" u="sng" strike="noStrike" dirty="0">
                          <a:effectLst/>
                          <a:latin typeface="Times New Roman" panose="02020603050405020304" pitchFamily="18" charset="0"/>
                          <a:cs typeface="Times New Roman" panose="02020603050405020304" pitchFamily="18" charset="0"/>
                        </a:rPr>
                        <a:t>17.9%</a:t>
                      </a:r>
                      <a:endParaRPr lang="en-US" sz="1600" b="0" i="0" u="sng" strike="noStrike" dirty="0">
                        <a:solidFill>
                          <a:srgbClr val="000000"/>
                        </a:solidFill>
                        <a:effectLst/>
                        <a:latin typeface="Times New Roman" panose="02020603050405020304" pitchFamily="18" charset="0"/>
                        <a:cs typeface="Times New Roman" panose="02020603050405020304" pitchFamily="18" charset="0"/>
                      </a:endParaRPr>
                    </a:p>
                  </a:txBody>
                  <a:tcPr marL="8561" marR="8561" marT="8561" marB="0" anchor="b"/>
                </a:tc>
                <a:extLst>
                  <a:ext uri="{0D108BD9-81ED-4DB2-BD59-A6C34878D82A}">
                    <a16:rowId xmlns:a16="http://schemas.microsoft.com/office/drawing/2014/main" xmlns="" val="2948168443"/>
                  </a:ext>
                </a:extLst>
              </a:tr>
              <a:tr h="428572">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Totals</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561" marR="8561" marT="8561" marB="0" anchor="b"/>
                </a:tc>
                <a:tc>
                  <a:txBody>
                    <a:bodyPr/>
                    <a:lstStyle/>
                    <a:p>
                      <a:pPr algn="r" fontAlgn="b"/>
                      <a:r>
                        <a:rPr lang="en-US" sz="1600" u="none" strike="noStrike">
                          <a:effectLst/>
                          <a:latin typeface="Times New Roman" panose="02020603050405020304" pitchFamily="18" charset="0"/>
                          <a:cs typeface="Times New Roman" panose="02020603050405020304" pitchFamily="18" charset="0"/>
                        </a:rPr>
                        <a:t>100.0%</a:t>
                      </a:r>
                      <a:endParaRPr lang="en-US" sz="1600" b="0" i="0" u="none" strike="noStrike">
                        <a:solidFill>
                          <a:srgbClr val="000000"/>
                        </a:solidFill>
                        <a:effectLst/>
                        <a:latin typeface="Times New Roman" panose="02020603050405020304" pitchFamily="18" charset="0"/>
                        <a:cs typeface="Times New Roman" panose="02020603050405020304" pitchFamily="18" charset="0"/>
                      </a:endParaRPr>
                    </a:p>
                  </a:txBody>
                  <a:tcPr marL="8561" marR="8561" marT="8561" marB="0" anchor="b"/>
                </a:tc>
                <a:tc>
                  <a:txBody>
                    <a:bodyPr/>
                    <a:lstStyle/>
                    <a:p>
                      <a:pPr algn="r" fontAlgn="b"/>
                      <a:r>
                        <a:rPr lang="en-US" sz="1600" u="none" strike="noStrike" dirty="0">
                          <a:effectLst/>
                          <a:latin typeface="Times New Roman" panose="02020603050405020304" pitchFamily="18" charset="0"/>
                          <a:cs typeface="Times New Roman" panose="02020603050405020304" pitchFamily="18" charset="0"/>
                        </a:rPr>
                        <a:t>100.0%</a:t>
                      </a: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561" marR="8561" marT="8561" marB="0" anchor="b"/>
                </a:tc>
                <a:extLst>
                  <a:ext uri="{0D108BD9-81ED-4DB2-BD59-A6C34878D82A}">
                    <a16:rowId xmlns:a16="http://schemas.microsoft.com/office/drawing/2014/main" xmlns="" val="1959535401"/>
                  </a:ext>
                </a:extLst>
              </a:tr>
            </a:tbl>
          </a:graphicData>
        </a:graphic>
      </p:graphicFrame>
      <p:sp>
        <p:nvSpPr>
          <p:cNvPr id="9" name="TextBox 8">
            <a:extLst>
              <a:ext uri="{FF2B5EF4-FFF2-40B4-BE49-F238E27FC236}">
                <a16:creationId xmlns:a16="http://schemas.microsoft.com/office/drawing/2014/main" xmlns="" id="{575EA38E-A27A-4915-8BB6-6CA210396C51}"/>
              </a:ext>
            </a:extLst>
          </p:cNvPr>
          <p:cNvSpPr txBox="1"/>
          <p:nvPr/>
        </p:nvSpPr>
        <p:spPr>
          <a:xfrm>
            <a:off x="891271" y="5940746"/>
            <a:ext cx="4724820" cy="276999"/>
          </a:xfrm>
          <a:prstGeom prst="rect">
            <a:avLst/>
          </a:prstGeom>
          <a:noFill/>
        </p:spPr>
        <p:txBody>
          <a:bodyPr wrap="none" rtlCol="0">
            <a:spAutoFit/>
          </a:bodyPr>
          <a:lstStyle/>
          <a:p>
            <a:r>
              <a:rPr lang="en-US" sz="1200" i="1" dirty="0">
                <a:latin typeface="Times New Roman" panose="02020603050405020304" pitchFamily="18" charset="0"/>
                <a:cs typeface="Times New Roman" panose="02020603050405020304" pitchFamily="18" charset="0"/>
              </a:rPr>
              <a:t>Source: Dept. of Taxation/</a:t>
            </a:r>
            <a:r>
              <a:rPr lang="en-US" sz="1200" i="1" dirty="0" err="1">
                <a:latin typeface="Times New Roman" panose="02020603050405020304" pitchFamily="18" charset="0"/>
                <a:cs typeface="Times New Roman" panose="02020603050405020304" pitchFamily="18" charset="0"/>
              </a:rPr>
              <a:t>Chainbridge</a:t>
            </a:r>
            <a:r>
              <a:rPr lang="en-US" sz="1200" i="1" dirty="0">
                <a:latin typeface="Times New Roman" panose="02020603050405020304" pitchFamily="18" charset="0"/>
                <a:cs typeface="Times New Roman" panose="02020603050405020304" pitchFamily="18" charset="0"/>
              </a:rPr>
              <a:t> Software analysis of TCJA impact</a:t>
            </a:r>
          </a:p>
        </p:txBody>
      </p:sp>
    </p:spTree>
    <p:extLst>
      <p:ext uri="{BB962C8B-B14F-4D97-AF65-F5344CB8AC3E}">
        <p14:creationId xmlns:p14="http://schemas.microsoft.com/office/powerpoint/2010/main" val="593927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0085EF-4DCD-A84C-A8F6-C27C3A83EA06}"/>
              </a:ext>
            </a:extLst>
          </p:cNvPr>
          <p:cNvSpPr>
            <a:spLocks noGrp="1"/>
          </p:cNvSpPr>
          <p:nvPr>
            <p:ph type="title"/>
          </p:nvPr>
        </p:nvSpPr>
        <p:spPr>
          <a:xfrm>
            <a:off x="304799" y="472200"/>
            <a:ext cx="8534400" cy="758952"/>
          </a:xfrm>
        </p:spPr>
        <p:txBody>
          <a:bodyPr>
            <a:normAutofit fontScale="90000"/>
          </a:bodyPr>
          <a:lstStyle/>
          <a:p>
            <a:r>
              <a:rPr lang="en-US" dirty="0"/>
              <a:t>On-Line Sales Have Soared Along With</a:t>
            </a:r>
            <a:br>
              <a:rPr lang="en-US" dirty="0"/>
            </a:br>
            <a:r>
              <a:rPr lang="en-US" dirty="0"/>
              <a:t>Sales Tax Credited to Place of Residence</a:t>
            </a:r>
          </a:p>
        </p:txBody>
      </p:sp>
      <p:sp>
        <p:nvSpPr>
          <p:cNvPr id="3" name="Slide Number Placeholder 2">
            <a:extLst>
              <a:ext uri="{FF2B5EF4-FFF2-40B4-BE49-F238E27FC236}">
                <a16:creationId xmlns:a16="http://schemas.microsoft.com/office/drawing/2014/main" xmlns="" id="{96EDDE98-BDE8-A44B-B8E3-8F92FB2FD548}"/>
              </a:ext>
            </a:extLst>
          </p:cNvPr>
          <p:cNvSpPr>
            <a:spLocks noGrp="1"/>
          </p:cNvSpPr>
          <p:nvPr>
            <p:ph type="sldNum" sz="quarter" idx="12"/>
          </p:nvPr>
        </p:nvSpPr>
        <p:spPr/>
        <p:txBody>
          <a:bodyPr/>
          <a:lstStyle/>
          <a:p>
            <a:fld id="{A6FFBDAD-BBBF-FC47-A21E-B6646637E485}" type="slidenum">
              <a:rPr lang="en-US" smtClean="0"/>
              <a:t>8</a:t>
            </a:fld>
            <a:endParaRPr lang="en-US"/>
          </a:p>
        </p:txBody>
      </p:sp>
      <p:graphicFrame>
        <p:nvGraphicFramePr>
          <p:cNvPr id="5" name="Chart 4">
            <a:extLst>
              <a:ext uri="{FF2B5EF4-FFF2-40B4-BE49-F238E27FC236}">
                <a16:creationId xmlns:a16="http://schemas.microsoft.com/office/drawing/2014/main" xmlns="" id="{0FD3E1E0-7679-45B5-86AC-E31145FFE779}"/>
              </a:ext>
            </a:extLst>
          </p:cNvPr>
          <p:cNvGraphicFramePr>
            <a:graphicFrameLocks/>
          </p:cNvGraphicFramePr>
          <p:nvPr>
            <p:extLst>
              <p:ext uri="{D42A27DB-BD31-4B8C-83A1-F6EECF244321}">
                <p14:modId xmlns:p14="http://schemas.microsoft.com/office/powerpoint/2010/main" val="4062286565"/>
              </p:ext>
            </p:extLst>
          </p:nvPr>
        </p:nvGraphicFramePr>
        <p:xfrm>
          <a:off x="1133668" y="1618121"/>
          <a:ext cx="6876661" cy="4058817"/>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xmlns="" id="{E488AD54-77BD-4CEA-A9F7-37F00B5BE931}"/>
              </a:ext>
            </a:extLst>
          </p:cNvPr>
          <p:cNvSpPr txBox="1"/>
          <p:nvPr/>
        </p:nvSpPr>
        <p:spPr>
          <a:xfrm>
            <a:off x="1133669" y="5923131"/>
            <a:ext cx="4572000" cy="276999"/>
          </a:xfrm>
          <a:prstGeom prst="rect">
            <a:avLst/>
          </a:prstGeom>
          <a:noFill/>
        </p:spPr>
        <p:txBody>
          <a:bodyPr wrap="square">
            <a:spAutoFit/>
          </a:bodyPr>
          <a:lstStyle/>
          <a:p>
            <a:r>
              <a:rPr lang="en-US" sz="1200" i="1" dirty="0">
                <a:latin typeface="Times New Roman" panose="02020603050405020304" pitchFamily="18" charset="0"/>
                <a:cs typeface="Times New Roman" panose="02020603050405020304" pitchFamily="18" charset="0"/>
              </a:rPr>
              <a:t>Source: Dept. of Taxation</a:t>
            </a:r>
          </a:p>
        </p:txBody>
      </p:sp>
    </p:spTree>
    <p:extLst>
      <p:ext uri="{BB962C8B-B14F-4D97-AF65-F5344CB8AC3E}">
        <p14:creationId xmlns:p14="http://schemas.microsoft.com/office/powerpoint/2010/main" val="2753798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68B3BA7F-AC58-48B2-A2C9-6D50196FD77C}"/>
              </a:ext>
            </a:extLst>
          </p:cNvPr>
          <p:cNvSpPr>
            <a:spLocks noGrp="1"/>
          </p:cNvSpPr>
          <p:nvPr>
            <p:ph type="sldNum" sz="quarter" idx="12"/>
          </p:nvPr>
        </p:nvSpPr>
        <p:spPr/>
        <p:txBody>
          <a:bodyPr/>
          <a:lstStyle/>
          <a:p>
            <a:fld id="{A6FFBDAD-BBBF-FC47-A21E-B6646637E485}" type="slidenum">
              <a:rPr lang="en-US" smtClean="0"/>
              <a:t>9</a:t>
            </a:fld>
            <a:endParaRPr lang="en-US"/>
          </a:p>
        </p:txBody>
      </p:sp>
      <p:sp>
        <p:nvSpPr>
          <p:cNvPr id="3" name="Slide Number Placeholder 1">
            <a:extLst>
              <a:ext uri="{FF2B5EF4-FFF2-40B4-BE49-F238E27FC236}">
                <a16:creationId xmlns:a16="http://schemas.microsoft.com/office/drawing/2014/main" xmlns="" id="{97421302-8491-4A87-9D56-C2AB4845114D}"/>
              </a:ext>
            </a:extLst>
          </p:cNvPr>
          <p:cNvSpPr txBox="1">
            <a:spLocks/>
          </p:cNvSpPr>
          <p:nvPr/>
        </p:nvSpPr>
        <p:spPr>
          <a:xfrm>
            <a:off x="4267200" y="6324600"/>
            <a:ext cx="609600" cy="441324"/>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9</a:t>
            </a:fld>
            <a:endParaRPr lang="en-US"/>
          </a:p>
        </p:txBody>
      </p:sp>
      <p:sp>
        <p:nvSpPr>
          <p:cNvPr id="4" name="Slide Number Placeholder 1">
            <a:extLst>
              <a:ext uri="{FF2B5EF4-FFF2-40B4-BE49-F238E27FC236}">
                <a16:creationId xmlns:a16="http://schemas.microsoft.com/office/drawing/2014/main" xmlns="" id="{763C3997-85B5-4F04-9C0D-6F3AB70E10CC}"/>
              </a:ext>
            </a:extLst>
          </p:cNvPr>
          <p:cNvSpPr txBox="1">
            <a:spLocks/>
          </p:cNvSpPr>
          <p:nvPr/>
        </p:nvSpPr>
        <p:spPr>
          <a:xfrm>
            <a:off x="4267200" y="6324600"/>
            <a:ext cx="609600" cy="441324"/>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9</a:t>
            </a:fld>
            <a:endParaRPr lang="en-US"/>
          </a:p>
        </p:txBody>
      </p:sp>
      <p:sp>
        <p:nvSpPr>
          <p:cNvPr id="5" name="Title 1">
            <a:extLst>
              <a:ext uri="{FF2B5EF4-FFF2-40B4-BE49-F238E27FC236}">
                <a16:creationId xmlns:a16="http://schemas.microsoft.com/office/drawing/2014/main" xmlns="" id="{36C2D106-1DE6-4B56-8AFC-ABAB1FCC3EEC}"/>
              </a:ext>
            </a:extLst>
          </p:cNvPr>
          <p:cNvSpPr txBox="1">
            <a:spLocks/>
          </p:cNvSpPr>
          <p:nvPr/>
        </p:nvSpPr>
        <p:spPr>
          <a:xfrm>
            <a:off x="457200" y="274638"/>
            <a:ext cx="8229600" cy="757237"/>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altLang="en-US" sz="3200" dirty="0">
                <a:latin typeface="Times New Roman" panose="02020603050405020304" pitchFamily="18" charset="0"/>
                <a:cs typeface="Times New Roman" panose="02020603050405020304" pitchFamily="18" charset="0"/>
              </a:rPr>
              <a:t>GF Appropriations Growth From FY 2014-20</a:t>
            </a:r>
          </a:p>
        </p:txBody>
      </p:sp>
      <p:graphicFrame>
        <p:nvGraphicFramePr>
          <p:cNvPr id="6" name="Table 5">
            <a:extLst>
              <a:ext uri="{FF2B5EF4-FFF2-40B4-BE49-F238E27FC236}">
                <a16:creationId xmlns:a16="http://schemas.microsoft.com/office/drawing/2014/main" xmlns="" id="{C344A72A-EAB8-4E98-8853-F1A0B8A7D4F8}"/>
              </a:ext>
            </a:extLst>
          </p:cNvPr>
          <p:cNvGraphicFramePr>
            <a:graphicFrameLocks noGrp="1"/>
          </p:cNvGraphicFramePr>
          <p:nvPr>
            <p:extLst>
              <p:ext uri="{D42A27DB-BD31-4B8C-83A1-F6EECF244321}">
                <p14:modId xmlns:p14="http://schemas.microsoft.com/office/powerpoint/2010/main" val="3388837233"/>
              </p:ext>
            </p:extLst>
          </p:nvPr>
        </p:nvGraphicFramePr>
        <p:xfrm>
          <a:off x="914400" y="1121709"/>
          <a:ext cx="7315200" cy="4911719"/>
        </p:xfrm>
        <a:graphic>
          <a:graphicData uri="http://schemas.openxmlformats.org/drawingml/2006/table">
            <a:tbl>
              <a:tblPr>
                <a:tableStyleId>{5C22544A-7EE6-4342-B048-85BDC9FD1C3A}</a:tableStyleId>
              </a:tblPr>
              <a:tblGrid>
                <a:gridCol w="2699657">
                  <a:extLst>
                    <a:ext uri="{9D8B030D-6E8A-4147-A177-3AD203B41FA5}">
                      <a16:colId xmlns:a16="http://schemas.microsoft.com/office/drawing/2014/main" xmlns="" val="4284892587"/>
                    </a:ext>
                  </a:extLst>
                </a:gridCol>
                <a:gridCol w="1306286">
                  <a:extLst>
                    <a:ext uri="{9D8B030D-6E8A-4147-A177-3AD203B41FA5}">
                      <a16:colId xmlns:a16="http://schemas.microsoft.com/office/drawing/2014/main" xmlns="" val="4026364361"/>
                    </a:ext>
                  </a:extLst>
                </a:gridCol>
                <a:gridCol w="1166948">
                  <a:extLst>
                    <a:ext uri="{9D8B030D-6E8A-4147-A177-3AD203B41FA5}">
                      <a16:colId xmlns:a16="http://schemas.microsoft.com/office/drawing/2014/main" xmlns="" val="3722186206"/>
                    </a:ext>
                  </a:extLst>
                </a:gridCol>
                <a:gridCol w="1027612">
                  <a:extLst>
                    <a:ext uri="{9D8B030D-6E8A-4147-A177-3AD203B41FA5}">
                      <a16:colId xmlns:a16="http://schemas.microsoft.com/office/drawing/2014/main" xmlns="" val="548085849"/>
                    </a:ext>
                  </a:extLst>
                </a:gridCol>
                <a:gridCol w="1114697">
                  <a:extLst>
                    <a:ext uri="{9D8B030D-6E8A-4147-A177-3AD203B41FA5}">
                      <a16:colId xmlns:a16="http://schemas.microsoft.com/office/drawing/2014/main" xmlns="" val="65356483"/>
                    </a:ext>
                  </a:extLst>
                </a:gridCol>
              </a:tblGrid>
              <a:tr h="231110">
                <a:tc>
                  <a:txBody>
                    <a:bodyPr/>
                    <a:lstStyle/>
                    <a:p>
                      <a:pPr algn="l" fontAlgn="b"/>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b="1" u="sng" strike="noStrike" dirty="0">
                          <a:effectLst/>
                          <a:latin typeface="Times New Roman" panose="02020603050405020304" pitchFamily="18" charset="0"/>
                          <a:cs typeface="Times New Roman" panose="02020603050405020304" pitchFamily="18" charset="0"/>
                        </a:rPr>
                        <a:t>FY 2014 </a:t>
                      </a:r>
                      <a:endParaRPr lang="en-US" sz="1400" b="1" i="0" u="sng"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rtl="0" fontAlgn="b"/>
                      <a:r>
                        <a:rPr lang="en-US" sz="1400" b="1" u="sng" strike="noStrike" dirty="0">
                          <a:effectLst/>
                          <a:latin typeface="Times New Roman" panose="02020603050405020304" pitchFamily="18" charset="0"/>
                          <a:cs typeface="Times New Roman" panose="02020603050405020304" pitchFamily="18" charset="0"/>
                        </a:rPr>
                        <a:t>FY 2020</a:t>
                      </a:r>
                      <a:endParaRPr lang="en-US" sz="1400" b="1" i="0" u="sng"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b="1" u="sng" strike="noStrike" dirty="0">
                          <a:effectLst/>
                          <a:latin typeface="Times New Roman" panose="02020603050405020304" pitchFamily="18" charset="0"/>
                          <a:cs typeface="Times New Roman" panose="02020603050405020304" pitchFamily="18" charset="0"/>
                        </a:rPr>
                        <a:t>$ Change</a:t>
                      </a:r>
                      <a:endParaRPr lang="en-US" sz="1400" b="1" i="0" u="sng"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b="1" u="sng" strike="noStrike" dirty="0">
                          <a:effectLst/>
                          <a:latin typeface="Times New Roman" panose="02020603050405020304" pitchFamily="18" charset="0"/>
                          <a:cs typeface="Times New Roman" panose="02020603050405020304" pitchFamily="18" charset="0"/>
                        </a:rPr>
                        <a:t>% Change</a:t>
                      </a:r>
                      <a:endParaRPr lang="en-US" sz="1400" b="1" i="0" u="sng"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extLst>
                  <a:ext uri="{0D108BD9-81ED-4DB2-BD59-A6C34878D82A}">
                    <a16:rowId xmlns:a16="http://schemas.microsoft.com/office/drawing/2014/main" xmlns="" val="3946569253"/>
                  </a:ext>
                </a:extLst>
              </a:tr>
              <a:tr h="273130">
                <a:tc>
                  <a:txBody>
                    <a:bodyPr/>
                    <a:lstStyle/>
                    <a:p>
                      <a:pPr algn="l" fontAlgn="b"/>
                      <a:r>
                        <a:rPr lang="en-US" sz="1400" u="none" strike="noStrike" dirty="0">
                          <a:effectLst/>
                          <a:latin typeface="Times New Roman" panose="02020603050405020304" pitchFamily="18" charset="0"/>
                          <a:cs typeface="Times New Roman" panose="02020603050405020304" pitchFamily="18" charset="0"/>
                        </a:rPr>
                        <a:t>Legislative and Executive</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$103.2</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$134.3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$31.1</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30.1%</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extLst>
                  <a:ext uri="{0D108BD9-81ED-4DB2-BD59-A6C34878D82A}">
                    <a16:rowId xmlns:a16="http://schemas.microsoft.com/office/drawing/2014/main" xmlns="" val="929437822"/>
                  </a:ext>
                </a:extLst>
              </a:tr>
              <a:tr h="241615">
                <a:tc>
                  <a:txBody>
                    <a:bodyPr/>
                    <a:lstStyle/>
                    <a:p>
                      <a:pPr algn="l" fontAlgn="b"/>
                      <a:r>
                        <a:rPr lang="en-US" sz="1400" u="none" strike="noStrike">
                          <a:effectLst/>
                          <a:latin typeface="Times New Roman" panose="02020603050405020304" pitchFamily="18" charset="0"/>
                          <a:cs typeface="Times New Roman" panose="02020603050405020304" pitchFamily="18" charset="0"/>
                        </a:rPr>
                        <a:t>Judicial Dept.</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$425.2</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$507.3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$82.1</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19.3%</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extLst>
                  <a:ext uri="{0D108BD9-81ED-4DB2-BD59-A6C34878D82A}">
                    <a16:rowId xmlns:a16="http://schemas.microsoft.com/office/drawing/2014/main" xmlns="" val="2791514722"/>
                  </a:ext>
                </a:extLst>
              </a:tr>
              <a:tr h="241615">
                <a:tc>
                  <a:txBody>
                    <a:bodyPr/>
                    <a:lstStyle/>
                    <a:p>
                      <a:pPr algn="l" fontAlgn="b"/>
                      <a:r>
                        <a:rPr lang="en-US" sz="1400" u="none" strike="noStrike">
                          <a:effectLst/>
                          <a:latin typeface="Times New Roman" panose="02020603050405020304" pitchFamily="18" charset="0"/>
                          <a:cs typeface="Times New Roman" panose="02020603050405020304" pitchFamily="18" charset="0"/>
                        </a:rPr>
                        <a:t>Administration/Comp Board</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$654.1</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$740.0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$85.9</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dirty="0">
                          <a:effectLst/>
                          <a:latin typeface="Times New Roman" panose="02020603050405020304" pitchFamily="18" charset="0"/>
                          <a:cs typeface="Times New Roman" panose="02020603050405020304" pitchFamily="18" charset="0"/>
                        </a:rPr>
                        <a:t>13.1%</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extLst>
                  <a:ext uri="{0D108BD9-81ED-4DB2-BD59-A6C34878D82A}">
                    <a16:rowId xmlns:a16="http://schemas.microsoft.com/office/drawing/2014/main" xmlns="" val="1320162864"/>
                  </a:ext>
                </a:extLst>
              </a:tr>
              <a:tr h="241615">
                <a:tc>
                  <a:txBody>
                    <a:bodyPr/>
                    <a:lstStyle/>
                    <a:p>
                      <a:pPr algn="l" fontAlgn="b"/>
                      <a:r>
                        <a:rPr lang="en-US" sz="1400" u="none" strike="noStrike">
                          <a:effectLst/>
                          <a:latin typeface="Times New Roman" panose="02020603050405020304" pitchFamily="18" charset="0"/>
                          <a:cs typeface="Times New Roman" panose="02020603050405020304" pitchFamily="18" charset="0"/>
                        </a:rPr>
                        <a:t>Treasury Board Debt Service</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$608.5</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$776.4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$167.9</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27.6%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extLst>
                  <a:ext uri="{0D108BD9-81ED-4DB2-BD59-A6C34878D82A}">
                    <a16:rowId xmlns:a16="http://schemas.microsoft.com/office/drawing/2014/main" xmlns="" val="1989603629"/>
                  </a:ext>
                </a:extLst>
              </a:tr>
              <a:tr h="241615">
                <a:tc>
                  <a:txBody>
                    <a:bodyPr/>
                    <a:lstStyle/>
                    <a:p>
                      <a:pPr algn="l" fontAlgn="b"/>
                      <a:r>
                        <a:rPr lang="en-US" sz="1400" u="none" strike="noStrike">
                          <a:effectLst/>
                          <a:latin typeface="Times New Roman" panose="02020603050405020304" pitchFamily="18" charset="0"/>
                          <a:cs typeface="Times New Roman" panose="02020603050405020304" pitchFamily="18" charset="0"/>
                        </a:rPr>
                        <a:t>Other Finance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$171.8</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$182.0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dirty="0">
                          <a:effectLst/>
                          <a:latin typeface="Times New Roman" panose="02020603050405020304" pitchFamily="18" charset="0"/>
                          <a:cs typeface="Times New Roman" panose="02020603050405020304" pitchFamily="18" charset="0"/>
                        </a:rPr>
                        <a:t>$10.2</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5.9%</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extLst>
                  <a:ext uri="{0D108BD9-81ED-4DB2-BD59-A6C34878D82A}">
                    <a16:rowId xmlns:a16="http://schemas.microsoft.com/office/drawing/2014/main" xmlns="" val="2613934976"/>
                  </a:ext>
                </a:extLst>
              </a:tr>
              <a:tr h="241615">
                <a:tc>
                  <a:txBody>
                    <a:bodyPr/>
                    <a:lstStyle/>
                    <a:p>
                      <a:pPr algn="l" fontAlgn="b"/>
                      <a:r>
                        <a:rPr lang="en-US" sz="1400" u="none" strike="noStrike">
                          <a:effectLst/>
                          <a:latin typeface="Times New Roman" panose="02020603050405020304" pitchFamily="18" charset="0"/>
                          <a:cs typeface="Times New Roman" panose="02020603050405020304" pitchFamily="18" charset="0"/>
                        </a:rPr>
                        <a:t> Rainy Day Fund Deposit</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$339.6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$360.5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$20.9</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6.2%</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extLst>
                  <a:ext uri="{0D108BD9-81ED-4DB2-BD59-A6C34878D82A}">
                    <a16:rowId xmlns:a16="http://schemas.microsoft.com/office/drawing/2014/main" xmlns="" val="2438568453"/>
                  </a:ext>
                </a:extLst>
              </a:tr>
              <a:tr h="241615">
                <a:tc>
                  <a:txBody>
                    <a:bodyPr/>
                    <a:lstStyle/>
                    <a:p>
                      <a:pPr algn="l" fontAlgn="b"/>
                      <a:r>
                        <a:rPr lang="en-US" sz="1400" u="none" strike="noStrike">
                          <a:effectLst/>
                          <a:latin typeface="Times New Roman" panose="02020603050405020304" pitchFamily="18" charset="0"/>
                          <a:cs typeface="Times New Roman" panose="02020603050405020304" pitchFamily="18" charset="0"/>
                        </a:rPr>
                        <a:t>Car Tax Reimbursement</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$950.0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$950.0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$0.0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0.0%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extLst>
                  <a:ext uri="{0D108BD9-81ED-4DB2-BD59-A6C34878D82A}">
                    <a16:rowId xmlns:a16="http://schemas.microsoft.com/office/drawing/2014/main" xmlns="" val="3427167737"/>
                  </a:ext>
                </a:extLst>
              </a:tr>
              <a:tr h="241615">
                <a:tc>
                  <a:txBody>
                    <a:bodyPr/>
                    <a:lstStyle/>
                    <a:p>
                      <a:pPr algn="l" fontAlgn="b"/>
                      <a:r>
                        <a:rPr lang="en-US" sz="1400" u="none" strike="noStrike">
                          <a:effectLst/>
                          <a:latin typeface="Times New Roman" panose="02020603050405020304" pitchFamily="18" charset="0"/>
                          <a:cs typeface="Times New Roman" panose="02020603050405020304" pitchFamily="18" charset="0"/>
                        </a:rPr>
                        <a:t>Commerce and Trade</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$183.3</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$302.3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$119.0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64.9%</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extLst>
                  <a:ext uri="{0D108BD9-81ED-4DB2-BD59-A6C34878D82A}">
                    <a16:rowId xmlns:a16="http://schemas.microsoft.com/office/drawing/2014/main" xmlns="" val="3996996340"/>
                  </a:ext>
                </a:extLst>
              </a:tr>
              <a:tr h="241615">
                <a:tc>
                  <a:txBody>
                    <a:bodyPr/>
                    <a:lstStyle/>
                    <a:p>
                      <a:pPr algn="l" fontAlgn="b"/>
                      <a:r>
                        <a:rPr lang="en-US" sz="1400" u="none" strike="noStrike">
                          <a:effectLst/>
                          <a:latin typeface="Times New Roman" panose="02020603050405020304" pitchFamily="18" charset="0"/>
                          <a:cs typeface="Times New Roman" panose="02020603050405020304" pitchFamily="18" charset="0"/>
                        </a:rPr>
                        <a:t>Agriculture / Nat. Resources</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$144.0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$256.4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$112.4</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78.1%</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extLst>
                  <a:ext uri="{0D108BD9-81ED-4DB2-BD59-A6C34878D82A}">
                    <a16:rowId xmlns:a16="http://schemas.microsoft.com/office/drawing/2014/main" xmlns="" val="1185285659"/>
                  </a:ext>
                </a:extLst>
              </a:tr>
              <a:tr h="241615">
                <a:tc>
                  <a:txBody>
                    <a:bodyPr/>
                    <a:lstStyle/>
                    <a:p>
                      <a:pPr algn="l" fontAlgn="b"/>
                      <a:r>
                        <a:rPr lang="en-US" sz="1400" b="1" u="none" strike="noStrike" dirty="0">
                          <a:effectLst/>
                          <a:latin typeface="Times New Roman" panose="02020603050405020304" pitchFamily="18" charset="0"/>
                          <a:cs typeface="Times New Roman" panose="02020603050405020304" pitchFamily="18" charset="0"/>
                        </a:rPr>
                        <a:t>K-12 Education/DOE</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rtl="0" fontAlgn="b"/>
                      <a:r>
                        <a:rPr lang="en-US" sz="1400" b="1" u="none" strike="noStrike" dirty="0">
                          <a:effectLst/>
                          <a:latin typeface="Times New Roman" panose="02020603050405020304" pitchFamily="18" charset="0"/>
                          <a:cs typeface="Times New Roman" panose="02020603050405020304" pitchFamily="18" charset="0"/>
                        </a:rPr>
                        <a:t>$5,292.7</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b="1" u="none" strike="noStrike" dirty="0">
                          <a:effectLst/>
                          <a:latin typeface="Times New Roman" panose="02020603050405020304" pitchFamily="18" charset="0"/>
                          <a:cs typeface="Times New Roman" panose="02020603050405020304" pitchFamily="18" charset="0"/>
                        </a:rPr>
                        <a:t>$6,581.4 </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b="1" u="none" strike="noStrike" dirty="0">
                          <a:effectLst/>
                          <a:latin typeface="Times New Roman" panose="02020603050405020304" pitchFamily="18" charset="0"/>
                          <a:cs typeface="Times New Roman" panose="02020603050405020304" pitchFamily="18" charset="0"/>
                        </a:rPr>
                        <a:t>$1,288.8</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b="1" u="none" strike="noStrike" dirty="0">
                          <a:effectLst/>
                          <a:latin typeface="Times New Roman" panose="02020603050405020304" pitchFamily="18" charset="0"/>
                          <a:cs typeface="Times New Roman" panose="02020603050405020304" pitchFamily="18" charset="0"/>
                        </a:rPr>
                        <a:t>24.3%</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extLst>
                  <a:ext uri="{0D108BD9-81ED-4DB2-BD59-A6C34878D82A}">
                    <a16:rowId xmlns:a16="http://schemas.microsoft.com/office/drawing/2014/main" xmlns="" val="2875844531"/>
                  </a:ext>
                </a:extLst>
              </a:tr>
              <a:tr h="241615">
                <a:tc>
                  <a:txBody>
                    <a:bodyPr/>
                    <a:lstStyle/>
                    <a:p>
                      <a:pPr algn="l" fontAlgn="b"/>
                      <a:r>
                        <a:rPr lang="en-US" sz="1400" u="none" strike="noStrike">
                          <a:effectLst/>
                          <a:latin typeface="Times New Roman" panose="02020603050405020304" pitchFamily="18" charset="0"/>
                          <a:cs typeface="Times New Roman" panose="02020603050405020304" pitchFamily="18" charset="0"/>
                        </a:rPr>
                        <a:t>Higher &amp; Other Education</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$1,782.1</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$2,274.0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$491.9</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27.6%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extLst>
                  <a:ext uri="{0D108BD9-81ED-4DB2-BD59-A6C34878D82A}">
                    <a16:rowId xmlns:a16="http://schemas.microsoft.com/office/drawing/2014/main" xmlns="" val="2620348845"/>
                  </a:ext>
                </a:extLst>
              </a:tr>
              <a:tr h="241615">
                <a:tc>
                  <a:txBody>
                    <a:bodyPr/>
                    <a:lstStyle/>
                    <a:p>
                      <a:pPr algn="l" fontAlgn="b"/>
                      <a:r>
                        <a:rPr lang="en-US" sz="1400" b="1" u="none" strike="noStrike" dirty="0">
                          <a:effectLst/>
                          <a:latin typeface="Times New Roman" panose="02020603050405020304" pitchFamily="18" charset="0"/>
                          <a:cs typeface="Times New Roman" panose="02020603050405020304" pitchFamily="18" charset="0"/>
                        </a:rPr>
                        <a:t>DMAS Medicaid</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rtl="0" fontAlgn="b"/>
                      <a:r>
                        <a:rPr lang="en-US" sz="1400" b="1" u="none" strike="noStrike">
                          <a:effectLst/>
                          <a:latin typeface="Times New Roman" panose="02020603050405020304" pitchFamily="18" charset="0"/>
                          <a:cs typeface="Times New Roman" panose="02020603050405020304" pitchFamily="18" charset="0"/>
                        </a:rPr>
                        <a:t>$3,519.8</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b="1" u="none" strike="noStrike">
                          <a:effectLst/>
                          <a:latin typeface="Times New Roman" panose="02020603050405020304" pitchFamily="18" charset="0"/>
                          <a:cs typeface="Times New Roman" panose="02020603050405020304" pitchFamily="18" charset="0"/>
                        </a:rPr>
                        <a:t>$4,988.7 </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b="1" u="none" strike="noStrike">
                          <a:effectLst/>
                          <a:latin typeface="Times New Roman" panose="02020603050405020304" pitchFamily="18" charset="0"/>
                          <a:cs typeface="Times New Roman" panose="02020603050405020304" pitchFamily="18" charset="0"/>
                        </a:rPr>
                        <a:t>$1,468.9</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b="1" u="none" strike="noStrike" dirty="0">
                          <a:effectLst/>
                          <a:latin typeface="Times New Roman" panose="02020603050405020304" pitchFamily="18" charset="0"/>
                          <a:cs typeface="Times New Roman" panose="02020603050405020304" pitchFamily="18" charset="0"/>
                        </a:rPr>
                        <a:t>41.7%</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extLst>
                  <a:ext uri="{0D108BD9-81ED-4DB2-BD59-A6C34878D82A}">
                    <a16:rowId xmlns:a16="http://schemas.microsoft.com/office/drawing/2014/main" xmlns="" val="2850765282"/>
                  </a:ext>
                </a:extLst>
              </a:tr>
              <a:tr h="247498">
                <a:tc>
                  <a:txBody>
                    <a:bodyPr/>
                    <a:lstStyle/>
                    <a:p>
                      <a:pPr algn="l" fontAlgn="b"/>
                      <a:r>
                        <a:rPr lang="en-US" sz="1400" b="1" u="none" strike="noStrike" dirty="0">
                          <a:effectLst/>
                          <a:latin typeface="Times New Roman" panose="02020603050405020304" pitchFamily="18" charset="0"/>
                          <a:cs typeface="Times New Roman" panose="02020603050405020304" pitchFamily="18" charset="0"/>
                        </a:rPr>
                        <a:t>Other Health &amp; Human Services</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rtl="0" fontAlgn="b"/>
                      <a:r>
                        <a:rPr lang="en-US" sz="1400" b="1" u="none" strike="noStrike" dirty="0">
                          <a:effectLst/>
                          <a:latin typeface="Times New Roman" panose="02020603050405020304" pitchFamily="18" charset="0"/>
                          <a:cs typeface="Times New Roman" panose="02020603050405020304" pitchFamily="18" charset="0"/>
                        </a:rPr>
                        <a:t>$1,541.5</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b="1" u="none" strike="noStrike" dirty="0">
                          <a:effectLst/>
                          <a:latin typeface="Times New Roman" panose="02020603050405020304" pitchFamily="18" charset="0"/>
                          <a:cs typeface="Times New Roman" panose="02020603050405020304" pitchFamily="18" charset="0"/>
                        </a:rPr>
                        <a:t>$2,085.2 </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b="1" u="none" strike="noStrike" dirty="0">
                          <a:effectLst/>
                          <a:latin typeface="Times New Roman" panose="02020603050405020304" pitchFamily="18" charset="0"/>
                          <a:cs typeface="Times New Roman" panose="02020603050405020304" pitchFamily="18" charset="0"/>
                        </a:rPr>
                        <a:t>$543.7</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b="1" u="none" strike="noStrike" dirty="0">
                          <a:effectLst/>
                          <a:latin typeface="Times New Roman" panose="02020603050405020304" pitchFamily="18" charset="0"/>
                          <a:cs typeface="Times New Roman" panose="02020603050405020304" pitchFamily="18" charset="0"/>
                        </a:rPr>
                        <a:t>35.3%</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extLst>
                  <a:ext uri="{0D108BD9-81ED-4DB2-BD59-A6C34878D82A}">
                    <a16:rowId xmlns:a16="http://schemas.microsoft.com/office/drawing/2014/main" xmlns="" val="509607396"/>
                  </a:ext>
                </a:extLst>
              </a:tr>
              <a:tr h="241615">
                <a:tc>
                  <a:txBody>
                    <a:bodyPr/>
                    <a:lstStyle/>
                    <a:p>
                      <a:pPr algn="l" fontAlgn="b"/>
                      <a:r>
                        <a:rPr lang="en-US" sz="1400" u="none" strike="noStrike">
                          <a:effectLst/>
                          <a:latin typeface="Times New Roman" panose="02020603050405020304" pitchFamily="18" charset="0"/>
                          <a:cs typeface="Times New Roman" panose="02020603050405020304" pitchFamily="18" charset="0"/>
                        </a:rPr>
                        <a:t>Public Safety &amp; Veterans/HS</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$1,699.0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$2,072.3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$373.3</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22.0%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extLst>
                  <a:ext uri="{0D108BD9-81ED-4DB2-BD59-A6C34878D82A}">
                    <a16:rowId xmlns:a16="http://schemas.microsoft.com/office/drawing/2014/main" xmlns="" val="1506608669"/>
                  </a:ext>
                </a:extLst>
              </a:tr>
              <a:tr h="241615">
                <a:tc>
                  <a:txBody>
                    <a:bodyPr/>
                    <a:lstStyle/>
                    <a:p>
                      <a:pPr algn="l" fontAlgn="b"/>
                      <a:r>
                        <a:rPr lang="en-US" sz="1400" u="none" strike="noStrike">
                          <a:effectLst/>
                          <a:latin typeface="Times New Roman" panose="02020603050405020304" pitchFamily="18" charset="0"/>
                          <a:cs typeface="Times New Roman" panose="02020603050405020304" pitchFamily="18" charset="0"/>
                        </a:rPr>
                        <a:t>Transportation</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$42.0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$41.0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-2.4%</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extLst>
                  <a:ext uri="{0D108BD9-81ED-4DB2-BD59-A6C34878D82A}">
                    <a16:rowId xmlns:a16="http://schemas.microsoft.com/office/drawing/2014/main" xmlns="" val="3778987209"/>
                  </a:ext>
                </a:extLst>
              </a:tr>
              <a:tr h="241615">
                <a:tc>
                  <a:txBody>
                    <a:bodyPr/>
                    <a:lstStyle/>
                    <a:p>
                      <a:pPr algn="l" fontAlgn="b"/>
                      <a:r>
                        <a:rPr lang="en-US" sz="1400" u="none" strike="noStrike">
                          <a:effectLst/>
                          <a:latin typeface="Times New Roman" panose="02020603050405020304" pitchFamily="18" charset="0"/>
                          <a:cs typeface="Times New Roman" panose="02020603050405020304" pitchFamily="18" charset="0"/>
                        </a:rPr>
                        <a:t>Central Appropriations</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$247.2</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$273.5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$26.3</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10.6%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extLst>
                  <a:ext uri="{0D108BD9-81ED-4DB2-BD59-A6C34878D82A}">
                    <a16:rowId xmlns:a16="http://schemas.microsoft.com/office/drawing/2014/main" xmlns="" val="1213559997"/>
                  </a:ext>
                </a:extLst>
              </a:tr>
              <a:tr h="241615">
                <a:tc>
                  <a:txBody>
                    <a:bodyPr/>
                    <a:lstStyle/>
                    <a:p>
                      <a:pPr algn="l" fontAlgn="b"/>
                      <a:r>
                        <a:rPr lang="en-US" sz="1400" u="none" strike="noStrike">
                          <a:effectLst/>
                          <a:latin typeface="Times New Roman" panose="02020603050405020304" pitchFamily="18" charset="0"/>
                          <a:cs typeface="Times New Roman" panose="02020603050405020304" pitchFamily="18" charset="0"/>
                        </a:rPr>
                        <a:t>Cash Reserve</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$0.0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$222.8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$222.8</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NM</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extLst>
                  <a:ext uri="{0D108BD9-81ED-4DB2-BD59-A6C34878D82A}">
                    <a16:rowId xmlns:a16="http://schemas.microsoft.com/office/drawing/2014/main" xmlns="" val="86091839"/>
                  </a:ext>
                </a:extLst>
              </a:tr>
              <a:tr h="241615">
                <a:tc>
                  <a:txBody>
                    <a:bodyPr/>
                    <a:lstStyle/>
                    <a:p>
                      <a:pPr algn="l" fontAlgn="b"/>
                      <a:r>
                        <a:rPr lang="en-US" sz="1400" u="none" strike="noStrike">
                          <a:effectLst/>
                          <a:latin typeface="Times New Roman" panose="02020603050405020304" pitchFamily="18" charset="0"/>
                          <a:cs typeface="Times New Roman" panose="02020603050405020304" pitchFamily="18" charset="0"/>
                        </a:rPr>
                        <a:t>Independent Agencies/Capital</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rtl="0" fontAlgn="b"/>
                      <a:r>
                        <a:rPr lang="en-US" sz="1400" u="sng" strike="noStrike">
                          <a:effectLst/>
                          <a:latin typeface="Times New Roman" panose="02020603050405020304" pitchFamily="18" charset="0"/>
                          <a:cs typeface="Times New Roman" panose="02020603050405020304" pitchFamily="18" charset="0"/>
                        </a:rPr>
                        <a:t>$1.2</a:t>
                      </a:r>
                      <a:endParaRPr lang="en-US" sz="1400" b="0" i="0" u="sng"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sng" strike="noStrike">
                          <a:effectLst/>
                          <a:latin typeface="Times New Roman" panose="02020603050405020304" pitchFamily="18" charset="0"/>
                          <a:cs typeface="Times New Roman" panose="02020603050405020304" pitchFamily="18" charset="0"/>
                        </a:rPr>
                        <a:t>$3.2 </a:t>
                      </a:r>
                      <a:endParaRPr lang="en-US" sz="1400" b="0" i="0" u="sng"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sng" strike="noStrike">
                          <a:effectLst/>
                          <a:latin typeface="Times New Roman" panose="02020603050405020304" pitchFamily="18" charset="0"/>
                          <a:cs typeface="Times New Roman" panose="02020603050405020304" pitchFamily="18" charset="0"/>
                        </a:rPr>
                        <a:t>$2.0</a:t>
                      </a:r>
                      <a:endParaRPr lang="en-US" sz="1400" b="0" i="0" u="sng"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u="sng" strike="noStrike">
                          <a:effectLst/>
                          <a:latin typeface="Times New Roman" panose="02020603050405020304" pitchFamily="18" charset="0"/>
                          <a:cs typeface="Times New Roman" panose="02020603050405020304" pitchFamily="18" charset="0"/>
                        </a:rPr>
                        <a:t>166.7%</a:t>
                      </a:r>
                      <a:endParaRPr lang="en-US" sz="1400" b="0" i="0" u="sng" strike="noStrike">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extLst>
                  <a:ext uri="{0D108BD9-81ED-4DB2-BD59-A6C34878D82A}">
                    <a16:rowId xmlns:a16="http://schemas.microsoft.com/office/drawing/2014/main" xmlns="" val="3142530735"/>
                  </a:ext>
                </a:extLst>
              </a:tr>
              <a:tr h="294141">
                <a:tc>
                  <a:txBody>
                    <a:bodyPr/>
                    <a:lstStyle/>
                    <a:p>
                      <a:pPr algn="l" fontAlgn="b"/>
                      <a:r>
                        <a:rPr lang="en-US" sz="1400" b="1" u="none" strike="noStrike" dirty="0">
                          <a:effectLst/>
                          <a:latin typeface="Times New Roman" panose="02020603050405020304" pitchFamily="18" charset="0"/>
                          <a:cs typeface="Times New Roman" panose="02020603050405020304" pitchFamily="18" charset="0"/>
                        </a:rPr>
                        <a:t>Total GF Appropriations</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rtl="0" fontAlgn="b"/>
                      <a:r>
                        <a:rPr lang="en-US" sz="1400" b="1" u="none" strike="noStrike" dirty="0">
                          <a:effectLst/>
                          <a:latin typeface="Times New Roman" panose="02020603050405020304" pitchFamily="18" charset="0"/>
                          <a:cs typeface="Times New Roman" panose="02020603050405020304" pitchFamily="18" charset="0"/>
                        </a:rPr>
                        <a:t>$17,705.2</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b="1" u="none" strike="noStrike" dirty="0">
                          <a:effectLst/>
                          <a:latin typeface="Times New Roman" panose="02020603050405020304" pitchFamily="18" charset="0"/>
                          <a:cs typeface="Times New Roman" panose="02020603050405020304" pitchFamily="18" charset="0"/>
                        </a:rPr>
                        <a:t>$22,751.3 </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b="1" u="none" strike="noStrike" dirty="0">
                          <a:effectLst/>
                          <a:latin typeface="Times New Roman" panose="02020603050405020304" pitchFamily="18" charset="0"/>
                          <a:cs typeface="Times New Roman" panose="02020603050405020304" pitchFamily="18" charset="0"/>
                        </a:rPr>
                        <a:t>$5,046.1</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tc>
                  <a:txBody>
                    <a:bodyPr/>
                    <a:lstStyle/>
                    <a:p>
                      <a:pPr algn="r" fontAlgn="b"/>
                      <a:r>
                        <a:rPr lang="en-US" sz="1400" b="1" u="none" strike="noStrike" dirty="0">
                          <a:effectLst/>
                          <a:latin typeface="Times New Roman" panose="02020603050405020304" pitchFamily="18" charset="0"/>
                          <a:cs typeface="Times New Roman" panose="02020603050405020304" pitchFamily="18" charset="0"/>
                        </a:rPr>
                        <a:t>28.5%</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363" marR="9363" marT="9364" marB="0" anchor="b"/>
                </a:tc>
                <a:extLst>
                  <a:ext uri="{0D108BD9-81ED-4DB2-BD59-A6C34878D82A}">
                    <a16:rowId xmlns:a16="http://schemas.microsoft.com/office/drawing/2014/main" xmlns="" val="2300695444"/>
                  </a:ext>
                </a:extLst>
              </a:tr>
            </a:tbl>
          </a:graphicData>
        </a:graphic>
      </p:graphicFrame>
    </p:spTree>
    <p:extLst>
      <p:ext uri="{BB962C8B-B14F-4D97-AF65-F5344CB8AC3E}">
        <p14:creationId xmlns:p14="http://schemas.microsoft.com/office/powerpoint/2010/main" val="67530291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79548</TotalTime>
  <Words>3454</Words>
  <Application>Microsoft Office PowerPoint</Application>
  <PresentationFormat>On-screen Show (4:3)</PresentationFormat>
  <Paragraphs>401</Paragraphs>
  <Slides>28</Slides>
  <Notes>4</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Civic</vt:lpstr>
      <vt:lpstr>PowerPoint Presentation</vt:lpstr>
      <vt:lpstr>The Economic and Revenue Forecast Has Improved Since the Special Session Forecast</vt:lpstr>
      <vt:lpstr>There Is Reason for Hope in 2021</vt:lpstr>
      <vt:lpstr>Hopefully “Creative Destruction” Will Occur</vt:lpstr>
      <vt:lpstr>PowerPoint Presentation</vt:lpstr>
      <vt:lpstr>Will GF Revenues Continue Stronger Growth?  Expect the Sales Tax Forecast to be Upgraded Significantly</vt:lpstr>
      <vt:lpstr>PowerPoint Presentation</vt:lpstr>
      <vt:lpstr>On-Line Sales Have Soared Along With Sales Tax Credited to Place of Residence</vt:lpstr>
      <vt:lpstr>PowerPoint Presentation</vt:lpstr>
      <vt:lpstr>PowerPoint Presentation</vt:lpstr>
      <vt:lpstr>PowerPoint Presentation</vt:lpstr>
      <vt:lpstr>New K-12 GF Spending in the Introduced Budget</vt:lpstr>
      <vt:lpstr>PowerPoint Presentation</vt:lpstr>
      <vt:lpstr>PowerPoint Presentation</vt:lpstr>
      <vt:lpstr>PowerPoint Presentation</vt:lpstr>
      <vt:lpstr>CRRSA - K12 Allowable Uses</vt:lpstr>
      <vt:lpstr>“Wild Cards” Will Continue  to Drive Budget Uncertainty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Appendix: JLARC Study of Children's Services Act &amp; Private Special Education Day School Costs</vt:lpstr>
      <vt:lpstr>Appendix: JLARC Study of Children's Services Act &amp; Private Special Education Day School Costs</vt:lpstr>
    </vt:vector>
  </TitlesOfParts>
  <Company>Virginia Municipal League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Potential State &amp; Local Budget Impacts from the Covid-19 Virus  Business Shutdown</dc:title>
  <dc:creator>Manuel Timbreza</dc:creator>
  <cp:lastModifiedBy>John A. Stamp</cp:lastModifiedBy>
  <cp:revision>389</cp:revision>
  <cp:lastPrinted>2020-12-17T20:55:58Z</cp:lastPrinted>
  <dcterms:created xsi:type="dcterms:W3CDTF">2020-05-26T17:47:00Z</dcterms:created>
  <dcterms:modified xsi:type="dcterms:W3CDTF">2021-01-07T17:22:03Z</dcterms:modified>
</cp:coreProperties>
</file>