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73" r:id="rId3"/>
    <p:sldId id="429" r:id="rId4"/>
    <p:sldId id="433" r:id="rId5"/>
    <p:sldId id="430" r:id="rId6"/>
    <p:sldId id="431" r:id="rId7"/>
    <p:sldId id="432" r:id="rId8"/>
    <p:sldId id="434" r:id="rId9"/>
    <p:sldId id="397" r:id="rId10"/>
    <p:sldId id="392" r:id="rId11"/>
    <p:sldId id="425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99CF33-0B85-318A-D591-36ADBF472E5E}" name="Snow, Mckenzie (GOV)" initials="S(" userId="S::mckenzie.snow@governor.virginia.gov::9768ec83-91c9-4170-82d6-fb1aa9258d2c" providerId="AD"/>
  <p188:author id="{2F46DBE4-DB97-858E-0925-30D0608F79F7}" name="Raley, Jeremy (DOE)" initials="R(" userId="S::jeremy.raley@doe.virginia.gov::572ef172-1816-48aa-b9a7-28a76c03b8be" providerId="AD"/>
  <p188:author id="{776131F2-672E-DFE4-AA93-8D763A304009}" name="Powell, Jason (GOV)" initials="P(" userId="S::jason.powell@governor.virginia.gov::077e1e60-5b21-41ed-a2d5-e1efa362a9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290A3-B03F-4C16-99D9-E1A9B64D4776}" v="17" dt="2024-01-04T14:59:35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5903"/>
  </p:normalViewPr>
  <p:slideViewPr>
    <p:cSldViewPr snapToGrid="0">
      <p:cViewPr varScale="1">
        <p:scale>
          <a:sx n="128" d="100"/>
          <a:sy n="128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040B-19C4-C54D-B91F-E777D77122DA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9A161-D535-FD41-B792-1B5D0418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714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  <a:p>
            <a:pPr marL="0" indent="0"/>
            <a:endParaRPr lang="en-US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0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22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0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6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25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20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  <a:p>
            <a:pPr marL="0" indent="0"/>
            <a:endParaRPr lang="en-US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87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6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06" tIns="46653" rIns="93306" bIns="46653" anchor="t" anchorCtr="0">
            <a:noAutofit/>
          </a:bodyPr>
          <a:lstStyle/>
          <a:p>
            <a:pPr marL="0" indent="0"/>
            <a:endParaRPr/>
          </a:p>
          <a:p>
            <a:pPr marL="0" indent="0"/>
            <a:endParaRPr lang="en-US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35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A2BC-791F-B2F7-0A7C-7AEE80617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AEF22-18B6-A1B6-125B-358581766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E447-E6D9-1852-6AC6-85435284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3C7F-C06C-D70B-0E67-1B0282C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B6D46-C000-52DC-4DE3-A863CE38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01BD-E77B-4160-9C0B-6E198FA7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0A34F-AF79-8D7A-EABD-FE03B145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573BF-214F-E81C-7921-5CCFBDE4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8911-A447-09AE-32AD-979B4939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5E2F-4C0E-05B5-C062-0E059A3D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76443-AFC1-9E29-D65A-6ACA28043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BA61-5A92-1273-F788-64DE6AC2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35B74-11B4-5F0A-8A18-5581567D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339C-28D4-5145-2E2B-8BBBF315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0881-5B81-A27A-8CE2-7035B529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3A9C-9847-C6B7-DAA4-C312F95A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CFE6-F554-B501-0713-E761409E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34F2-EAA4-6BBE-AC49-9441EC70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44D1-1385-D14D-3DB6-F1FB8EED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EDB0-1B19-D6AE-1E98-0722C80D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F2B8-A032-5CC1-9C7C-7EC1519F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30BED-AB53-3182-5F93-044E57EEE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F81C-7C80-E258-47EC-B749A5FD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E6C5-229A-481D-9C23-12E0261A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9AB1-C894-310D-E5AE-AF72154E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6F52-5F49-A9DF-BCCF-26004E80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C6B1-9A54-DA75-35A5-8744DF5DC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54D31-F196-1806-ADB2-8BA7EB2C8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1B311-76C0-2876-5710-6FEB5FF4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B77B9-09D3-7EC6-1D54-3285CD9F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BE5CE-C49C-3448-9601-9C78E52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AC49-68EA-D531-2FDF-67E47A18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3F84-50C1-535D-BBA8-61A43CBF1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C5AF-C4B3-44FF-AA11-143650855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28D1-3A17-7F5B-A414-AA7133341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AC6B0-26E0-BE48-CAAA-702D4F92D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36F5A-8625-2093-4964-67B6B8E9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B1382-6939-624A-3065-19904F9C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D0746-F90F-E401-0136-7559AFAD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8845-4B1D-9E4A-0AA8-F64F647A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6A714-39D1-6256-009D-6B0C2232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62D8-625B-9DBE-30AC-4DA4BB28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7C302-8755-34B3-BE39-DA0BDBFA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ABBBA-96BA-6B99-B83A-06DD2482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01528-E820-56EB-63C3-4DE3B73A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BBDC-D076-2BFA-C168-9B045CA3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493E-3B1E-B52E-C7F7-D40EC736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70E2-3276-E3EF-9661-4CEA5211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3E71-B4FB-D6A2-AF50-6CCF3E115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00549-DF8D-6BD3-98B0-035B333D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6B961-C9F6-5A65-0B32-D4720E04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89F5-7B06-4D14-00AC-51760A35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F873-F667-1144-5826-E4CFA9C8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1A795-414A-7A42-2C78-7EA2A67BB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B1E5B-2564-7A74-4F84-690083E7A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91202-0178-0AE0-8EE6-F3D8A2E3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E9647-5B44-81DB-A5DB-32774E73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1F9EB-C0F3-CF76-B124-A2913134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13866-7E60-E15B-9166-846CF18E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788F5-8C69-E89D-E826-ACEB96E8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EB9C0-3FB8-3A90-F9D9-A25B06ECB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2404-1C47-3D41-A71F-1E353DD23226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6716-00FB-BC74-6912-FF5728C25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A8A2C-7786-DCC2-9C7D-DBA06A4A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9B38-0151-5241-A87B-3E2F7AF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home/showpublisheddocument/43781/6381683106397000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teaching-learning-assessment/specialized-instruction/laboratory-schools/laboratory-schools-frequently-asked-ques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doe.virginia.gov/data-policy-funding/virginia-board-of-education/board-committee-meetings/college-partnership-laboratory-schools-committ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BCAD-0BAE-B5D4-027C-819D54D64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67" y="1095665"/>
            <a:ext cx="10383223" cy="23876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Laboratory Schools </a:t>
            </a:r>
            <a:br>
              <a:rPr lang="en-US" sz="4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2024 VASS/VASBO Winter Conference </a:t>
            </a:r>
            <a:br>
              <a:rPr lang="en-US" sz="4800" dirty="0">
                <a:solidFill>
                  <a:schemeClr val="bg1"/>
                </a:solidFill>
                <a:latin typeface="Montserrat" pitchFamily="2" charset="77"/>
              </a:rPr>
            </a:br>
            <a:endParaRPr lang="en-US" sz="4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5B004-1A66-01AC-D30B-BECD1F15E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367" y="4349577"/>
            <a:ext cx="5210163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Mrs. Joan Wodiska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Chair, College Partnership Laboratory Schools Standing Committee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Virginia Board of Education</a:t>
            </a:r>
          </a:p>
        </p:txBody>
      </p:sp>
      <p:pic>
        <p:nvPicPr>
          <p:cNvPr id="6" name="Picture 5" descr="A picture containing art, circle, ceramic ware&#10;&#10;Description automatically generated">
            <a:extLst>
              <a:ext uri="{FF2B5EF4-FFF2-40B4-BE49-F238E27FC236}">
                <a16:creationId xmlns:a16="http://schemas.microsoft.com/office/drawing/2014/main" id="{F7C19388-3B44-A7F3-FC0A-EFD59185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960" y="320965"/>
            <a:ext cx="1968500" cy="19685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7E8699E-DD24-21AA-D8F8-81D579734BF8}"/>
              </a:ext>
            </a:extLst>
          </p:cNvPr>
          <p:cNvSpPr txBox="1">
            <a:spLocks/>
          </p:cNvSpPr>
          <p:nvPr/>
        </p:nvSpPr>
        <p:spPr>
          <a:xfrm>
            <a:off x="6396951" y="4341339"/>
            <a:ext cx="52101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Dr. Pam Moran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Vice Chair, College Partnership Laboratory Schools Standing Committee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Virginia Board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3835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58921" y="63970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>
                <a:latin typeface="Montserrat"/>
              </a:rPr>
              <a:t>10</a:t>
            </a:fld>
            <a:endParaRPr lang="en-US" dirty="0">
              <a:latin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424486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9FB7E1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789273" y="621725"/>
            <a:ext cx="105666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Partnership Laboratory Committee Application Process</a:t>
            </a:r>
            <a:endParaRPr lang="en-US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F7F3294-F292-5A83-69B5-F16E7CA1F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62" y="1280629"/>
            <a:ext cx="10922870" cy="54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669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199" y="644921"/>
            <a:ext cx="10479225" cy="146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"/>
              </a:rPr>
              <a:t>For More Information</a:t>
            </a:r>
            <a:endParaRPr lang="en-US" sz="72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3FE77-2542-DA8E-000A-9DB8E6E7BCDE}"/>
              </a:ext>
            </a:extLst>
          </p:cNvPr>
          <p:cNvCxnSpPr>
            <a:cxnSpLocks/>
          </p:cNvCxnSpPr>
          <p:nvPr/>
        </p:nvCxnSpPr>
        <p:spPr>
          <a:xfrm>
            <a:off x="1556657" y="1839686"/>
            <a:ext cx="891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6774BA-9F41-17AE-E3D5-9239ECE9BAE3}"/>
              </a:ext>
            </a:extLst>
          </p:cNvPr>
          <p:cNvSpPr txBox="1"/>
          <p:nvPr/>
        </p:nvSpPr>
        <p:spPr>
          <a:xfrm>
            <a:off x="1496087" y="2290227"/>
            <a:ext cx="4402205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VDOE Frequently Asked Questions  - Lab Schools</a:t>
            </a:r>
            <a:endParaRPr lang="en-US" sz="2400" dirty="0">
              <a:solidFill>
                <a:schemeClr val="bg1"/>
              </a:solidFill>
              <a:latin typeface="Montserrat"/>
            </a:endParaRP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VBOE Standing Committee Webpage</a:t>
            </a:r>
            <a:endParaRPr lang="en-US" sz="2400" dirty="0">
              <a:solidFill>
                <a:schemeClr val="bg1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2" name="Picture 5" descr="frame.png">
            <a:extLst>
              <a:ext uri="{FF2B5EF4-FFF2-40B4-BE49-F238E27FC236}">
                <a16:creationId xmlns:a16="http://schemas.microsoft.com/office/drawing/2014/main" id="{5F2F9B68-7D24-B57E-64B3-A5B655123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417" y="2364428"/>
            <a:ext cx="3681383" cy="36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669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199" y="644921"/>
            <a:ext cx="10479225" cy="146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"/>
              </a:rPr>
              <a:t>Questions/Resource</a:t>
            </a:r>
            <a:endParaRPr lang="en-US" sz="72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3FE77-2542-DA8E-000A-9DB8E6E7BCDE}"/>
              </a:ext>
            </a:extLst>
          </p:cNvPr>
          <p:cNvCxnSpPr>
            <a:cxnSpLocks/>
          </p:cNvCxnSpPr>
          <p:nvPr/>
        </p:nvCxnSpPr>
        <p:spPr>
          <a:xfrm>
            <a:off x="1556657" y="1839686"/>
            <a:ext cx="891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6774BA-9F41-17AE-E3D5-9239ECE9BAE3}"/>
              </a:ext>
            </a:extLst>
          </p:cNvPr>
          <p:cNvSpPr txBox="1"/>
          <p:nvPr/>
        </p:nvSpPr>
        <p:spPr>
          <a:xfrm>
            <a:off x="1496087" y="2290227"/>
            <a:ext cx="1017692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Mrs. Joan </a:t>
            </a:r>
            <a:r>
              <a:rPr lang="en-US" sz="2400" b="1" dirty="0" err="1">
                <a:solidFill>
                  <a:schemeClr val="bg1"/>
                </a:solidFill>
                <a:latin typeface="Montserrat"/>
              </a:rPr>
              <a:t>Wodiska</a:t>
            </a:r>
            <a:r>
              <a:rPr lang="en-US" sz="2400" dirty="0">
                <a:solidFill>
                  <a:schemeClr val="bg1"/>
                </a:solidFill>
                <a:latin typeface="Montserrat"/>
              </a:rPr>
              <a:t>, Standing Committee Chair</a:t>
            </a:r>
            <a:br>
              <a:rPr lang="en-US" sz="2400" dirty="0">
                <a:solidFill>
                  <a:schemeClr val="bg1"/>
                </a:solidFill>
                <a:latin typeface="Montserrat"/>
              </a:rPr>
            </a:br>
            <a:r>
              <a:rPr lang="en-US" sz="2400" dirty="0" err="1">
                <a:solidFill>
                  <a:schemeClr val="bg1"/>
                </a:solidFill>
                <a:latin typeface="Montserrat"/>
              </a:rPr>
              <a:t>Joan.Wodiska@doe.virginia.gov</a:t>
            </a:r>
            <a:endParaRPr lang="en-US" sz="2400" dirty="0">
              <a:solidFill>
                <a:schemeClr val="bg1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3" name="Picture 2" descr="A picture containing art, circle, ceramic ware&#10;&#10;Description automatically generated">
            <a:extLst>
              <a:ext uri="{FF2B5EF4-FFF2-40B4-BE49-F238E27FC236}">
                <a16:creationId xmlns:a16="http://schemas.microsoft.com/office/drawing/2014/main" id="{8EFA28DE-27EA-2581-4FB1-EFD55989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1" y="241902"/>
            <a:ext cx="1325696" cy="1325696"/>
          </a:xfrm>
          <a:prstGeom prst="rect">
            <a:avLst/>
          </a:prstGeom>
        </p:spPr>
      </p:pic>
      <p:pic>
        <p:nvPicPr>
          <p:cNvPr id="6" name="Picture 5" descr="A picture containing text, poster, font, graphics&#10;&#10;Description automatically generated">
            <a:extLst>
              <a:ext uri="{FF2B5EF4-FFF2-40B4-BE49-F238E27FC236}">
                <a16:creationId xmlns:a16="http://schemas.microsoft.com/office/drawing/2014/main" id="{12A31AFD-BDB1-96B6-2EAF-036B228C1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183" y="294227"/>
            <a:ext cx="1694167" cy="11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>
                <a:latin typeface="Montserrat"/>
              </a:rPr>
              <a:t>2</a:t>
            </a:fld>
            <a:endParaRPr lang="en-US">
              <a:latin typeface="Montserrat"/>
            </a:endParaRPr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916598" y="1806385"/>
            <a:ext cx="4306191" cy="352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latin typeface="Montserrat"/>
                <a:cs typeface="Calibri"/>
              </a:rPr>
              <a:t>Appointed by the State Board of Education</a:t>
            </a:r>
          </a:p>
          <a:p>
            <a:r>
              <a:rPr lang="en-US" sz="2400" dirty="0">
                <a:solidFill>
                  <a:srgbClr val="000000"/>
                </a:solidFill>
                <a:latin typeface="Montserrat"/>
                <a:cs typeface="Calibri"/>
              </a:rPr>
              <a:t>Develops procedure for receiving, reviewing, and ruling on Lab School applications</a:t>
            </a:r>
          </a:p>
          <a:p>
            <a:r>
              <a:rPr lang="en-US" sz="2400" dirty="0">
                <a:solidFill>
                  <a:srgbClr val="000000"/>
                </a:solidFill>
                <a:latin typeface="Montserrat"/>
                <a:cs typeface="Calibri"/>
              </a:rPr>
              <a:t>Advises the State Board of Education</a:t>
            </a:r>
          </a:p>
          <a:p>
            <a:r>
              <a:rPr lang="en-US" sz="2400" dirty="0">
                <a:solidFill>
                  <a:srgbClr val="000000"/>
                </a:solidFill>
                <a:latin typeface="Montserrat"/>
                <a:cs typeface="Calibri"/>
              </a:rPr>
              <a:t>Advises Lab School applicants (site visits or application feedback)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9FB7E1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1016058" y="922069"/>
            <a:ext cx="101402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  <a:latin typeface="Montserrat"/>
              </a:rPr>
              <a:t>COLLEGE PARTNERSHIP LABORATORY STANDING COMMITTEE</a:t>
            </a:r>
          </a:p>
        </p:txBody>
      </p:sp>
      <p:sp>
        <p:nvSpPr>
          <p:cNvPr id="6" name="Google Shape;222;p8">
            <a:extLst>
              <a:ext uri="{FF2B5EF4-FFF2-40B4-BE49-F238E27FC236}">
                <a16:creationId xmlns:a16="http://schemas.microsoft.com/office/drawing/2014/main" id="{BE9404C7-CF43-58E6-F05C-CF732A3DD43D}"/>
              </a:ext>
            </a:extLst>
          </p:cNvPr>
          <p:cNvSpPr txBox="1">
            <a:spLocks/>
          </p:cNvSpPr>
          <p:nvPr/>
        </p:nvSpPr>
        <p:spPr>
          <a:xfrm>
            <a:off x="5667632" y="1806385"/>
            <a:ext cx="6334898" cy="3524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0000"/>
                </a:solidFill>
                <a:latin typeface="Montserrat"/>
                <a:cs typeface="Calibri"/>
              </a:rPr>
              <a:t>Board of Education Members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buFont typeface="Arial,Sans-Serif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cs typeface="Calibri"/>
              </a:rPr>
              <a:t>Mr. Bill Hansen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spcBef>
                <a:spcPts val="1000"/>
              </a:spcBef>
              <a:buFont typeface="Arial,Sans-Serif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cs typeface="Calibri"/>
              </a:rPr>
              <a:t>Mr. Andy Rotherham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buFont typeface="Arial,Sans-Serif"/>
              <a:buChar char="•"/>
            </a:pPr>
            <a:endParaRPr lang="en-US" sz="1800">
              <a:solidFill>
                <a:srgbClr val="000000"/>
              </a:solidFill>
              <a:latin typeface="Montserrat"/>
              <a:cs typeface="Calibri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0000"/>
                </a:solidFill>
                <a:latin typeface="Montserrat"/>
                <a:cs typeface="Calibri"/>
              </a:rPr>
              <a:t>Education and Professional Community Members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spcBef>
                <a:spcPts val="1000"/>
              </a:spcBef>
              <a:buFont typeface="Arial,Sans-Serif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cs typeface="Calibri"/>
              </a:rPr>
              <a:t>Ms. Joan Wodiska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spcBef>
                <a:spcPts val="1000"/>
              </a:spcBef>
              <a:buFont typeface="Arial,Sans-Serif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cs typeface="Calibri"/>
              </a:rPr>
              <a:t>Mr. John Bailey</a:t>
            </a:r>
            <a:endParaRPr lang="en-US" sz="1800">
              <a:latin typeface="Montserrat"/>
              <a:cs typeface="Calibri"/>
            </a:endParaRPr>
          </a:p>
          <a:p>
            <a:pPr lvl="1" indent="-457200">
              <a:spcBef>
                <a:spcPts val="1000"/>
              </a:spcBef>
              <a:buFont typeface="Arial,Sans-Serif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cs typeface="Calibri"/>
              </a:rPr>
              <a:t>Ms. Pam Moran</a:t>
            </a:r>
            <a:endParaRPr lang="en-US">
              <a:latin typeface="Montserra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6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789878" y="1835456"/>
            <a:ext cx="10563922" cy="414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>
                <a:latin typeface="Montserrat"/>
              </a:rPr>
              <a:t>2022 special session of the GA approved $100M total: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dirty="0">
              <a:latin typeface="Montserrat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>
                <a:highlight>
                  <a:srgbClr val="FFFF00"/>
                </a:highlight>
                <a:latin typeface="Montserrat"/>
              </a:rPr>
              <a:t>Planning Grants (VDOE)</a:t>
            </a:r>
          </a:p>
          <a:p>
            <a:pPr>
              <a:spcBef>
                <a:spcPts val="0"/>
              </a:spcBef>
              <a:buSzPts val="2800"/>
            </a:pPr>
            <a:r>
              <a:rPr lang="en-US" dirty="0">
                <a:latin typeface="Montserrat"/>
              </a:rPr>
              <a:t>$5M for planning grants</a:t>
            </a:r>
          </a:p>
          <a:p>
            <a:pPr>
              <a:spcBef>
                <a:spcPts val="0"/>
              </a:spcBef>
              <a:buSzPts val="2800"/>
            </a:pPr>
            <a:endParaRPr lang="en-US" dirty="0">
              <a:latin typeface="Montserrat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dirty="0">
              <a:latin typeface="Montserrat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>
                <a:highlight>
                  <a:srgbClr val="FFFF00"/>
                </a:highlight>
                <a:latin typeface="Montserrat"/>
              </a:rPr>
              <a:t>Lab School Applications (SBE/Lab </a:t>
            </a:r>
            <a:r>
              <a:rPr lang="en-US" dirty="0" err="1">
                <a:highlight>
                  <a:srgbClr val="FFFF00"/>
                </a:highlight>
                <a:latin typeface="Montserrat"/>
              </a:rPr>
              <a:t>Cmte</a:t>
            </a:r>
            <a:r>
              <a:rPr lang="en-US" dirty="0">
                <a:highlight>
                  <a:srgbClr val="FFFF00"/>
                </a:highlight>
                <a:latin typeface="Montserrat"/>
              </a:rPr>
              <a:t>)</a:t>
            </a:r>
          </a:p>
          <a:p>
            <a:pPr>
              <a:spcBef>
                <a:spcPts val="0"/>
              </a:spcBef>
              <a:buSzPts val="2800"/>
            </a:pPr>
            <a:r>
              <a:rPr lang="en-US" dirty="0">
                <a:latin typeface="Montserrat"/>
              </a:rPr>
              <a:t>$20M for initial start-up grants, one-time purchases  (Lab School Applications)</a:t>
            </a:r>
          </a:p>
          <a:p>
            <a:pPr>
              <a:spcBef>
                <a:spcPts val="0"/>
              </a:spcBef>
              <a:buSzPts val="2800"/>
            </a:pPr>
            <a:endParaRPr lang="en-US" dirty="0">
              <a:latin typeface="Montserrat"/>
            </a:endParaRPr>
          </a:p>
          <a:p>
            <a:pPr>
              <a:spcBef>
                <a:spcPts val="0"/>
              </a:spcBef>
              <a:buSzPts val="2800"/>
            </a:pPr>
            <a:r>
              <a:rPr lang="en-US" dirty="0">
                <a:latin typeface="Montserrat"/>
              </a:rPr>
              <a:t>$75M for per-pupil operating grants</a:t>
            </a:r>
          </a:p>
          <a:p>
            <a:pPr>
              <a:spcBef>
                <a:spcPts val="0"/>
              </a:spcBef>
              <a:buSzPts val="2800"/>
            </a:pPr>
            <a:endParaRPr lang="en-US" dirty="0">
              <a:latin typeface="Montserrat"/>
            </a:endParaRPr>
          </a:p>
          <a:p>
            <a:pPr>
              <a:spcBef>
                <a:spcPts val="0"/>
              </a:spcBef>
              <a:buSzPts val="2800"/>
            </a:pPr>
            <a:r>
              <a:rPr lang="en-US" dirty="0">
                <a:latin typeface="Montserrat"/>
              </a:rPr>
              <a:t>After state start-up funds, self-sufficient and sustainable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B7E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1352204" y="880034"/>
            <a:ext cx="9294025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cap="all" dirty="0">
                <a:solidFill>
                  <a:schemeClr val="bg1"/>
                </a:solidFill>
                <a:latin typeface="Montserrat"/>
              </a:rPr>
              <a:t>Laboratory school Funding for Virginia</a:t>
            </a:r>
            <a:endParaRPr lang="en-US" sz="2800" dirty="0">
              <a:solidFill>
                <a:schemeClr val="bg1"/>
              </a:solidFill>
              <a:latin typeface="Montserrat"/>
            </a:endParaRPr>
          </a:p>
          <a:p>
            <a:endParaRPr lang="en-US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718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741557" y="1665983"/>
            <a:ext cx="10809213" cy="469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At least 11 lab schools in Virginia, including 3 long-standing Lab Schools at Hampton University, Eastern Mennonite University, and Virginia State University.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1980’s several closed due to budget constraints  </a:t>
            </a:r>
          </a:p>
          <a:p>
            <a:pPr marL="1257300" lvl="2" indent="-342900" fontAlgn="base"/>
            <a:r>
              <a:rPr lang="en-US" sz="1600" dirty="0">
                <a:latin typeface="Montserrat"/>
              </a:rPr>
              <a:t>Pre-K programs: Converted to childcare centers</a:t>
            </a:r>
          </a:p>
          <a:p>
            <a:pPr marL="1257300" lvl="2" indent="-342900" fontAlgn="base"/>
            <a:r>
              <a:rPr lang="en-US" sz="1600" dirty="0">
                <a:latin typeface="Montserrat"/>
              </a:rPr>
              <a:t>High schools shifted to IB and CTE schools.</a:t>
            </a:r>
          </a:p>
          <a:p>
            <a:pPr marL="1257300" lvl="2" indent="-342900" fontAlgn="base"/>
            <a:r>
              <a:rPr lang="en-US" sz="1600" dirty="0">
                <a:latin typeface="Montserrat"/>
              </a:rPr>
              <a:t>Lost: Teacher preparation programs and education research.  </a:t>
            </a:r>
          </a:p>
          <a:p>
            <a:pPr marL="457200" lvl="1" indent="0" fontAlgn="base">
              <a:buNone/>
            </a:pPr>
            <a:endParaRPr lang="en-US" sz="1600" dirty="0">
              <a:solidFill>
                <a:schemeClr val="tx1"/>
              </a:solidFill>
              <a:latin typeface="Montserrat"/>
              <a:sym typeface="Libre Frankli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  <a:sym typeface="Libre Franklin"/>
              </a:rPr>
              <a:t>IALS Emphasis*: (1) study/improve teaching; (2) deeper, personalized student learning; and (3) research developed to benefit the broader education community.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600" dirty="0">
              <a:latin typeface="Montserrat"/>
              <a:sym typeface="Libre Frankli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  <a:sym typeface="Libre Franklin"/>
              </a:rPr>
              <a:t>Approx 70 lab schools around the world today</a:t>
            </a:r>
          </a:p>
          <a:p>
            <a:pPr fontAlgn="base"/>
            <a:endParaRPr lang="en-US" sz="1600" dirty="0">
              <a:solidFill>
                <a:schemeClr val="tx1"/>
              </a:solidFill>
              <a:latin typeface="Montserrat"/>
              <a:sym typeface="Libre Frankli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  <a:sym typeface="Libre Franklin"/>
              </a:rPr>
              <a:t>A public elementary, </a:t>
            </a:r>
            <a:r>
              <a:rPr lang="en-US" sz="1600" dirty="0">
                <a:latin typeface="Montserrat"/>
                <a:sym typeface="Libre Franklin"/>
              </a:rPr>
              <a:t>middle or high </a:t>
            </a:r>
            <a:r>
              <a:rPr lang="en-US" sz="1600" dirty="0">
                <a:solidFill>
                  <a:schemeClr val="tx1"/>
                </a:solidFill>
                <a:latin typeface="Montserrat"/>
                <a:sym typeface="Libre Franklin"/>
              </a:rPr>
              <a:t>school operated, in close partnership with a higher education institution and public K-12 school division or school, open to all students through a lottery.  </a:t>
            </a:r>
          </a:p>
          <a:p>
            <a:pPr fontAlgn="base"/>
            <a:endParaRPr lang="en-US" sz="1600" dirty="0">
              <a:latin typeface="Montserrat"/>
              <a:sym typeface="Libre Frankli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  <a:sym typeface="Libre Franklin"/>
              </a:rPr>
              <a:t>Objective:  At least one lab school per Superintendent region.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B7E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1423358" y="864141"/>
            <a:ext cx="94471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"/>
              </a:rPr>
              <a:t>Lab Schools in Virginia</a:t>
            </a:r>
            <a:endParaRPr lang="en-US" sz="20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2907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568712" y="1796556"/>
            <a:ext cx="11054576" cy="451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Montserrat"/>
              </a:rPr>
              <a:t>Per VA Code 22.1-349.1, a college partnership laboratory school may be established to accomplish the following :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Stimulate the </a:t>
            </a:r>
            <a:r>
              <a:rPr lang="en-US" sz="2200" b="1" dirty="0">
                <a:latin typeface="Montserrat"/>
              </a:rPr>
              <a:t>development of innovative programs</a:t>
            </a:r>
            <a:r>
              <a:rPr lang="en-US" sz="2200" dirty="0">
                <a:latin typeface="Montserrat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Provide opportunities for </a:t>
            </a:r>
            <a:r>
              <a:rPr lang="en-US" sz="2200" b="1" dirty="0">
                <a:latin typeface="Montserrat"/>
              </a:rPr>
              <a:t>innovative instruction and assessment</a:t>
            </a:r>
            <a:r>
              <a:rPr lang="en-US" sz="2200" dirty="0">
                <a:latin typeface="Montserrat"/>
              </a:rPr>
              <a:t>;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Provide teachers with a vehicle for establishing schools with </a:t>
            </a:r>
            <a:r>
              <a:rPr lang="en-US" sz="2200" b="1" dirty="0">
                <a:latin typeface="Montserrat"/>
              </a:rPr>
              <a:t>alternative innovative instruction, scheduling, management, or structure</a:t>
            </a:r>
            <a:r>
              <a:rPr lang="en-US" sz="2200" dirty="0">
                <a:latin typeface="Montserrat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Encourage the use of </a:t>
            </a:r>
            <a:r>
              <a:rPr lang="en-US" sz="2200" b="1" dirty="0">
                <a:latin typeface="Montserrat"/>
              </a:rPr>
              <a:t>performance-based education programs</a:t>
            </a:r>
            <a:r>
              <a:rPr lang="en-US" sz="2200" dirty="0">
                <a:latin typeface="Montserrat"/>
              </a:rPr>
              <a:t>;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b="1" dirty="0">
                <a:latin typeface="Montserrat"/>
              </a:rPr>
              <a:t>Establish high standards </a:t>
            </a:r>
            <a:r>
              <a:rPr lang="en-US" sz="2200" dirty="0">
                <a:latin typeface="Montserrat"/>
              </a:rPr>
              <a:t>for teachers and administrators;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Encourage </a:t>
            </a:r>
            <a:r>
              <a:rPr lang="en-US" sz="2200" b="1" dirty="0">
                <a:latin typeface="Montserrat"/>
              </a:rPr>
              <a:t>collaboration between preschool and postsecondary levels</a:t>
            </a:r>
            <a:r>
              <a:rPr lang="en-US" sz="2200" dirty="0">
                <a:latin typeface="Montserrat"/>
              </a:rPr>
              <a:t>; or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>
                <a:latin typeface="Montserrat"/>
              </a:rPr>
              <a:t>Develop models for </a:t>
            </a:r>
            <a:r>
              <a:rPr lang="en-US" sz="2200" b="1" dirty="0">
                <a:latin typeface="Montserrat"/>
              </a:rPr>
              <a:t>replication in other public schools</a:t>
            </a:r>
            <a:r>
              <a:rPr lang="en-US" sz="2200" dirty="0">
                <a:latin typeface="Montserrat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B7E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2209799" y="880034"/>
            <a:ext cx="84364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cap="all" dirty="0">
                <a:solidFill>
                  <a:schemeClr val="bg1"/>
                </a:solidFill>
                <a:latin typeface="Montserrat"/>
              </a:rPr>
              <a:t>Laboratory School Purpose</a:t>
            </a:r>
            <a:endParaRPr lang="en-US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9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1293962" y="1796556"/>
            <a:ext cx="9454551" cy="451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>
                <a:latin typeface="Montserrat"/>
              </a:rPr>
              <a:t>Code of Virginia identifies the </a:t>
            </a:r>
            <a:r>
              <a:rPr lang="en-US" sz="2400" b="1" dirty="0">
                <a:latin typeface="Montserrat"/>
              </a:rPr>
              <a:t>31 essential </a:t>
            </a:r>
            <a:r>
              <a:rPr lang="en-US" sz="2400" dirty="0">
                <a:latin typeface="Montserrat"/>
              </a:rPr>
              <a:t>that shall be provided or described, such as: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>
              <a:latin typeface="Montserrat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latin typeface="Montserrat"/>
              </a:rPr>
              <a:t>Open to all students, through a lottery process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>
              <a:latin typeface="Montserrat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latin typeface="Montserrat"/>
              </a:rPr>
              <a:t>Compliance with applicable state and federal law (e.g. FERPA or IDEA) 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>
              <a:latin typeface="Montserrat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latin typeface="Montserrat"/>
              </a:rPr>
              <a:t>Adherence to standards in 8 categories (e.g. governance, finance, education program, management, procurement)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B7E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2209799" y="880034"/>
            <a:ext cx="843643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cap="all" dirty="0">
                <a:solidFill>
                  <a:schemeClr val="bg1"/>
                </a:solidFill>
                <a:latin typeface="Montserrat"/>
              </a:rPr>
              <a:t>Laboratory Schools - Requirements</a:t>
            </a:r>
            <a:endParaRPr lang="en-US" sz="2800" dirty="0">
              <a:solidFill>
                <a:schemeClr val="bg1"/>
              </a:solidFill>
              <a:latin typeface="Montserrat"/>
            </a:endParaRPr>
          </a:p>
          <a:p>
            <a:endParaRPr lang="en-US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076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1181818" y="1796556"/>
            <a:ext cx="9421279" cy="451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fontAlgn="base">
              <a:buChar char="•"/>
            </a:pPr>
            <a:r>
              <a:rPr lang="en-US" sz="2400" b="1" dirty="0">
                <a:solidFill>
                  <a:schemeClr val="tx1"/>
                </a:solidFill>
                <a:latin typeface="Montserrat"/>
              </a:rPr>
              <a:t>Governor’s Schools </a:t>
            </a:r>
          </a:p>
          <a:p>
            <a:pPr marL="800100" lvl="1" indent="-342900" fontAlgn="base">
              <a:buChar char="•"/>
            </a:pPr>
            <a:r>
              <a:rPr lang="en-US" sz="2400" dirty="0">
                <a:latin typeface="Montserrat"/>
              </a:rPr>
              <a:t>Summer Regional</a:t>
            </a:r>
          </a:p>
          <a:p>
            <a:pPr marL="800100" lvl="1" indent="-342900" fontAlgn="base"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/>
              </a:rPr>
              <a:t>Summer Residential</a:t>
            </a:r>
          </a:p>
          <a:p>
            <a:pPr marL="800100" lvl="1" indent="-342900" fontAlgn="base">
              <a:buChar char="•"/>
            </a:pPr>
            <a:r>
              <a:rPr lang="en-US" sz="2400" dirty="0">
                <a:latin typeface="Montserrat"/>
              </a:rPr>
              <a:t>Academic Year</a:t>
            </a:r>
          </a:p>
          <a:p>
            <a:pPr marL="342900" indent="-342900" fontAlgn="base">
              <a:buChar char="•"/>
            </a:pPr>
            <a:r>
              <a:rPr lang="en-US" sz="2400" dirty="0">
                <a:latin typeface="Montserrat"/>
              </a:rPr>
              <a:t>Virginia’s Definition for </a:t>
            </a:r>
            <a:r>
              <a:rPr lang="en-US" sz="2400" b="1" dirty="0">
                <a:latin typeface="Montserrat"/>
              </a:rPr>
              <a:t>Charter Schools</a:t>
            </a:r>
          </a:p>
          <a:p>
            <a:pPr marL="342900" indent="-342900" fontAlgn="base">
              <a:buChar char="•"/>
            </a:pPr>
            <a:r>
              <a:rPr lang="en-US" sz="2400" b="1" dirty="0">
                <a:latin typeface="Montserrat"/>
              </a:rPr>
              <a:t>Career and Technical Schools</a:t>
            </a:r>
          </a:p>
          <a:p>
            <a:pPr marL="342900" indent="-342900" fontAlgn="base">
              <a:buChar char="•"/>
            </a:pPr>
            <a:r>
              <a:rPr lang="en-US" sz="2400" b="1" dirty="0">
                <a:latin typeface="Montserrat"/>
              </a:rPr>
              <a:t>Dual Enrollment Programs</a:t>
            </a:r>
          </a:p>
          <a:p>
            <a:pPr marL="342900" indent="-342900" fontAlgn="base">
              <a:buChar char="•"/>
            </a:pPr>
            <a:r>
              <a:rPr lang="en-US" sz="2400" b="1" dirty="0">
                <a:latin typeface="Montserrat"/>
              </a:rPr>
              <a:t>Lab Schools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A1D8C-B483-50A9-1F69-63C6EF45BD1A}"/>
              </a:ext>
            </a:extLst>
          </p:cNvPr>
          <p:cNvSpPr/>
          <p:nvPr/>
        </p:nvSpPr>
        <p:spPr>
          <a:xfrm>
            <a:off x="789878" y="724830"/>
            <a:ext cx="10612243" cy="801842"/>
          </a:xfrm>
          <a:prstGeom prst="rect">
            <a:avLst/>
          </a:prstGeom>
          <a:solidFill>
            <a:srgbClr val="1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B7E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B4F5D-DB4D-B80F-3847-2F8C0BD25B65}"/>
              </a:ext>
            </a:extLst>
          </p:cNvPr>
          <p:cNvSpPr txBox="1"/>
          <p:nvPr/>
        </p:nvSpPr>
        <p:spPr>
          <a:xfrm>
            <a:off x="2166667" y="864141"/>
            <a:ext cx="84364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"/>
              </a:rPr>
              <a:t>Virginia: K-12 School Innovative Models</a:t>
            </a:r>
            <a:endParaRPr lang="en-US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038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B0AECB58-0B26-083C-3FCF-10A31A6E5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71" y="708561"/>
            <a:ext cx="9911752" cy="57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29732" y="526388"/>
            <a:ext cx="10479225" cy="146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Montserrat"/>
              </a:rPr>
              <a:t>Lab School Planning Grants &amp; Applicant</a:t>
            </a:r>
            <a:br>
              <a:rPr lang="en-US" sz="3600" b="0" i="0" u="none" strike="noStrike" dirty="0">
                <a:solidFill>
                  <a:schemeClr val="tx1"/>
                </a:solidFill>
                <a:effectLst/>
                <a:latin typeface="Montserrat"/>
              </a:rPr>
            </a:b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Montserrat"/>
              </a:rPr>
              <a:t> 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Montserrat"/>
              </a:rPr>
              <a:t>​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Montserrat"/>
              </a:rPr>
              <a:t>Stay Updated</a:t>
            </a:r>
            <a:endParaRPr lang="en-US" sz="720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3FE77-2542-DA8E-000A-9DB8E6E7BCDE}"/>
              </a:ext>
            </a:extLst>
          </p:cNvPr>
          <p:cNvCxnSpPr>
            <a:cxnSpLocks/>
          </p:cNvCxnSpPr>
          <p:nvPr/>
        </p:nvCxnSpPr>
        <p:spPr>
          <a:xfrm>
            <a:off x="1531257" y="1670353"/>
            <a:ext cx="8915400" cy="0"/>
          </a:xfrm>
          <a:prstGeom prst="line">
            <a:avLst/>
          </a:prstGeom>
          <a:ln w="57150">
            <a:solidFill>
              <a:srgbClr val="133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E0C3A361-F1FE-FF2F-3543-7EE9F8E1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54" y="2254908"/>
            <a:ext cx="7876350" cy="3490284"/>
          </a:xfrm>
          <a:prstGeom prst="rect">
            <a:avLst/>
          </a:prstGeom>
        </p:spPr>
      </p:pic>
      <p:pic>
        <p:nvPicPr>
          <p:cNvPr id="6" name="Picture 6" descr="frame (2).png">
            <a:extLst>
              <a:ext uri="{FF2B5EF4-FFF2-40B4-BE49-F238E27FC236}">
                <a16:creationId xmlns:a16="http://schemas.microsoft.com/office/drawing/2014/main" id="{10763E5C-4409-5EFC-BCCC-64DE9E82F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68" y="199324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574</Words>
  <Application>Microsoft Macintosh PowerPoint</Application>
  <PresentationFormat>Widescreen</PresentationFormat>
  <Paragraphs>88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Montserrat</vt:lpstr>
      <vt:lpstr>Office Theme</vt:lpstr>
      <vt:lpstr>Laboratory Schools  2024 VASS/VASBO Winter Conference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School Planning Grants &amp; Applicant  ​Stay Updated</vt:lpstr>
      <vt:lpstr>PowerPoint Presentation</vt:lpstr>
      <vt:lpstr>For More Information</vt:lpstr>
      <vt:lpstr>Questions/Resource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Hendron, John (DOE)</dc:creator>
  <cp:lastModifiedBy>Amy Griffin</cp:lastModifiedBy>
  <cp:revision>8</cp:revision>
  <dcterms:created xsi:type="dcterms:W3CDTF">2023-06-05T12:16:33Z</dcterms:created>
  <dcterms:modified xsi:type="dcterms:W3CDTF">2024-01-05T14:39:44Z</dcterms:modified>
</cp:coreProperties>
</file>