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heme/theme3.xml" ContentType="application/vnd.openxmlformats-officedocument.them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4.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5.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26"/>
  </p:notesMasterIdLst>
  <p:sldIdLst>
    <p:sldId id="2147477965" r:id="rId3"/>
    <p:sldId id="2147477948" r:id="rId4"/>
    <p:sldId id="2147477949" r:id="rId5"/>
    <p:sldId id="2147477950" r:id="rId6"/>
    <p:sldId id="2147477952" r:id="rId7"/>
    <p:sldId id="2147477953" r:id="rId8"/>
    <p:sldId id="2147477954" r:id="rId9"/>
    <p:sldId id="2147477955" r:id="rId10"/>
    <p:sldId id="2147477959" r:id="rId11"/>
    <p:sldId id="2147477951" r:id="rId12"/>
    <p:sldId id="2147477966" r:id="rId13"/>
    <p:sldId id="2147477968" r:id="rId14"/>
    <p:sldId id="2147477960" r:id="rId15"/>
    <p:sldId id="2147477970" r:id="rId16"/>
    <p:sldId id="2147477971" r:id="rId17"/>
    <p:sldId id="2147477962" r:id="rId18"/>
    <p:sldId id="2147477961" r:id="rId19"/>
    <p:sldId id="2147477964" r:id="rId20"/>
    <p:sldId id="2147477963" r:id="rId21"/>
    <p:sldId id="2147477967" r:id="rId22"/>
    <p:sldId id="2147477972" r:id="rId23"/>
    <p:sldId id="2147477973" r:id="rId24"/>
    <p:sldId id="21474779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96F"/>
    <a:srgbClr val="3A6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23CA1-4303-4DE2-AF45-362A84AAD61B}" v="183" dt="2023-12-08T14:05:13.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7" d="100"/>
          <a:sy n="137" d="100"/>
        </p:scale>
        <p:origin x="20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Binary_Worksheet.xlsb"/><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Binary_Worksheet1.xlsb"/><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8170020705784374E-2"/>
          <c:y val="1.9338046147535589E-2"/>
          <c:w val="0.97750378542072247"/>
          <c:h val="0.96132391223503166"/>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309-48DA-8046-EBEC9BA1F256}"/>
                </c:ext>
              </c:extLst>
            </c:dLbl>
            <c:dLbl>
              <c:idx val="1"/>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309-48DA-8046-EBEC9BA1F256}"/>
                </c:ext>
              </c:extLst>
            </c:dLbl>
            <c:dLbl>
              <c:idx val="2"/>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309-48DA-8046-EBEC9BA1F256}"/>
                </c:ext>
              </c:extLst>
            </c:dLbl>
            <c:dLbl>
              <c:idx val="3"/>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309-48DA-8046-EBEC9BA1F256}"/>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309-48DA-8046-EBEC9BA1F2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37.74104683195592</c:v>
                </c:pt>
                <c:pt idx="1">
                  <c:v>35.333333333333336</c:v>
                </c:pt>
                <c:pt idx="2">
                  <c:v>30.607476635514018</c:v>
                </c:pt>
                <c:pt idx="3">
                  <c:v>20.535714285714299</c:v>
                </c:pt>
                <c:pt idx="4">
                  <c:v>32.720588235294116</c:v>
                </c:pt>
              </c:numCache>
            </c:numRef>
          </c:val>
          <c:extLst>
            <c:ext xmlns:c16="http://schemas.microsoft.com/office/drawing/2014/chart" uri="{C3380CC4-5D6E-409C-BE32-E72D297353CC}">
              <c16:uniqueId val="{00000005-D309-48DA-8046-EBEC9BA1F256}"/>
            </c:ext>
          </c:extLst>
        </c:ser>
        <c:ser>
          <c:idx val="1"/>
          <c:order val="1"/>
          <c:spPr>
            <a:solidFill>
              <a:schemeClr val="accent2"/>
            </a:solidFill>
            <a:ln w="9525" algn="ctr">
              <a:solidFill>
                <a:schemeClr val="bg1"/>
              </a:solidFill>
              <a:prstDash val="solid"/>
            </a:ln>
          </c:spPr>
          <c:invertIfNegative val="0"/>
          <c:dLbls>
            <c:dLbl>
              <c:idx val="0"/>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309-48DA-8046-EBEC9BA1F256}"/>
                </c:ext>
              </c:extLst>
            </c:dLbl>
            <c:dLbl>
              <c:idx val="1"/>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309-48DA-8046-EBEC9BA1F256}"/>
                </c:ext>
              </c:extLst>
            </c:dLbl>
            <c:dLbl>
              <c:idx val="2"/>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309-48DA-8046-EBEC9BA1F256}"/>
                </c:ext>
              </c:extLst>
            </c:dLbl>
            <c:dLbl>
              <c:idx val="3"/>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309-48DA-8046-EBEC9BA1F256}"/>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309-48DA-8046-EBEC9BA1F2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36.63911845730027</c:v>
                </c:pt>
                <c:pt idx="1">
                  <c:v>33.555555555555557</c:v>
                </c:pt>
                <c:pt idx="2">
                  <c:v>29.90654205607477</c:v>
                </c:pt>
                <c:pt idx="3">
                  <c:v>30.357142857142851</c:v>
                </c:pt>
                <c:pt idx="4">
                  <c:v>22.426470588235297</c:v>
                </c:pt>
              </c:numCache>
            </c:numRef>
          </c:val>
          <c:extLst>
            <c:ext xmlns:c16="http://schemas.microsoft.com/office/drawing/2014/chart" uri="{C3380CC4-5D6E-409C-BE32-E72D297353CC}">
              <c16:uniqueId val="{0000000B-D309-48DA-8046-EBEC9BA1F256}"/>
            </c:ext>
          </c:extLst>
        </c:ser>
        <c:ser>
          <c:idx val="2"/>
          <c:order val="2"/>
          <c:spPr>
            <a:solidFill>
              <a:srgbClr val="376DDD"/>
            </a:solidFill>
            <a:ln w="9525" algn="ctr">
              <a:solidFill>
                <a:schemeClr val="bg1"/>
              </a:solidFill>
              <a:prstDash val="solid"/>
            </a:ln>
          </c:spPr>
          <c:invertIfNegative val="0"/>
          <c:dLbls>
            <c:dLbl>
              <c:idx val="0"/>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309-48DA-8046-EBEC9BA1F256}"/>
                </c:ext>
              </c:extLst>
            </c:dLbl>
            <c:dLbl>
              <c:idx val="1"/>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309-48DA-8046-EBEC9BA1F256}"/>
                </c:ext>
              </c:extLst>
            </c:dLbl>
            <c:dLbl>
              <c:idx val="2"/>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309-48DA-8046-EBEC9BA1F256}"/>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309-48DA-8046-EBEC9BA1F256}"/>
                </c:ext>
              </c:extLst>
            </c:dLbl>
            <c:dLbl>
              <c:idx val="4"/>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309-48DA-8046-EBEC9BA1F2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8.9531680440771311</c:v>
                </c:pt>
                <c:pt idx="1">
                  <c:v>7.9999999999999964</c:v>
                </c:pt>
                <c:pt idx="2">
                  <c:v>11.331775700934577</c:v>
                </c:pt>
                <c:pt idx="3">
                  <c:v>18.75</c:v>
                </c:pt>
                <c:pt idx="4">
                  <c:v>12.5</c:v>
                </c:pt>
              </c:numCache>
            </c:numRef>
          </c:val>
          <c:extLst>
            <c:ext xmlns:c16="http://schemas.microsoft.com/office/drawing/2014/chart" uri="{C3380CC4-5D6E-409C-BE32-E72D297353CC}">
              <c16:uniqueId val="{00000011-D309-48DA-8046-EBEC9BA1F256}"/>
            </c:ext>
          </c:extLst>
        </c:ser>
        <c:ser>
          <c:idx val="3"/>
          <c:order val="3"/>
          <c:spPr>
            <a:solidFill>
              <a:srgbClr val="B5C9F2"/>
            </a:solidFill>
            <a:ln w="9525"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309-48DA-8046-EBEC9BA1F256}"/>
                </c:ext>
              </c:extLst>
            </c:dLbl>
            <c:dLbl>
              <c:idx val="1"/>
              <c:layout>
                <c:manualLayout>
                  <c:x val="0"/>
                  <c:y val="-3.7188545927854219E-4"/>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309-48DA-8046-EBEC9BA1F256}"/>
                </c:ext>
              </c:extLst>
            </c:dLbl>
            <c:dLbl>
              <c:idx val="2"/>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309-48DA-8046-EBEC9BA1F256}"/>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309-48DA-8046-EBEC9BA1F256}"/>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309-48DA-8046-EBEC9BA1F2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15.151515151515206</c:v>
                </c:pt>
                <c:pt idx="1">
                  <c:v>19.333333333333336</c:v>
                </c:pt>
                <c:pt idx="2">
                  <c:v>23.48130841121495</c:v>
                </c:pt>
                <c:pt idx="3">
                  <c:v>20.535714285714302</c:v>
                </c:pt>
                <c:pt idx="4">
                  <c:v>26.470588235294112</c:v>
                </c:pt>
              </c:numCache>
            </c:numRef>
          </c:val>
          <c:extLst>
            <c:ext xmlns:c16="http://schemas.microsoft.com/office/drawing/2014/chart" uri="{C3380CC4-5D6E-409C-BE32-E72D297353CC}">
              <c16:uniqueId val="{00000017-D309-48DA-8046-EBEC9BA1F256}"/>
            </c:ext>
          </c:extLst>
        </c:ser>
        <c:ser>
          <c:idx val="4"/>
          <c:order val="4"/>
          <c:spPr>
            <a:solidFill>
              <a:srgbClr val="D1DEF8"/>
            </a:solidFill>
            <a:ln w="9525" algn="ctr">
              <a:solidFill>
                <a:schemeClr val="bg1"/>
              </a:solidFill>
              <a:prstDash val="solid"/>
            </a:ln>
          </c:spPr>
          <c:invertIfNegative val="0"/>
          <c:dLbls>
            <c:dLbl>
              <c:idx val="0"/>
              <c:layout>
                <c:manualLayout>
                  <c:x val="9.1066407094959986E-2"/>
                  <c:y val="1.4131647452584604E-2"/>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309-48DA-8046-EBEC9BA1F256}"/>
                </c:ext>
              </c:extLst>
            </c:dLbl>
            <c:dLbl>
              <c:idx val="1"/>
              <c:layout>
                <c:manualLayout>
                  <c:x val="9.1066407094959986E-2"/>
                  <c:y val="6.69393826701376E-3"/>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309-48DA-8046-EBEC9BA1F256}"/>
                </c:ext>
              </c:extLst>
            </c:dLbl>
            <c:dLbl>
              <c:idx val="2"/>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309-48DA-8046-EBEC9BA1F256}"/>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309-48DA-8046-EBEC9BA1F256}"/>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309-48DA-8046-EBEC9BA1F2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Sheet1!$A$5:$E$5</c:f>
              <c:numCache>
                <c:formatCode>General</c:formatCode>
                <c:ptCount val="5"/>
                <c:pt idx="0">
                  <c:v>1.5151515151515138</c:v>
                </c:pt>
                <c:pt idx="1">
                  <c:v>3.7777777777777799</c:v>
                </c:pt>
                <c:pt idx="2">
                  <c:v>4.6728971962616832</c:v>
                </c:pt>
                <c:pt idx="3">
                  <c:v>9.8214285714285694</c:v>
                </c:pt>
                <c:pt idx="4">
                  <c:v>5.8823529411764719</c:v>
                </c:pt>
              </c:numCache>
            </c:numRef>
          </c:val>
          <c:extLst>
            <c:ext xmlns:c16="http://schemas.microsoft.com/office/drawing/2014/chart" uri="{C3380CC4-5D6E-409C-BE32-E72D297353CC}">
              <c16:uniqueId val="{0000001D-D309-48DA-8046-EBEC9BA1F256}"/>
            </c:ext>
          </c:extLst>
        </c:ser>
        <c:dLbls>
          <c:showLegendKey val="0"/>
          <c:showVal val="0"/>
          <c:showCatName val="0"/>
          <c:showSerName val="0"/>
          <c:showPercent val="0"/>
          <c:showBubbleSize val="0"/>
        </c:dLbls>
        <c:gapWidth val="40"/>
        <c:overlap val="100"/>
        <c:axId val="608912783"/>
        <c:axId val="1"/>
      </c:barChart>
      <c:catAx>
        <c:axId val="60891278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00000000000004"/>
          <c:min val="0"/>
        </c:scaling>
        <c:delete val="1"/>
        <c:axPos val="l"/>
        <c:numFmt formatCode="General" sourceLinked="1"/>
        <c:majorTickMark val="out"/>
        <c:minorTickMark val="none"/>
        <c:tickLblPos val="nextTo"/>
        <c:crossAx val="608912783"/>
        <c:crosses val="min"/>
        <c:crossBetween val="between"/>
      </c:valAx>
    </c:plotArea>
    <c:plotVisOnly val="0"/>
    <c:dispBlanksAs val="gap"/>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0869565217391304E-2"/>
          <c:y val="1.9338043882484196E-2"/>
          <c:w val="0.97826086956521741"/>
          <c:h val="0.96132391223503166"/>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105-4278-89F2-2EAD3AEB051F}"/>
                </c:ext>
              </c:extLst>
            </c:dLbl>
            <c:dLbl>
              <c:idx val="1"/>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105-4278-89F2-2EAD3AEB051F}"/>
                </c:ext>
              </c:extLst>
            </c:dLbl>
            <c:dLbl>
              <c:idx val="2"/>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105-4278-89F2-2EAD3AEB051F}"/>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05-4278-89F2-2EAD3AEB051F}"/>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105-4278-89F2-2EAD3AEB05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29.296527159394479</c:v>
                </c:pt>
                <c:pt idx="1">
                  <c:v>34.888888888888893</c:v>
                </c:pt>
                <c:pt idx="2">
                  <c:v>37.002341920374711</c:v>
                </c:pt>
                <c:pt idx="3">
                  <c:v>24.1071428571429</c:v>
                </c:pt>
                <c:pt idx="4">
                  <c:v>26.373626373626376</c:v>
                </c:pt>
              </c:numCache>
            </c:numRef>
          </c:val>
          <c:extLst>
            <c:ext xmlns:c16="http://schemas.microsoft.com/office/drawing/2014/chart" uri="{C3380CC4-5D6E-409C-BE32-E72D297353CC}">
              <c16:uniqueId val="{00000005-1105-4278-89F2-2EAD3AEB051F}"/>
            </c:ext>
          </c:extLst>
        </c:ser>
        <c:ser>
          <c:idx val="1"/>
          <c:order val="1"/>
          <c:spPr>
            <a:solidFill>
              <a:schemeClr val="accent2"/>
            </a:solidFill>
            <a:ln w="9525"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105-4278-89F2-2EAD3AEB051F}"/>
                </c:ext>
              </c:extLst>
            </c:dLbl>
            <c:dLbl>
              <c:idx val="1"/>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105-4278-89F2-2EAD3AEB051F}"/>
                </c:ext>
              </c:extLst>
            </c:dLbl>
            <c:dLbl>
              <c:idx val="2"/>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105-4278-89F2-2EAD3AEB051F}"/>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105-4278-89F2-2EAD3AEB051F}"/>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105-4278-89F2-2EAD3AEB05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35.440783615316121</c:v>
                </c:pt>
                <c:pt idx="1">
                  <c:v>35.55555555555555</c:v>
                </c:pt>
                <c:pt idx="2">
                  <c:v>32.786885245901637</c:v>
                </c:pt>
                <c:pt idx="3">
                  <c:v>27.678571428571423</c:v>
                </c:pt>
                <c:pt idx="4">
                  <c:v>30.036630036630036</c:v>
                </c:pt>
              </c:numCache>
            </c:numRef>
          </c:val>
          <c:extLst>
            <c:ext xmlns:c16="http://schemas.microsoft.com/office/drawing/2014/chart" uri="{C3380CC4-5D6E-409C-BE32-E72D297353CC}">
              <c16:uniqueId val="{0000000B-1105-4278-89F2-2EAD3AEB051F}"/>
            </c:ext>
          </c:extLst>
        </c:ser>
        <c:ser>
          <c:idx val="2"/>
          <c:order val="2"/>
          <c:spPr>
            <a:solidFill>
              <a:srgbClr val="376DDD"/>
            </a:solidFill>
            <a:ln w="9525"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105-4278-89F2-2EAD3AEB051F}"/>
                </c:ext>
              </c:extLst>
            </c:dLbl>
            <c:dLbl>
              <c:idx val="1"/>
              <c:layout>
                <c:manualLayout>
                  <c:x val="0"/>
                  <c:y val="-3.7188545927854219E-4"/>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105-4278-89F2-2EAD3AEB051F}"/>
                </c:ext>
              </c:extLst>
            </c:dLbl>
            <c:dLbl>
              <c:idx val="2"/>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105-4278-89F2-2EAD3AEB051F}"/>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105-4278-89F2-2EAD3AEB051F}"/>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105-4278-89F2-2EAD3AEB05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15.672306322350849</c:v>
                </c:pt>
                <c:pt idx="1">
                  <c:v>14.888888888888886</c:v>
                </c:pt>
                <c:pt idx="2">
                  <c:v>14.051522248243565</c:v>
                </c:pt>
                <c:pt idx="3">
                  <c:v>25</c:v>
                </c:pt>
                <c:pt idx="4">
                  <c:v>20.879120879120883</c:v>
                </c:pt>
              </c:numCache>
            </c:numRef>
          </c:val>
          <c:extLst>
            <c:ext xmlns:c16="http://schemas.microsoft.com/office/drawing/2014/chart" uri="{C3380CC4-5D6E-409C-BE32-E72D297353CC}">
              <c16:uniqueId val="{00000011-1105-4278-89F2-2EAD3AEB051F}"/>
            </c:ext>
          </c:extLst>
        </c:ser>
        <c:ser>
          <c:idx val="3"/>
          <c:order val="3"/>
          <c:spPr>
            <a:solidFill>
              <a:srgbClr val="B5C9F2"/>
            </a:solidFill>
            <a:ln w="9525" algn="ctr">
              <a:solidFill>
                <a:schemeClr val="bg1"/>
              </a:solidFill>
              <a:prstDash val="solid"/>
            </a:ln>
          </c:spPr>
          <c:invertIfNegative val="0"/>
          <c:dLbls>
            <c:dLbl>
              <c:idx val="0"/>
              <c:layout>
                <c:manualLayout>
                  <c:x val="0"/>
                  <c:y val="-3.7188545927854219E-4"/>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105-4278-89F2-2EAD3AEB051F}"/>
                </c:ext>
              </c:extLst>
            </c:dLbl>
            <c:dLbl>
              <c:idx val="1"/>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105-4278-89F2-2EAD3AEB051F}"/>
                </c:ext>
              </c:extLst>
            </c:dLbl>
            <c:dLbl>
              <c:idx val="2"/>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105-4278-89F2-2EAD3AEB051F}"/>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105-4278-89F2-2EAD3AEB051F}"/>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105-4278-89F2-2EAD3AEB05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14.692787177203915</c:v>
                </c:pt>
                <c:pt idx="1">
                  <c:v>12.666666666666671</c:v>
                </c:pt>
                <c:pt idx="2">
                  <c:v>12.997658079625296</c:v>
                </c:pt>
                <c:pt idx="3">
                  <c:v>17.857142857142861</c:v>
                </c:pt>
                <c:pt idx="4">
                  <c:v>18.315018315018317</c:v>
                </c:pt>
              </c:numCache>
            </c:numRef>
          </c:val>
          <c:extLst>
            <c:ext xmlns:c16="http://schemas.microsoft.com/office/drawing/2014/chart" uri="{C3380CC4-5D6E-409C-BE32-E72D297353CC}">
              <c16:uniqueId val="{00000017-1105-4278-89F2-2EAD3AEB051F}"/>
            </c:ext>
          </c:extLst>
        </c:ser>
        <c:ser>
          <c:idx val="4"/>
          <c:order val="4"/>
          <c:spPr>
            <a:solidFill>
              <a:srgbClr val="D1DEF8"/>
            </a:solidFill>
            <a:ln w="9525" algn="ctr">
              <a:solidFill>
                <a:schemeClr val="bg1"/>
              </a:solidFill>
              <a:prstDash val="solid"/>
            </a:ln>
          </c:spPr>
          <c:invertIfNegative val="0"/>
          <c:dLbls>
            <c:dLbl>
              <c:idx val="0"/>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105-4278-89F2-2EAD3AEB051F}"/>
                </c:ext>
              </c:extLst>
            </c:dLbl>
            <c:dLbl>
              <c:idx val="1"/>
              <c:layout>
                <c:manualLayout>
                  <c:x val="9.0510033444816049E-2"/>
                  <c:y val="1.4131647452584604E-2"/>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105-4278-89F2-2EAD3AEB051F}"/>
                </c:ext>
              </c:extLst>
            </c:dLbl>
            <c:dLbl>
              <c:idx val="2"/>
              <c:layout>
                <c:manualLayout>
                  <c:x val="9.0510033444816049E-2"/>
                  <c:y val="9.669021941242098E-3"/>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105-4278-89F2-2EAD3AEB051F}"/>
                </c:ext>
              </c:extLst>
            </c:dLbl>
            <c:dLbl>
              <c:idx val="3"/>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105-4278-89F2-2EAD3AEB051F}"/>
                </c:ext>
              </c:extLst>
            </c:dLbl>
            <c:dLbl>
              <c:idx val="4"/>
              <c:layout>
                <c:manualLayout>
                  <c:x val="0"/>
                  <c:y val="0"/>
                </c:manualLayout>
              </c:layout>
              <c:numFmt formatCode="#,##0&quot;%&quot;;&quot;-&quot;#,##0&quot;%&quot;;0&quot;%&quot;"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105-4278-89F2-2EAD3AEB05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Sheet1!$A$5:$E$5</c:f>
              <c:numCache>
                <c:formatCode>General</c:formatCode>
                <c:ptCount val="5"/>
                <c:pt idx="0">
                  <c:v>4.8975957257346376</c:v>
                </c:pt>
                <c:pt idx="1">
                  <c:v>2.0000000000000018</c:v>
                </c:pt>
                <c:pt idx="2">
                  <c:v>3.1615925058547933</c:v>
                </c:pt>
                <c:pt idx="3">
                  <c:v>5.3571428571428603</c:v>
                </c:pt>
                <c:pt idx="4">
                  <c:v>4.3956043956043906</c:v>
                </c:pt>
              </c:numCache>
            </c:numRef>
          </c:val>
          <c:extLst>
            <c:ext xmlns:c16="http://schemas.microsoft.com/office/drawing/2014/chart" uri="{C3380CC4-5D6E-409C-BE32-E72D297353CC}">
              <c16:uniqueId val="{0000001D-1105-4278-89F2-2EAD3AEB051F}"/>
            </c:ext>
          </c:extLst>
        </c:ser>
        <c:dLbls>
          <c:showLegendKey val="0"/>
          <c:showVal val="0"/>
          <c:showCatName val="0"/>
          <c:showSerName val="0"/>
          <c:showPercent val="0"/>
          <c:showBubbleSize val="0"/>
        </c:dLbls>
        <c:gapWidth val="40"/>
        <c:overlap val="100"/>
        <c:axId val="5677152"/>
        <c:axId val="1"/>
      </c:barChart>
      <c:catAx>
        <c:axId val="56771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00000000000004"/>
          <c:min val="0"/>
        </c:scaling>
        <c:delete val="1"/>
        <c:axPos val="l"/>
        <c:numFmt formatCode="General" sourceLinked="1"/>
        <c:majorTickMark val="out"/>
        <c:minorTickMark val="none"/>
        <c:tickLblPos val="nextTo"/>
        <c:crossAx val="5677152"/>
        <c:crosses val="min"/>
        <c:crossBetween val="between"/>
      </c:valAx>
    </c:plotArea>
    <c:plotVisOnly val="0"/>
    <c:dispBlanksAs val="gap"/>
    <c:showDLblsOverMax val="1"/>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B06F8-0D94-40C4-A365-EAF4620E4C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FB1232-3433-4DF1-A7EF-930CE4C17A90}">
      <dgm:prSet phldrT="[Text]"/>
      <dgm:spPr>
        <a:solidFill>
          <a:schemeClr val="accent5">
            <a:lumMod val="50000"/>
          </a:schemeClr>
        </a:solidFill>
      </dgm:spPr>
      <dgm:t>
        <a:bodyPr/>
        <a:lstStyle/>
        <a:p>
          <a:r>
            <a:rPr lang="en-US"/>
            <a:t>Adult Behavioral Health</a:t>
          </a:r>
          <a:endParaRPr lang="en-US" dirty="0"/>
        </a:p>
      </dgm:t>
    </dgm:pt>
    <dgm:pt modelId="{9FC8532B-D368-4BB2-A531-6E742BA81EAA}" type="parTrans" cxnId="{166D45F0-880F-4555-871B-DB5766C964A2}">
      <dgm:prSet/>
      <dgm:spPr/>
      <dgm:t>
        <a:bodyPr/>
        <a:lstStyle/>
        <a:p>
          <a:endParaRPr lang="en-US">
            <a:solidFill>
              <a:schemeClr val="tx1"/>
            </a:solidFill>
          </a:endParaRPr>
        </a:p>
      </dgm:t>
    </dgm:pt>
    <dgm:pt modelId="{7124B9C0-11BA-44F6-98DB-86086D2F3075}" type="sibTrans" cxnId="{166D45F0-880F-4555-871B-DB5766C964A2}">
      <dgm:prSet/>
      <dgm:spPr/>
      <dgm:t>
        <a:bodyPr/>
        <a:lstStyle/>
        <a:p>
          <a:endParaRPr lang="en-US">
            <a:solidFill>
              <a:schemeClr val="tx1"/>
            </a:solidFill>
          </a:endParaRPr>
        </a:p>
      </dgm:t>
    </dgm:pt>
    <dgm:pt modelId="{8C771E65-9037-49AC-896C-D7D011DD0D35}">
      <dgm:prSet phldrT="[Text]"/>
      <dgm:spPr>
        <a:solidFill>
          <a:schemeClr val="accent5">
            <a:lumMod val="50000"/>
          </a:schemeClr>
        </a:solidFill>
      </dgm:spPr>
      <dgm:t>
        <a:bodyPr/>
        <a:lstStyle/>
        <a:p>
          <a:r>
            <a:rPr lang="en-US"/>
            <a:t>Child Behavioral Health</a:t>
          </a:r>
          <a:endParaRPr lang="en-US" dirty="0"/>
        </a:p>
      </dgm:t>
    </dgm:pt>
    <dgm:pt modelId="{9D625D33-7343-41C6-B81C-29D4406A52CC}" type="parTrans" cxnId="{772C00C8-F777-4DF3-B86E-FE52DA8DB5BC}">
      <dgm:prSet/>
      <dgm:spPr/>
      <dgm:t>
        <a:bodyPr/>
        <a:lstStyle/>
        <a:p>
          <a:endParaRPr lang="en-US">
            <a:solidFill>
              <a:schemeClr val="tx1"/>
            </a:solidFill>
          </a:endParaRPr>
        </a:p>
      </dgm:t>
    </dgm:pt>
    <dgm:pt modelId="{C49F42DC-900F-4616-8B4B-B9FCEB1FA242}" type="sibTrans" cxnId="{772C00C8-F777-4DF3-B86E-FE52DA8DB5BC}">
      <dgm:prSet/>
      <dgm:spPr/>
      <dgm:t>
        <a:bodyPr/>
        <a:lstStyle/>
        <a:p>
          <a:endParaRPr lang="en-US">
            <a:solidFill>
              <a:schemeClr val="tx1"/>
            </a:solidFill>
          </a:endParaRPr>
        </a:p>
      </dgm:t>
    </dgm:pt>
    <dgm:pt modelId="{347EA863-828F-41C4-BF3F-EF99762D0269}">
      <dgm:prSet phldrT="[Text]"/>
      <dgm:spPr>
        <a:solidFill>
          <a:schemeClr val="accent5">
            <a:lumMod val="50000"/>
          </a:schemeClr>
        </a:solidFill>
      </dgm:spPr>
      <dgm:t>
        <a:bodyPr/>
        <a:lstStyle/>
        <a:p>
          <a:r>
            <a:rPr lang="en-US"/>
            <a:t>Forensic</a:t>
          </a:r>
          <a:endParaRPr lang="en-US" dirty="0"/>
        </a:p>
      </dgm:t>
    </dgm:pt>
    <dgm:pt modelId="{A69D8A13-77E8-4371-BB9C-9571F9576CAD}" type="parTrans" cxnId="{881FC839-BE37-4969-A226-6DAB9F732E2A}">
      <dgm:prSet/>
      <dgm:spPr/>
      <dgm:t>
        <a:bodyPr/>
        <a:lstStyle/>
        <a:p>
          <a:endParaRPr lang="en-US">
            <a:solidFill>
              <a:schemeClr val="tx1"/>
            </a:solidFill>
          </a:endParaRPr>
        </a:p>
      </dgm:t>
    </dgm:pt>
    <dgm:pt modelId="{451E0C33-E1AD-4510-8AF3-9BAA1C37B3CC}" type="sibTrans" cxnId="{881FC839-BE37-4969-A226-6DAB9F732E2A}">
      <dgm:prSet/>
      <dgm:spPr/>
      <dgm:t>
        <a:bodyPr/>
        <a:lstStyle/>
        <a:p>
          <a:endParaRPr lang="en-US">
            <a:solidFill>
              <a:schemeClr val="tx1"/>
            </a:solidFill>
          </a:endParaRPr>
        </a:p>
      </dgm:t>
    </dgm:pt>
    <dgm:pt modelId="{8CBFD093-B732-4BFC-B7A6-81D78AC0E990}">
      <dgm:prSet phldrT="[Text]"/>
      <dgm:spPr>
        <a:solidFill>
          <a:schemeClr val="accent5">
            <a:lumMod val="50000"/>
          </a:schemeClr>
        </a:solidFill>
      </dgm:spPr>
      <dgm:t>
        <a:bodyPr/>
        <a:lstStyle/>
        <a:p>
          <a:r>
            <a:rPr lang="en-US"/>
            <a:t>Developmental Disability</a:t>
          </a:r>
          <a:endParaRPr lang="en-US" dirty="0"/>
        </a:p>
      </dgm:t>
    </dgm:pt>
    <dgm:pt modelId="{C4CF4412-965A-407E-A6A5-5D83ADF9163F}" type="parTrans" cxnId="{CBB16FC2-3596-4F15-B2EB-41D621EBABB6}">
      <dgm:prSet/>
      <dgm:spPr/>
      <dgm:t>
        <a:bodyPr/>
        <a:lstStyle/>
        <a:p>
          <a:endParaRPr lang="en-US">
            <a:solidFill>
              <a:schemeClr val="tx1"/>
            </a:solidFill>
          </a:endParaRPr>
        </a:p>
      </dgm:t>
    </dgm:pt>
    <dgm:pt modelId="{A0782264-2CD6-4F49-A389-818BF1A1E93D}" type="sibTrans" cxnId="{CBB16FC2-3596-4F15-B2EB-41D621EBABB6}">
      <dgm:prSet/>
      <dgm:spPr/>
      <dgm:t>
        <a:bodyPr/>
        <a:lstStyle/>
        <a:p>
          <a:endParaRPr lang="en-US">
            <a:solidFill>
              <a:schemeClr val="tx1"/>
            </a:solidFill>
          </a:endParaRPr>
        </a:p>
      </dgm:t>
    </dgm:pt>
    <dgm:pt modelId="{28ABCFCD-CBEC-44D6-A452-07B605FAB7DB}">
      <dgm:prSet phldrT="[Text]"/>
      <dgm:spPr>
        <a:solidFill>
          <a:schemeClr val="accent5">
            <a:lumMod val="50000"/>
          </a:schemeClr>
        </a:solidFill>
      </dgm:spPr>
      <dgm:t>
        <a:bodyPr/>
        <a:lstStyle/>
        <a:p>
          <a:r>
            <a:rPr lang="en-US"/>
            <a:t>Substance Use Disorders</a:t>
          </a:r>
          <a:endParaRPr lang="en-US" dirty="0"/>
        </a:p>
      </dgm:t>
    </dgm:pt>
    <dgm:pt modelId="{61C6EF06-4553-4553-ADFE-F2E69E0B331E}" type="parTrans" cxnId="{88B13184-BEB2-4E7E-84CD-68A2A7960E8F}">
      <dgm:prSet/>
      <dgm:spPr/>
      <dgm:t>
        <a:bodyPr/>
        <a:lstStyle/>
        <a:p>
          <a:endParaRPr lang="en-US">
            <a:solidFill>
              <a:schemeClr val="tx1"/>
            </a:solidFill>
          </a:endParaRPr>
        </a:p>
      </dgm:t>
    </dgm:pt>
    <dgm:pt modelId="{F56FE394-E082-4A1F-A90E-09AB81ACEC45}" type="sibTrans" cxnId="{88B13184-BEB2-4E7E-84CD-68A2A7960E8F}">
      <dgm:prSet/>
      <dgm:spPr/>
      <dgm:t>
        <a:bodyPr/>
        <a:lstStyle/>
        <a:p>
          <a:endParaRPr lang="en-US">
            <a:solidFill>
              <a:schemeClr val="tx1"/>
            </a:solidFill>
          </a:endParaRPr>
        </a:p>
      </dgm:t>
    </dgm:pt>
    <dgm:pt modelId="{2605C416-6737-44D2-8EB2-99DC04D7EDD1}" type="pres">
      <dgm:prSet presAssocID="{F1CB06F8-0D94-40C4-A365-EAF4620E4CCD}" presName="diagram" presStyleCnt="0">
        <dgm:presLayoutVars>
          <dgm:dir/>
          <dgm:resizeHandles val="exact"/>
        </dgm:presLayoutVars>
      </dgm:prSet>
      <dgm:spPr/>
    </dgm:pt>
    <dgm:pt modelId="{3B1633C5-D5AD-4B28-BCDB-765B21DA94AB}" type="pres">
      <dgm:prSet presAssocID="{2EFB1232-3433-4DF1-A7EF-930CE4C17A90}" presName="node" presStyleLbl="node1" presStyleIdx="0" presStyleCnt="5">
        <dgm:presLayoutVars>
          <dgm:bulletEnabled val="1"/>
        </dgm:presLayoutVars>
      </dgm:prSet>
      <dgm:spPr/>
    </dgm:pt>
    <dgm:pt modelId="{126A0050-BB46-4020-A014-59A05FE2CD00}" type="pres">
      <dgm:prSet presAssocID="{7124B9C0-11BA-44F6-98DB-86086D2F3075}" presName="sibTrans" presStyleCnt="0"/>
      <dgm:spPr/>
    </dgm:pt>
    <dgm:pt modelId="{27C878F1-85F2-4E09-91CB-D5F788B483D7}" type="pres">
      <dgm:prSet presAssocID="{8C771E65-9037-49AC-896C-D7D011DD0D35}" presName="node" presStyleLbl="node1" presStyleIdx="1" presStyleCnt="5">
        <dgm:presLayoutVars>
          <dgm:bulletEnabled val="1"/>
        </dgm:presLayoutVars>
      </dgm:prSet>
      <dgm:spPr/>
    </dgm:pt>
    <dgm:pt modelId="{54107FD5-EAA0-4B44-8EAB-08E5F6ACCC97}" type="pres">
      <dgm:prSet presAssocID="{C49F42DC-900F-4616-8B4B-B9FCEB1FA242}" presName="sibTrans" presStyleCnt="0"/>
      <dgm:spPr/>
    </dgm:pt>
    <dgm:pt modelId="{5C305500-F8BE-456B-95F7-9184787E8D52}" type="pres">
      <dgm:prSet presAssocID="{347EA863-828F-41C4-BF3F-EF99762D0269}" presName="node" presStyleLbl="node1" presStyleIdx="2" presStyleCnt="5">
        <dgm:presLayoutVars>
          <dgm:bulletEnabled val="1"/>
        </dgm:presLayoutVars>
      </dgm:prSet>
      <dgm:spPr/>
    </dgm:pt>
    <dgm:pt modelId="{83E10D43-AFAD-44CB-BCD6-F86447032D5C}" type="pres">
      <dgm:prSet presAssocID="{451E0C33-E1AD-4510-8AF3-9BAA1C37B3CC}" presName="sibTrans" presStyleCnt="0"/>
      <dgm:spPr/>
    </dgm:pt>
    <dgm:pt modelId="{D96B5432-C9BF-4929-B6C8-3D4C7F211396}" type="pres">
      <dgm:prSet presAssocID="{8CBFD093-B732-4BFC-B7A6-81D78AC0E990}" presName="node" presStyleLbl="node1" presStyleIdx="3" presStyleCnt="5">
        <dgm:presLayoutVars>
          <dgm:bulletEnabled val="1"/>
        </dgm:presLayoutVars>
      </dgm:prSet>
      <dgm:spPr/>
    </dgm:pt>
    <dgm:pt modelId="{0360F588-2760-4D8E-84DB-966C45D6FB1E}" type="pres">
      <dgm:prSet presAssocID="{A0782264-2CD6-4F49-A389-818BF1A1E93D}" presName="sibTrans" presStyleCnt="0"/>
      <dgm:spPr/>
    </dgm:pt>
    <dgm:pt modelId="{9C82A628-4DD5-4F7E-A40F-A0AF226ED9DB}" type="pres">
      <dgm:prSet presAssocID="{28ABCFCD-CBEC-44D6-A452-07B605FAB7DB}" presName="node" presStyleLbl="node1" presStyleIdx="4" presStyleCnt="5">
        <dgm:presLayoutVars>
          <dgm:bulletEnabled val="1"/>
        </dgm:presLayoutVars>
      </dgm:prSet>
      <dgm:spPr/>
    </dgm:pt>
  </dgm:ptLst>
  <dgm:cxnLst>
    <dgm:cxn modelId="{265EEF05-39EF-48D1-B3B0-C164386810B9}" type="presOf" srcId="{8C771E65-9037-49AC-896C-D7D011DD0D35}" destId="{27C878F1-85F2-4E09-91CB-D5F788B483D7}" srcOrd="0" destOrd="0" presId="urn:microsoft.com/office/officeart/2005/8/layout/default"/>
    <dgm:cxn modelId="{E4CE910D-A02D-4712-9443-95BC9F105A1D}" type="presOf" srcId="{28ABCFCD-CBEC-44D6-A452-07B605FAB7DB}" destId="{9C82A628-4DD5-4F7E-A40F-A0AF226ED9DB}" srcOrd="0" destOrd="0" presId="urn:microsoft.com/office/officeart/2005/8/layout/default"/>
    <dgm:cxn modelId="{881FC839-BE37-4969-A226-6DAB9F732E2A}" srcId="{F1CB06F8-0D94-40C4-A365-EAF4620E4CCD}" destId="{347EA863-828F-41C4-BF3F-EF99762D0269}" srcOrd="2" destOrd="0" parTransId="{A69D8A13-77E8-4371-BB9C-9571F9576CAD}" sibTransId="{451E0C33-E1AD-4510-8AF3-9BAA1C37B3CC}"/>
    <dgm:cxn modelId="{EC56F53B-8BA3-42F6-981B-73D6D3C25533}" type="presOf" srcId="{2EFB1232-3433-4DF1-A7EF-930CE4C17A90}" destId="{3B1633C5-D5AD-4B28-BCDB-765B21DA94AB}" srcOrd="0" destOrd="0" presId="urn:microsoft.com/office/officeart/2005/8/layout/default"/>
    <dgm:cxn modelId="{BEC5B851-5063-4367-9898-9EA9902A485C}" type="presOf" srcId="{8CBFD093-B732-4BFC-B7A6-81D78AC0E990}" destId="{D96B5432-C9BF-4929-B6C8-3D4C7F211396}" srcOrd="0" destOrd="0" presId="urn:microsoft.com/office/officeart/2005/8/layout/default"/>
    <dgm:cxn modelId="{F5F0BD53-72F9-4820-95F4-DB6E0AFABCCC}" type="presOf" srcId="{347EA863-828F-41C4-BF3F-EF99762D0269}" destId="{5C305500-F8BE-456B-95F7-9184787E8D52}" srcOrd="0" destOrd="0" presId="urn:microsoft.com/office/officeart/2005/8/layout/default"/>
    <dgm:cxn modelId="{88B13184-BEB2-4E7E-84CD-68A2A7960E8F}" srcId="{F1CB06F8-0D94-40C4-A365-EAF4620E4CCD}" destId="{28ABCFCD-CBEC-44D6-A452-07B605FAB7DB}" srcOrd="4" destOrd="0" parTransId="{61C6EF06-4553-4553-ADFE-F2E69E0B331E}" sibTransId="{F56FE394-E082-4A1F-A90E-09AB81ACEC45}"/>
    <dgm:cxn modelId="{CBB16FC2-3596-4F15-B2EB-41D621EBABB6}" srcId="{F1CB06F8-0D94-40C4-A365-EAF4620E4CCD}" destId="{8CBFD093-B732-4BFC-B7A6-81D78AC0E990}" srcOrd="3" destOrd="0" parTransId="{C4CF4412-965A-407E-A6A5-5D83ADF9163F}" sibTransId="{A0782264-2CD6-4F49-A389-818BF1A1E93D}"/>
    <dgm:cxn modelId="{772C00C8-F777-4DF3-B86E-FE52DA8DB5BC}" srcId="{F1CB06F8-0D94-40C4-A365-EAF4620E4CCD}" destId="{8C771E65-9037-49AC-896C-D7D011DD0D35}" srcOrd="1" destOrd="0" parTransId="{9D625D33-7343-41C6-B81C-29D4406A52CC}" sibTransId="{C49F42DC-900F-4616-8B4B-B9FCEB1FA242}"/>
    <dgm:cxn modelId="{F0A155E5-C7D7-42BD-903A-75FCF6EB9626}" type="presOf" srcId="{F1CB06F8-0D94-40C4-A365-EAF4620E4CCD}" destId="{2605C416-6737-44D2-8EB2-99DC04D7EDD1}" srcOrd="0" destOrd="0" presId="urn:microsoft.com/office/officeart/2005/8/layout/default"/>
    <dgm:cxn modelId="{166D45F0-880F-4555-871B-DB5766C964A2}" srcId="{F1CB06F8-0D94-40C4-A365-EAF4620E4CCD}" destId="{2EFB1232-3433-4DF1-A7EF-930CE4C17A90}" srcOrd="0" destOrd="0" parTransId="{9FC8532B-D368-4BB2-A531-6E742BA81EAA}" sibTransId="{7124B9C0-11BA-44F6-98DB-86086D2F3075}"/>
    <dgm:cxn modelId="{30CE7E95-33D0-4158-B1BF-943B451055EF}" type="presParOf" srcId="{2605C416-6737-44D2-8EB2-99DC04D7EDD1}" destId="{3B1633C5-D5AD-4B28-BCDB-765B21DA94AB}" srcOrd="0" destOrd="0" presId="urn:microsoft.com/office/officeart/2005/8/layout/default"/>
    <dgm:cxn modelId="{5AB039D6-F21D-4AC9-8C3B-A930963073BF}" type="presParOf" srcId="{2605C416-6737-44D2-8EB2-99DC04D7EDD1}" destId="{126A0050-BB46-4020-A014-59A05FE2CD00}" srcOrd="1" destOrd="0" presId="urn:microsoft.com/office/officeart/2005/8/layout/default"/>
    <dgm:cxn modelId="{2ED6D8A7-8EA6-48AA-B30D-E8EF883FD033}" type="presParOf" srcId="{2605C416-6737-44D2-8EB2-99DC04D7EDD1}" destId="{27C878F1-85F2-4E09-91CB-D5F788B483D7}" srcOrd="2" destOrd="0" presId="urn:microsoft.com/office/officeart/2005/8/layout/default"/>
    <dgm:cxn modelId="{27AE4BD9-867C-4675-AE1F-B352D207F9E1}" type="presParOf" srcId="{2605C416-6737-44D2-8EB2-99DC04D7EDD1}" destId="{54107FD5-EAA0-4B44-8EAB-08E5F6ACCC97}" srcOrd="3" destOrd="0" presId="urn:microsoft.com/office/officeart/2005/8/layout/default"/>
    <dgm:cxn modelId="{0D7F2FE8-2645-4ABF-9268-4997FDAA4C5F}" type="presParOf" srcId="{2605C416-6737-44D2-8EB2-99DC04D7EDD1}" destId="{5C305500-F8BE-456B-95F7-9184787E8D52}" srcOrd="4" destOrd="0" presId="urn:microsoft.com/office/officeart/2005/8/layout/default"/>
    <dgm:cxn modelId="{208D41E4-E990-4F8E-B6B9-1C4EA2F6BB80}" type="presParOf" srcId="{2605C416-6737-44D2-8EB2-99DC04D7EDD1}" destId="{83E10D43-AFAD-44CB-BCD6-F86447032D5C}" srcOrd="5" destOrd="0" presId="urn:microsoft.com/office/officeart/2005/8/layout/default"/>
    <dgm:cxn modelId="{9E3D4924-EB6C-4DAE-92AD-50045746C446}" type="presParOf" srcId="{2605C416-6737-44D2-8EB2-99DC04D7EDD1}" destId="{D96B5432-C9BF-4929-B6C8-3D4C7F211396}" srcOrd="6" destOrd="0" presId="urn:microsoft.com/office/officeart/2005/8/layout/default"/>
    <dgm:cxn modelId="{242F387C-67A5-4D1C-A495-09D458D7E501}" type="presParOf" srcId="{2605C416-6737-44D2-8EB2-99DC04D7EDD1}" destId="{0360F588-2760-4D8E-84DB-966C45D6FB1E}" srcOrd="7" destOrd="0" presId="urn:microsoft.com/office/officeart/2005/8/layout/default"/>
    <dgm:cxn modelId="{133B674F-F59F-45AA-B0B9-A6207544E96A}" type="presParOf" srcId="{2605C416-6737-44D2-8EB2-99DC04D7EDD1}" destId="{9C82A628-4DD5-4F7E-A40F-A0AF226ED9D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633C5-D5AD-4B28-BCDB-765B21DA94AB}">
      <dsp:nvSpPr>
        <dsp:cNvPr id="0" name=""/>
        <dsp:cNvSpPr/>
      </dsp:nvSpPr>
      <dsp:spPr>
        <a:xfrm>
          <a:off x="608" y="324194"/>
          <a:ext cx="2373738" cy="142424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Adult Behavioral Health</a:t>
          </a:r>
          <a:endParaRPr lang="en-US" sz="2700" kern="1200" dirty="0"/>
        </a:p>
      </dsp:txBody>
      <dsp:txXfrm>
        <a:off x="608" y="324194"/>
        <a:ext cx="2373738" cy="1424243"/>
      </dsp:txXfrm>
    </dsp:sp>
    <dsp:sp modelId="{27C878F1-85F2-4E09-91CB-D5F788B483D7}">
      <dsp:nvSpPr>
        <dsp:cNvPr id="0" name=""/>
        <dsp:cNvSpPr/>
      </dsp:nvSpPr>
      <dsp:spPr>
        <a:xfrm>
          <a:off x="2611720" y="324194"/>
          <a:ext cx="2373738" cy="142424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Child Behavioral Health</a:t>
          </a:r>
          <a:endParaRPr lang="en-US" sz="2700" kern="1200" dirty="0"/>
        </a:p>
      </dsp:txBody>
      <dsp:txXfrm>
        <a:off x="2611720" y="324194"/>
        <a:ext cx="2373738" cy="1424243"/>
      </dsp:txXfrm>
    </dsp:sp>
    <dsp:sp modelId="{5C305500-F8BE-456B-95F7-9184787E8D52}">
      <dsp:nvSpPr>
        <dsp:cNvPr id="0" name=""/>
        <dsp:cNvSpPr/>
      </dsp:nvSpPr>
      <dsp:spPr>
        <a:xfrm>
          <a:off x="608" y="1985811"/>
          <a:ext cx="2373738" cy="142424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Forensic</a:t>
          </a:r>
          <a:endParaRPr lang="en-US" sz="2700" kern="1200" dirty="0"/>
        </a:p>
      </dsp:txBody>
      <dsp:txXfrm>
        <a:off x="608" y="1985811"/>
        <a:ext cx="2373738" cy="1424243"/>
      </dsp:txXfrm>
    </dsp:sp>
    <dsp:sp modelId="{D96B5432-C9BF-4929-B6C8-3D4C7F211396}">
      <dsp:nvSpPr>
        <dsp:cNvPr id="0" name=""/>
        <dsp:cNvSpPr/>
      </dsp:nvSpPr>
      <dsp:spPr>
        <a:xfrm>
          <a:off x="2611720" y="1985811"/>
          <a:ext cx="2373738" cy="142424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Developmental Disability</a:t>
          </a:r>
          <a:endParaRPr lang="en-US" sz="2700" kern="1200" dirty="0"/>
        </a:p>
      </dsp:txBody>
      <dsp:txXfrm>
        <a:off x="2611720" y="1985811"/>
        <a:ext cx="2373738" cy="1424243"/>
      </dsp:txXfrm>
    </dsp:sp>
    <dsp:sp modelId="{9C82A628-4DD5-4F7E-A40F-A0AF226ED9DB}">
      <dsp:nvSpPr>
        <dsp:cNvPr id="0" name=""/>
        <dsp:cNvSpPr/>
      </dsp:nvSpPr>
      <dsp:spPr>
        <a:xfrm>
          <a:off x="1306164" y="3647428"/>
          <a:ext cx="2373738" cy="1424243"/>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Substance Use Disorders</a:t>
          </a:r>
          <a:endParaRPr lang="en-US" sz="2700" kern="1200" dirty="0"/>
        </a:p>
      </dsp:txBody>
      <dsp:txXfrm>
        <a:off x="1306164" y="3647428"/>
        <a:ext cx="2373738" cy="14242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48C0C-59E6-476D-BA02-8B280FBEE8CF}" type="datetimeFigureOut">
              <a:rPr lang="en-US" smtClean="0"/>
              <a:t>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FB608-952D-40D6-818D-A1EADAFD648B}" type="slidenum">
              <a:rPr lang="en-US" smtClean="0"/>
              <a:t>‹#›</a:t>
            </a:fld>
            <a:endParaRPr lang="en-US"/>
          </a:p>
        </p:txBody>
      </p:sp>
    </p:spTree>
    <p:extLst>
      <p:ext uri="{BB962C8B-B14F-4D97-AF65-F5344CB8AC3E}">
        <p14:creationId xmlns:p14="http://schemas.microsoft.com/office/powerpoint/2010/main" val="398189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807" y="6007543"/>
            <a:ext cx="5941091" cy="169508"/>
          </a:xfrm>
        </p:spPr>
        <p:txBody>
          <a:bodyPr/>
          <a:lstStyle/>
          <a:p>
            <a:endParaRPr lang="en-AU"/>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1EFDB-946F-4621-A673-2F6E36166BE3}" type="datetime3">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 January 2024</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93335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1807" y="6007543"/>
            <a:ext cx="5941091" cy="169508"/>
          </a:xfrm>
        </p:spPr>
        <p:txBody>
          <a:bodyPr/>
          <a:lstStyle/>
          <a:p>
            <a:endParaRPr lang="en-AU"/>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1EFDB-946F-4621-A673-2F6E36166BE3}" type="datetime3">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 January 2024</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47849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BE571-10D6-4EDD-A06E-130C4F5C098D}" type="datetime3">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 January 2024</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43040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762" lvl="2" indent="-171450">
              <a:buSzPct val="100000"/>
              <a:buFont typeface="Arial" panose="020B0604020202020204" pitchFamily="34" charset="0"/>
              <a:buChar char="•"/>
            </a:pPr>
            <a:r>
              <a:rPr lang="en-US" sz="1100" dirty="0"/>
              <a:t>Improvements to waiver administration system: </a:t>
            </a:r>
            <a:r>
              <a:rPr lang="en-US" sz="1100" b="1" dirty="0"/>
              <a:t>$0.5M</a:t>
            </a:r>
          </a:p>
          <a:p>
            <a:pPr marL="381762" lvl="2" indent="-171450">
              <a:buSzPct val="100000"/>
              <a:buFont typeface="Arial" panose="020B0604020202020204" pitchFamily="34" charset="0"/>
              <a:buChar char="•"/>
            </a:pPr>
            <a:r>
              <a:rPr lang="en-US" sz="1100" dirty="0"/>
              <a:t>Fund 500 additional DD waiver slots: </a:t>
            </a:r>
            <a:r>
              <a:rPr lang="en-US" sz="1100" b="1" dirty="0"/>
              <a:t>$15.1M</a:t>
            </a:r>
          </a:p>
          <a:p>
            <a:pPr marL="381762" marR="0" lvl="2" indent="-171450" algn="l" defTabSz="914400" rtl="0" eaLnBrk="1" fontAlgn="auto" latinLnBrk="0" hangingPunct="1">
              <a:lnSpc>
                <a:spcPct val="100000"/>
              </a:lnSpc>
              <a:spcBef>
                <a:spcPts val="0"/>
              </a:spcBef>
              <a:spcAft>
                <a:spcPts val="300"/>
              </a:spcAft>
              <a:buClrTx/>
              <a:buSzPct val="100000"/>
              <a:buFont typeface="Arial" panose="020B0604020202020204" pitchFamily="34" charset="0"/>
              <a:buChar char="•"/>
              <a:tabLst/>
              <a:defRPr/>
            </a:pPr>
            <a:r>
              <a:rPr lang="en-US" sz="1100" dirty="0"/>
              <a:t>Increase rates for personal care, respite, and companion services: </a:t>
            </a:r>
            <a:r>
              <a:rPr lang="en-US" sz="1100" b="1" dirty="0"/>
              <a:t>$41.6M</a:t>
            </a:r>
            <a:r>
              <a:rPr lang="en-US" sz="1100" baseline="30000" dirty="0"/>
              <a:t>2</a:t>
            </a:r>
            <a:endParaRPr lang="en-US" sz="1100" dirty="0"/>
          </a:p>
          <a:p>
            <a:pPr marL="381762" lvl="2" indent="-171450">
              <a:buSzPct val="100000"/>
              <a:buFont typeface="Arial" panose="020B0604020202020204" pitchFamily="34" charset="0"/>
              <a:buChar char="•"/>
            </a:pPr>
            <a:endParaRPr lang="es-MX" sz="1100" b="1" dirty="0"/>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BE571-10D6-4EDD-A06E-130C4F5C098D}" type="datetime3">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 January 2024</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138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ababce143_0_0:notes"/>
          <p:cNvSpPr>
            <a:spLocks noGrp="1" noRot="1" noChangeAspect="1"/>
          </p:cNvSpPr>
          <p:nvPr>
            <p:ph type="sldImg" idx="2"/>
          </p:nvPr>
        </p:nvSpPr>
        <p:spPr>
          <a:xfrm>
            <a:off x="382588" y="687388"/>
            <a:ext cx="6103937" cy="34337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ababce143_0_0:notes"/>
          <p:cNvSpPr txBox="1">
            <a:spLocks noGrp="1"/>
          </p:cNvSpPr>
          <p:nvPr>
            <p:ph type="body" idx="1"/>
          </p:nvPr>
        </p:nvSpPr>
        <p:spPr>
          <a:xfrm>
            <a:off x="687042" y="4349334"/>
            <a:ext cx="5496339" cy="4120421"/>
          </a:xfrm>
          <a:prstGeom prst="rect">
            <a:avLst/>
          </a:prstGeom>
        </p:spPr>
        <p:txBody>
          <a:bodyPr spcFirstLastPara="1" wrap="square" lIns="91562" tIns="91562" rIns="91562" bIns="91562" anchor="t" anchorCtr="0">
            <a:noAutofit/>
          </a:bodyPr>
          <a:lstStyle/>
          <a:p>
            <a:pPr>
              <a:spcBef>
                <a:spcPts val="0"/>
              </a:spcBef>
              <a:spcAft>
                <a:spcPts val="0"/>
              </a:spcAft>
            </a:pPr>
            <a:endParaRPr dirty="0"/>
          </a:p>
        </p:txBody>
      </p:sp>
    </p:spTree>
    <p:extLst>
      <p:ext uri="{BB962C8B-B14F-4D97-AF65-F5344CB8AC3E}">
        <p14:creationId xmlns:p14="http://schemas.microsoft.com/office/powerpoint/2010/main" val="201763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100" b="1" dirty="0"/>
              <a:t>Targeted interventions and programs and policies that ensure receipt of mental health screening, care, and support services could help reduce mental distress among adults with disabilities.</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BE571-10D6-4EDD-A06E-130C4F5C098D}" type="datetime3">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 January 2024</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7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7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4989003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2.emf"/><Relationship Id="rId4" Type="http://schemas.openxmlformats.org/officeDocument/2006/relationships/tags" Target="../tags/tag78.xml"/><Relationship Id="rId9"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2.emf"/><Relationship Id="rId4" Type="http://schemas.openxmlformats.org/officeDocument/2006/relationships/tags" Target="../tags/tag85.xml"/><Relationship Id="rId9"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image" Target="../media/image3.emf"/><Relationship Id="rId4" Type="http://schemas.openxmlformats.org/officeDocument/2006/relationships/tags" Target="../tags/tag92.xml"/><Relationship Id="rId9"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98.xml"/><Relationship Id="rId7" Type="http://schemas.openxmlformats.org/officeDocument/2006/relationships/oleObject" Target="../embeddings/oleObject14.bin"/><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Master" Target="../slideMasters/slideMaster1.xml"/><Relationship Id="rId5" Type="http://schemas.openxmlformats.org/officeDocument/2006/relationships/tags" Target="../tags/tag100.xml"/><Relationship Id="rId4" Type="http://schemas.openxmlformats.org/officeDocument/2006/relationships/tags" Target="../tags/tag9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2.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10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0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110.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111.xml"/><Relationship Id="rId5" Type="http://schemas.openxmlformats.org/officeDocument/2006/relationships/image" Target="../media/image7.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112.xml"/><Relationship Id="rId5" Type="http://schemas.openxmlformats.org/officeDocument/2006/relationships/image" Target="../media/image7.png"/><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113.xml"/><Relationship Id="rId5" Type="http://schemas.openxmlformats.org/officeDocument/2006/relationships/image" Target="../media/image7.pn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114.xml"/><Relationship Id="rId5" Type="http://schemas.openxmlformats.org/officeDocument/2006/relationships/image" Target="../media/image7.png"/><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115.xml"/><Relationship Id="rId5" Type="http://schemas.openxmlformats.org/officeDocument/2006/relationships/image" Target="../media/image7.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18.xml"/><Relationship Id="rId7"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1.emf"/><Relationship Id="rId4" Type="http://schemas.openxmlformats.org/officeDocument/2006/relationships/tags" Target="../tags/tag125.xml"/><Relationship Id="rId9" Type="http://schemas.openxmlformats.org/officeDocument/2006/relationships/oleObject" Target="../embeddings/oleObject27.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2.xml"/><Relationship Id="rId7" Type="http://schemas.openxmlformats.org/officeDocument/2006/relationships/oleObject" Target="../embeddings/oleObject5.bin"/><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1.xml"/><Relationship Id="rId5" Type="http://schemas.openxmlformats.org/officeDocument/2006/relationships/tags" Target="../tags/tag44.xml"/><Relationship Id="rId4"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7.xml"/><Relationship Id="rId7" Type="http://schemas.openxmlformats.org/officeDocument/2006/relationships/oleObject" Target="../embeddings/oleObject6.bin"/><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2.xml"/><Relationship Id="rId7" Type="http://schemas.openxmlformats.org/officeDocument/2006/relationships/oleObject" Target="../embeddings/oleObject7.bin"/><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3.emf"/><Relationship Id="rId4" Type="http://schemas.openxmlformats.org/officeDocument/2006/relationships/tags" Target="../tags/tag64.xml"/><Relationship Id="rId9"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3.emf"/><Relationship Id="rId4" Type="http://schemas.openxmlformats.org/officeDocument/2006/relationships/tags" Target="../tags/tag71.xml"/><Relationship Id="rId9"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9976653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BDB6D0A9-5528-481A-963C-791897263194}"/>
              </a:ext>
            </a:extLst>
          </p:cNvPr>
          <p:cNvSpPr>
            <a:spLocks/>
          </p:cNvSpPr>
          <p:nvPr userDrawn="1"/>
        </p:nvSpPr>
        <p:spPr bwMode="ltGray">
          <a:xfrm>
            <a:off x="0" y="0"/>
            <a:ext cx="12192000" cy="6858000"/>
          </a:xfrm>
          <a:prstGeom prst="rect">
            <a:avLst/>
          </a:prstGeom>
          <a:solidFill>
            <a:schemeClr val="accent1"/>
          </a:solidFill>
          <a:ln w="25400"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3"/>
            </p:custDataLst>
          </p:nvPr>
        </p:nvSpPr>
        <p:spPr>
          <a:xfrm>
            <a:off x="611354" y="4443984"/>
            <a:ext cx="1097120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dirty="0">
                <a:solidFill>
                  <a:schemeClr val="bg1"/>
                </a:solidFill>
              </a:defRPr>
            </a:lvl1pPr>
          </a:lstStyle>
          <a:p>
            <a:pPr lvl="0">
              <a:buNone/>
            </a:pPr>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4"/>
            </p:custDataLst>
          </p:nvPr>
        </p:nvSpPr>
        <p:spPr>
          <a:xfrm>
            <a:off x="611354" y="3959575"/>
            <a:ext cx="1097120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baseline="0" dirty="0">
                <a:solidFill>
                  <a:schemeClr val="bg1"/>
                </a:solidFill>
              </a:defRPr>
            </a:lvl1pPr>
          </a:lstStyle>
          <a:p>
            <a:pPr lvl="0">
              <a:buNone/>
            </a:pPr>
            <a:r>
              <a:rPr lang="en-US" dirty="0"/>
              <a:t>Click to edit Master subtitle style</a:t>
            </a:r>
          </a:p>
        </p:txBody>
      </p:sp>
      <p:sp>
        <p:nvSpPr>
          <p:cNvPr id="7" name="Title">
            <a:extLst>
              <a:ext uri="{FF2B5EF4-FFF2-40B4-BE49-F238E27FC236}">
                <a16:creationId xmlns:a16="http://schemas.microsoft.com/office/drawing/2014/main" id="{71FF52C0-F57B-4BC0-B743-7A6274E798BA}"/>
              </a:ext>
            </a:extLst>
          </p:cNvPr>
          <p:cNvSpPr>
            <a:spLocks noGrp="1"/>
          </p:cNvSpPr>
          <p:nvPr>
            <p:ph type="title"/>
            <p:custDataLst>
              <p:tags r:id="rId5"/>
            </p:custDataLst>
          </p:nvPr>
        </p:nvSpPr>
        <p:spPr>
          <a:xfrm>
            <a:off x="609095" y="3167390"/>
            <a:ext cx="10973812" cy="52322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a:defRPr lang="en-US" sz="3400" b="0" dirty="0">
                <a:solidFill>
                  <a:schemeClr val="bg1"/>
                </a:solidFill>
              </a:defRPr>
            </a:lvl1pPr>
          </a:lstStyle>
          <a:p>
            <a:pPr lvl="0"/>
            <a:r>
              <a:rPr lang="en-US"/>
              <a:t>Click to edit Master title style</a:t>
            </a:r>
            <a:endParaRPr lang="en-US" dirty="0"/>
          </a:p>
        </p:txBody>
      </p:sp>
      <p:sp>
        <p:nvSpPr>
          <p:cNvPr id="18" name="1. On-page tracker">
            <a:extLst>
              <a:ext uri="{FF2B5EF4-FFF2-40B4-BE49-F238E27FC236}">
                <a16:creationId xmlns:a16="http://schemas.microsoft.com/office/drawing/2014/main" id="{0315E8F4-D9D7-41F5-BB62-30EDED3E0FE2}"/>
              </a:ext>
            </a:extLst>
          </p:cNvPr>
          <p:cNvSpPr>
            <a:spLocks noGrp="1"/>
          </p:cNvSpPr>
          <p:nvPr>
            <p:ph type="body" sz="quarter" idx="10" hasCustomPrompt="1"/>
            <p:custDataLst>
              <p:tags r:id="rId6"/>
            </p:custDataLst>
          </p:nvPr>
        </p:nvSpPr>
        <p:spPr>
          <a:xfrm>
            <a:off x="4074262" y="6068424"/>
            <a:ext cx="5784113" cy="246221"/>
          </a:xfrm>
          <a:prstGeom prst="rect">
            <a:avLst/>
          </a:prstGeom>
          <a:ln w="6350">
            <a:noFill/>
            <a:miter lim="800000"/>
          </a:ln>
        </p:spPr>
        <p:txBody>
          <a:bodyPr vert="horz" wrap="square" lIns="0" tIns="0" rIns="0" bIns="0" rtlCol="0">
            <a:spAutoFit/>
          </a:bodyPr>
          <a:lstStyle>
            <a:lvl1pPr>
              <a:defRPr lang="en-US" sz="800" b="1" i="1" dirty="0">
                <a:solidFill>
                  <a:schemeClr val="bg1"/>
                </a:solidFill>
                <a:cs typeface="+mn-cs"/>
              </a:defRPr>
            </a:lvl1pPr>
          </a:lstStyle>
          <a:p>
            <a:pPr marL="0" indent="0">
              <a:buNone/>
            </a:pPr>
            <a:r>
              <a:rPr lang="en-US" b="0" i="0" dirty="0">
                <a:solidFill>
                  <a:srgbClr val="000000"/>
                </a:solidFill>
                <a:effectLst/>
                <a:latin typeface="McKinsey Sans Regular"/>
              </a:rPr>
              <a:t>CONFIDENTIAL AND PROPRIETARY.  This material may not be distributed outside of Virginia Health and Human Resources.  Any use of this material without specific permission of Virginia Health and Human Resources is strictly prohibited.</a:t>
            </a:r>
            <a:endParaRPr lang="en-US" sz="800" i="1" dirty="0">
              <a:solidFill>
                <a:schemeClr val="bg1"/>
              </a:solidFill>
            </a:endParaRPr>
          </a:p>
        </p:txBody>
      </p:sp>
    </p:spTree>
    <p:extLst>
      <p:ext uri="{BB962C8B-B14F-4D97-AF65-F5344CB8AC3E}">
        <p14:creationId xmlns:p14="http://schemas.microsoft.com/office/powerpoint/2010/main" val="412292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1"/>
            </p:custDataLst>
            <p:extLst>
              <p:ext uri="{D42A27DB-BD31-4B8C-83A1-F6EECF244321}">
                <p14:modId xmlns:p14="http://schemas.microsoft.com/office/powerpoint/2010/main" val="238151929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E09F4F74-3D0C-454F-90B8-46A6D497021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2. Slide Title">
            <a:extLst>
              <a:ext uri="{FF2B5EF4-FFF2-40B4-BE49-F238E27FC236}">
                <a16:creationId xmlns:a16="http://schemas.microsoft.com/office/drawing/2014/main" id="{6E6981BD-48CF-4EF6-86F2-29F28D13EE45}"/>
              </a:ext>
            </a:extLst>
          </p:cNvPr>
          <p:cNvSpPr>
            <a:spLocks noGrp="1"/>
          </p:cNvSpPr>
          <p:nvPr>
            <p:ph type="title"/>
            <p:custDataLst>
              <p:tags r:id="rId6"/>
            </p:custDataLst>
          </p:nvPr>
        </p:nvSpPr>
        <p:spPr>
          <a:xfrm>
            <a:off x="554736" y="182879"/>
            <a:ext cx="5065355" cy="661122"/>
          </a:xfrm>
        </p:spPr>
        <p:txBody>
          <a:bodyPr vert="horz">
            <a:noAutofit/>
          </a:bodyPr>
          <a:lstStyle>
            <a:lvl1pPr>
              <a:defRPr sz="2500">
                <a:solidFill>
                  <a:schemeClr val="accent1"/>
                </a:solidFill>
              </a:defRPr>
            </a:lvl1pPr>
          </a:lstStyle>
          <a:p>
            <a:r>
              <a:rPr lang="en-US"/>
              <a:t>Click to edit Master title style</a:t>
            </a:r>
            <a:endParaRPr lang="en-US" dirty="0"/>
          </a:p>
        </p:txBody>
      </p:sp>
      <p:sp>
        <p:nvSpPr>
          <p:cNvPr id="11" name="3. Subtitle">
            <a:extLst>
              <a:ext uri="{FF2B5EF4-FFF2-40B4-BE49-F238E27FC236}">
                <a16:creationId xmlns:a16="http://schemas.microsoft.com/office/drawing/2014/main" id="{1987877D-E259-4FD0-BCF3-7334175F6077}"/>
              </a:ext>
            </a:extLst>
          </p:cNvPr>
          <p:cNvSpPr>
            <a:spLocks noGrp="1"/>
          </p:cNvSpPr>
          <p:nvPr>
            <p:ph type="subTitle" idx="1"/>
            <p:custDataLst>
              <p:tags r:id="rId7"/>
            </p:custDataLst>
          </p:nvPr>
        </p:nvSpPr>
        <p:spPr>
          <a:xfrm>
            <a:off x="554736" y="988568"/>
            <a:ext cx="5065355"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4997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1"/>
            </p:custDataLst>
            <p:extLst>
              <p:ext uri="{D42A27DB-BD31-4B8C-83A1-F6EECF244321}">
                <p14:modId xmlns:p14="http://schemas.microsoft.com/office/powerpoint/2010/main" val="214240917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1DF5CE8-D561-43C7-AB94-A5D89A58CD8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875DC29B-6DD3-47B0-9E0E-DA13951E7FC8}"/>
              </a:ext>
            </a:extLst>
          </p:cNvPr>
          <p:cNvSpPr txBox="1"/>
          <p:nvPr userDrawn="1">
            <p:custDataLst>
              <p:tags r:id="rId5"/>
            </p:custDataLst>
          </p:nvPr>
        </p:nvSpPr>
        <p:spPr>
          <a:xfrm>
            <a:off x="554740"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3. Subtitle">
            <a:extLst>
              <a:ext uri="{FF2B5EF4-FFF2-40B4-BE49-F238E27FC236}">
                <a16:creationId xmlns:a16="http://schemas.microsoft.com/office/drawing/2014/main" id="{84B0EE31-5C30-40B1-AB18-A9D5AE5B62A7}"/>
              </a:ext>
            </a:extLst>
          </p:cNvPr>
          <p:cNvSpPr>
            <a:spLocks noGrp="1"/>
          </p:cNvSpPr>
          <p:nvPr>
            <p:ph type="subTitle" idx="1"/>
            <p:custDataLst>
              <p:tags r:id="rId6"/>
            </p:custDataLst>
          </p:nvPr>
        </p:nvSpPr>
        <p:spPr>
          <a:xfrm>
            <a:off x="554737" y="988568"/>
            <a:ext cx="6967303"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2. Slide Title">
            <a:extLst>
              <a:ext uri="{FF2B5EF4-FFF2-40B4-BE49-F238E27FC236}">
                <a16:creationId xmlns:a16="http://schemas.microsoft.com/office/drawing/2014/main" id="{2354FD5F-D4ED-4591-8382-7681990AAE49}"/>
              </a:ext>
            </a:extLst>
          </p:cNvPr>
          <p:cNvSpPr>
            <a:spLocks noGrp="1"/>
          </p:cNvSpPr>
          <p:nvPr>
            <p:ph type="title"/>
            <p:custDataLst>
              <p:tags r:id="rId7"/>
            </p:custDataLst>
          </p:nvPr>
        </p:nvSpPr>
        <p:spPr>
          <a:xfrm>
            <a:off x="554735" y="182879"/>
            <a:ext cx="6967303" cy="661122"/>
          </a:xfrm>
        </p:spPr>
        <p:txBody>
          <a:bodyPr vert="horz">
            <a:noAutofit/>
          </a:bodyPr>
          <a:lstStyle>
            <a:lvl1pPr>
              <a:defRPr sz="25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862900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49527972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noProof="0" dirty="0">
              <a:solidFill>
                <a:srgbClr val="F0F0F0"/>
              </a:solidFill>
              <a:latin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4"/>
            </p:custDataLst>
          </p:nvPr>
        </p:nvSpPr>
        <p:spPr>
          <a:xfrm>
            <a:off x="554736" y="6501671"/>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685800" rtl="0" eaLnBrk="1" fontAlgn="auto" latinLnBrk="0" hangingPunct="1">
              <a:lnSpc>
                <a:spcPct val="100000"/>
              </a:lnSpc>
              <a:spcBef>
                <a:spcPts val="225"/>
              </a:spcBef>
              <a:spcAft>
                <a:spcPts val="225"/>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0" name="3. Subtitle">
            <a:extLst>
              <a:ext uri="{FF2B5EF4-FFF2-40B4-BE49-F238E27FC236}">
                <a16:creationId xmlns:a16="http://schemas.microsoft.com/office/drawing/2014/main" id="{C2E7CE7C-C929-4207-A81F-A9F785E32D29}"/>
              </a:ext>
            </a:extLst>
          </p:cNvPr>
          <p:cNvSpPr>
            <a:spLocks noGrp="1"/>
          </p:cNvSpPr>
          <p:nvPr>
            <p:ph type="subTitle" idx="1"/>
            <p:custDataLst>
              <p:tags r:id="rId6"/>
            </p:custDataLst>
          </p:nvPr>
        </p:nvSpPr>
        <p:spPr>
          <a:xfrm>
            <a:off x="554736" y="988568"/>
            <a:ext cx="7918704" cy="246221"/>
          </a:xfrm>
          <a:prstGeom prst="rect">
            <a:avLst/>
          </a:prstGeom>
        </p:spPr>
        <p:txBody>
          <a:bodyPr wrap="square">
            <a:spAutoFit/>
          </a:bodyPr>
          <a:lstStyle>
            <a:lvl1pPr marL="0" indent="0" algn="l">
              <a:buNone/>
              <a:defRPr sz="1600" b="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1" name="2. Slide Title">
            <a:extLst>
              <a:ext uri="{FF2B5EF4-FFF2-40B4-BE49-F238E27FC236}">
                <a16:creationId xmlns:a16="http://schemas.microsoft.com/office/drawing/2014/main" id="{16AA9776-CB89-48DE-8F8B-30BF26910D43}"/>
              </a:ext>
            </a:extLst>
          </p:cNvPr>
          <p:cNvSpPr>
            <a:spLocks noGrp="1"/>
          </p:cNvSpPr>
          <p:nvPr>
            <p:ph type="title"/>
            <p:custDataLst>
              <p:tags r:id="rId7"/>
            </p:custDataLst>
          </p:nvPr>
        </p:nvSpPr>
        <p:spPr>
          <a:xfrm>
            <a:off x="554736" y="182879"/>
            <a:ext cx="7918704" cy="661122"/>
          </a:xfrm>
        </p:spPr>
        <p:txBody>
          <a:bodyPr vert="horz">
            <a:noAutofit/>
          </a:bodyPr>
          <a:lstStyle>
            <a:lvl1pPr>
              <a:defRPr sz="25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59117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1"/>
            </p:custDataLst>
            <p:extLst>
              <p:ext uri="{D42A27DB-BD31-4B8C-83A1-F6EECF244321}">
                <p14:modId xmlns:p14="http://schemas.microsoft.com/office/powerpoint/2010/main" val="188121084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572" imgH="588" progId="TCLayout.ActiveDocument.1">
                  <p:embed/>
                </p:oleObj>
              </mc:Choice>
              <mc:Fallback>
                <p:oleObj name="think-cell Slide" r:id="rId7"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5AB5A1E0-9720-4920-AB8C-4C2E86E6A7F6}"/>
              </a:ext>
            </a:extLst>
          </p:cNvPr>
          <p:cNvSpPr>
            <a:spLocks/>
          </p:cNvSpPr>
          <p:nvPr userDrawn="1"/>
        </p:nvSpPr>
        <p:spPr bwMode="ltGray">
          <a:xfrm>
            <a:off x="0" y="-1"/>
            <a:ext cx="12192000" cy="1336640"/>
          </a:xfrm>
          <a:prstGeom prst="rect">
            <a:avLst/>
          </a:prstGeom>
          <a:solidFill>
            <a:srgbClr val="3A6695"/>
          </a:solidFill>
          <a:ln w="25400"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ectangle 4" hidden="1">
            <a:extLst>
              <a:ext uri="{FF2B5EF4-FFF2-40B4-BE49-F238E27FC236}">
                <a16:creationId xmlns:a16="http://schemas.microsoft.com/office/drawing/2014/main" id="{E261CA95-BAC8-4094-B77C-B413C63AA45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48639" y="498350"/>
            <a:ext cx="11104355" cy="384721"/>
          </a:xfrm>
        </p:spPr>
        <p:txBody>
          <a:bodyPr vert="horz">
            <a:spAutoFit/>
          </a:bodyPr>
          <a:lstStyle>
            <a:lvl1pPr algn="l" defTabSz="685783" rtl="0" eaLnBrk="1" latinLnBrk="0" hangingPunct="1">
              <a:lnSpc>
                <a:spcPct val="100000"/>
              </a:lnSpc>
              <a:spcBef>
                <a:spcPct val="0"/>
              </a:spcBef>
              <a:buNone/>
              <a:defRPr lang="en-US" sz="2500" b="1" kern="1200" spc="0" baseline="0" dirty="0">
                <a:ln w="6350" cap="flat">
                  <a:noFill/>
                  <a:miter lim="800000"/>
                </a:ln>
                <a:solidFill>
                  <a:schemeClr val="bg2"/>
                </a:solidFill>
                <a:latin typeface="+mj-lt"/>
                <a:ea typeface="+mj-ea"/>
                <a:cs typeface="+mj-cs"/>
              </a:defRPr>
            </a:lvl1pPr>
          </a:lstStyle>
          <a:p>
            <a:r>
              <a:rPr lang="en-US" dirty="0"/>
              <a:t>Click to edit Master title style</a:t>
            </a:r>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4"/>
            </p:custDataLst>
          </p:nvPr>
        </p:nvSpPr>
        <p:spPr bwMode="black">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900" b="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900" b="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cxnSp>
        <p:nvCxnSpPr>
          <p:cNvPr id="12" name="Straight Connector 11">
            <a:extLst>
              <a:ext uri="{FF2B5EF4-FFF2-40B4-BE49-F238E27FC236}">
                <a16:creationId xmlns:a16="http://schemas.microsoft.com/office/drawing/2014/main" id="{7A1ECE7C-BB79-4953-A50E-98AA5B95E438}"/>
              </a:ext>
            </a:extLst>
          </p:cNvPr>
          <p:cNvCxnSpPr>
            <a:cxnSpLocks/>
          </p:cNvCxnSpPr>
          <p:nvPr userDrawn="1"/>
        </p:nvCxnSpPr>
        <p:spPr>
          <a:xfrm>
            <a:off x="0" y="1336639"/>
            <a:ext cx="12192000"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135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1"/>
            </p:custDataLst>
            <p:extLst>
              <p:ext uri="{D42A27DB-BD31-4B8C-83A1-F6EECF244321}">
                <p14:modId xmlns:p14="http://schemas.microsoft.com/office/powerpoint/2010/main" val="324790250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2"/>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4"/>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07893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1"/>
            </p:custDataLst>
            <p:extLst>
              <p:ext uri="{D42A27DB-BD31-4B8C-83A1-F6EECF244321}">
                <p14:modId xmlns:p14="http://schemas.microsoft.com/office/powerpoint/2010/main" val="424355326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1C6EC4AA-6C84-4EF6-AF4D-BE24FEED672F}"/>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2"/>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6" name="Picture 5">
            <a:extLst>
              <a:ext uri="{FF2B5EF4-FFF2-40B4-BE49-F238E27FC236}">
                <a16:creationId xmlns:a16="http://schemas.microsoft.com/office/drawing/2014/main" id="{8D3D3175-A874-4B32-9C90-C51B5C92F1B9}"/>
              </a:ext>
            </a:extLst>
          </p:cNvPr>
          <p:cNvPicPr>
            <a:picLocks noChangeAspect="1"/>
          </p:cNvPicPr>
          <p:nvPr userDrawn="1"/>
        </p:nvPicPr>
        <p:blipFill>
          <a:blip r:embed="rId6"/>
          <a:stretch>
            <a:fillRect/>
          </a:stretch>
        </p:blipFill>
        <p:spPr bwMode="ltGray">
          <a:xfrm>
            <a:off x="5284694" y="2617694"/>
            <a:ext cx="1622613" cy="1622613"/>
          </a:xfrm>
          <a:prstGeom prst="rect">
            <a:avLst/>
          </a:prstGeom>
        </p:spPr>
      </p:pic>
    </p:spTree>
    <p:extLst>
      <p:ext uri="{BB962C8B-B14F-4D97-AF65-F5344CB8AC3E}">
        <p14:creationId xmlns:p14="http://schemas.microsoft.com/office/powerpoint/2010/main" val="36200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56904839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Object 6" hidden="1"/>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8" name="Picture 2" descr="200+ Free Rocket Launch &amp; Rocket Image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37207" y="265470"/>
            <a:ext cx="11724780" cy="6368628"/>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0;p1"/>
          <p:cNvPicPr preferRelativeResize="0"/>
          <p:nvPr userDrawn="1"/>
        </p:nvPicPr>
        <p:blipFill>
          <a:blip r:embed="rId6">
            <a:alphaModFix/>
          </a:blip>
          <a:stretch>
            <a:fillRect/>
          </a:stretch>
        </p:blipFill>
        <p:spPr>
          <a:xfrm>
            <a:off x="33468" y="6164688"/>
            <a:ext cx="670560" cy="667027"/>
          </a:xfrm>
          <a:prstGeom prst="rect">
            <a:avLst/>
          </a:prstGeom>
          <a:noFill/>
          <a:ln>
            <a:noFill/>
          </a:ln>
        </p:spPr>
      </p:pic>
      <p:sp>
        <p:nvSpPr>
          <p:cNvPr id="10" name="Google Shape;11;p1"/>
          <p:cNvSpPr txBox="1"/>
          <p:nvPr userDrawn="1"/>
        </p:nvSpPr>
        <p:spPr>
          <a:xfrm>
            <a:off x="8859521" y="229353"/>
            <a:ext cx="311310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dirty="0">
                <a:solidFill>
                  <a:schemeClr val="bg1"/>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chemeClr val="bg1"/>
              </a:solidFill>
              <a:latin typeface="Arial" panose="020B0604020202020204" pitchFamily="34" charset="0"/>
              <a:ea typeface="Roboto"/>
              <a:cs typeface="Arial" panose="020B0604020202020204" pitchFamily="34" charset="0"/>
              <a:sym typeface="Roboto"/>
            </a:endParaRPr>
          </a:p>
        </p:txBody>
      </p:sp>
      <p:sp>
        <p:nvSpPr>
          <p:cNvPr id="11" name="Rectangle 10"/>
          <p:cNvSpPr/>
          <p:nvPr userDrawn="1"/>
        </p:nvSpPr>
        <p:spPr>
          <a:xfrm>
            <a:off x="237470" y="776755"/>
            <a:ext cx="3825777" cy="5396515"/>
          </a:xfrm>
          <a:prstGeom prst="rect">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itle 1"/>
          <p:cNvSpPr>
            <a:spLocks noGrp="1"/>
          </p:cNvSpPr>
          <p:nvPr>
            <p:ph type="ctrTitle" hasCustomPrompt="1"/>
          </p:nvPr>
        </p:nvSpPr>
        <p:spPr>
          <a:xfrm>
            <a:off x="257166" y="2590538"/>
            <a:ext cx="3771740" cy="907901"/>
          </a:xfrm>
          <a:prstGeom prst="rect">
            <a:avLst/>
          </a:prstGeom>
        </p:spPr>
        <p:txBody>
          <a:bodyPr vert="horz" anchor="b">
            <a:normAutofit/>
          </a:bodyPr>
          <a:lstStyle>
            <a:lvl1pPr algn="l">
              <a:defRPr sz="4667">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3" name="Subtitle 2"/>
          <p:cNvSpPr>
            <a:spLocks noGrp="1"/>
          </p:cNvSpPr>
          <p:nvPr>
            <p:ph type="subTitle" idx="1" hasCustomPrompt="1"/>
          </p:nvPr>
        </p:nvSpPr>
        <p:spPr>
          <a:xfrm>
            <a:off x="257166" y="4891661"/>
            <a:ext cx="3771740" cy="690391"/>
          </a:xfrm>
          <a:prstGeom prst="rect">
            <a:avLst/>
          </a:prstGeom>
        </p:spPr>
        <p:txBody>
          <a:bodyPr>
            <a:normAutofit/>
          </a:bodyPr>
          <a:lstStyle>
            <a:lvl1pPr marL="0" indent="0" algn="l">
              <a:buNone/>
              <a:defRPr sz="2133">
                <a:solidFill>
                  <a:schemeClr val="bg1"/>
                </a:solidFill>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[SUB TITLE]</a:t>
            </a:r>
          </a:p>
        </p:txBody>
      </p:sp>
    </p:spTree>
    <p:extLst>
      <p:ext uri="{BB962C8B-B14F-4D97-AF65-F5344CB8AC3E}">
        <p14:creationId xmlns:p14="http://schemas.microsoft.com/office/powerpoint/2010/main" val="3364913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92871793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Object 6" hidden="1"/>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1" name="Rectangle 10"/>
          <p:cNvSpPr/>
          <p:nvPr userDrawn="1"/>
        </p:nvSpPr>
        <p:spPr>
          <a:xfrm>
            <a:off x="237470" y="229352"/>
            <a:ext cx="11735159" cy="6373217"/>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Google Shape;11;p1"/>
          <p:cNvSpPr txBox="1"/>
          <p:nvPr userDrawn="1"/>
        </p:nvSpPr>
        <p:spPr>
          <a:xfrm>
            <a:off x="8859521" y="229353"/>
            <a:ext cx="311310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dirty="0">
                <a:solidFill>
                  <a:schemeClr val="bg1"/>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chemeClr val="bg1"/>
              </a:solidFill>
              <a:latin typeface="Arial" panose="020B0604020202020204" pitchFamily="34" charset="0"/>
              <a:ea typeface="Roboto"/>
              <a:cs typeface="Arial" panose="020B0604020202020204" pitchFamily="34" charset="0"/>
              <a:sym typeface="Roboto"/>
            </a:endParaRPr>
          </a:p>
        </p:txBody>
      </p:sp>
      <p:sp>
        <p:nvSpPr>
          <p:cNvPr id="12" name="Title 1"/>
          <p:cNvSpPr>
            <a:spLocks noGrp="1"/>
          </p:cNvSpPr>
          <p:nvPr>
            <p:ph type="ctrTitle" hasCustomPrompt="1"/>
          </p:nvPr>
        </p:nvSpPr>
        <p:spPr>
          <a:xfrm>
            <a:off x="257166" y="2590538"/>
            <a:ext cx="3771740" cy="907901"/>
          </a:xfrm>
          <a:prstGeom prst="rect">
            <a:avLst/>
          </a:prstGeom>
        </p:spPr>
        <p:txBody>
          <a:bodyPr vert="horz" anchor="b">
            <a:normAutofit/>
          </a:bodyPr>
          <a:lstStyle>
            <a:lvl1pPr algn="l">
              <a:defRPr sz="4667">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3" name="Subtitle 2"/>
          <p:cNvSpPr>
            <a:spLocks noGrp="1"/>
          </p:cNvSpPr>
          <p:nvPr>
            <p:ph type="subTitle" idx="1" hasCustomPrompt="1"/>
          </p:nvPr>
        </p:nvSpPr>
        <p:spPr>
          <a:xfrm>
            <a:off x="257166" y="4891661"/>
            <a:ext cx="3771740" cy="690391"/>
          </a:xfrm>
          <a:prstGeom prst="rect">
            <a:avLst/>
          </a:prstGeom>
        </p:spPr>
        <p:txBody>
          <a:bodyPr>
            <a:normAutofit/>
          </a:bodyPr>
          <a:lstStyle>
            <a:lvl1pPr marL="0" indent="0" algn="l">
              <a:buNone/>
              <a:defRPr sz="2133">
                <a:solidFill>
                  <a:schemeClr val="bg1"/>
                </a:solidFill>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[SUB TITLE]</a:t>
            </a:r>
          </a:p>
        </p:txBody>
      </p:sp>
      <p:sp>
        <p:nvSpPr>
          <p:cNvPr id="16" name="Right Triangle 15"/>
          <p:cNvSpPr/>
          <p:nvPr userDrawn="1"/>
        </p:nvSpPr>
        <p:spPr>
          <a:xfrm rot="16200000">
            <a:off x="9787947" y="4425179"/>
            <a:ext cx="2194560" cy="219456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Google Shape;10;p1"/>
          <p:cNvPicPr preferRelativeResize="0"/>
          <p:nvPr userDrawn="1"/>
        </p:nvPicPr>
        <p:blipFill>
          <a:blip r:embed="rId5">
            <a:alphaModFix/>
          </a:blip>
          <a:stretch>
            <a:fillRect/>
          </a:stretch>
        </p:blipFill>
        <p:spPr>
          <a:xfrm>
            <a:off x="10842300" y="5472659"/>
            <a:ext cx="975360" cy="975360"/>
          </a:xfrm>
          <a:prstGeom prst="rect">
            <a:avLst/>
          </a:prstGeom>
          <a:noFill/>
          <a:ln>
            <a:noFill/>
          </a:ln>
        </p:spPr>
      </p:pic>
    </p:spTree>
    <p:extLst>
      <p:ext uri="{BB962C8B-B14F-4D97-AF65-F5344CB8AC3E}">
        <p14:creationId xmlns:p14="http://schemas.microsoft.com/office/powerpoint/2010/main" val="264085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25649024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Object 6" hidden="1"/>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10" name="Google Shape;11;p1"/>
          <p:cNvSpPr txBox="1"/>
          <p:nvPr userDrawn="1"/>
        </p:nvSpPr>
        <p:spPr>
          <a:xfrm>
            <a:off x="8859521" y="229353"/>
            <a:ext cx="311310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dirty="0">
                <a:solidFill>
                  <a:schemeClr val="tx1"/>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chemeClr val="tx1"/>
              </a:solidFill>
              <a:latin typeface="Arial" panose="020B0604020202020204" pitchFamily="34" charset="0"/>
              <a:ea typeface="Roboto"/>
              <a:cs typeface="Arial" panose="020B0604020202020204" pitchFamily="34" charset="0"/>
              <a:sym typeface="Roboto"/>
            </a:endParaRPr>
          </a:p>
        </p:txBody>
      </p:sp>
      <p:sp>
        <p:nvSpPr>
          <p:cNvPr id="12" name="Title 1"/>
          <p:cNvSpPr>
            <a:spLocks noGrp="1"/>
          </p:cNvSpPr>
          <p:nvPr>
            <p:ph type="ctrTitle" hasCustomPrompt="1"/>
          </p:nvPr>
        </p:nvSpPr>
        <p:spPr>
          <a:xfrm>
            <a:off x="257166" y="2590538"/>
            <a:ext cx="3771740" cy="907901"/>
          </a:xfrm>
          <a:prstGeom prst="rect">
            <a:avLst/>
          </a:prstGeom>
        </p:spPr>
        <p:txBody>
          <a:bodyPr vert="horz" anchor="b">
            <a:normAutofit/>
          </a:bodyPr>
          <a:lstStyle>
            <a:lvl1pPr algn="l">
              <a:defRPr sz="4667">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3" name="Subtitle 2"/>
          <p:cNvSpPr>
            <a:spLocks noGrp="1"/>
          </p:cNvSpPr>
          <p:nvPr>
            <p:ph type="subTitle" idx="1" hasCustomPrompt="1"/>
          </p:nvPr>
        </p:nvSpPr>
        <p:spPr>
          <a:xfrm>
            <a:off x="257166" y="4891661"/>
            <a:ext cx="3771740" cy="690391"/>
          </a:xfrm>
          <a:prstGeom prst="rect">
            <a:avLst/>
          </a:prstGeom>
        </p:spPr>
        <p:txBody>
          <a:bodyPr>
            <a:normAutofit/>
          </a:bodyPr>
          <a:lstStyle>
            <a:lvl1pPr marL="0" indent="0" algn="l">
              <a:buNone/>
              <a:defRPr sz="2133">
                <a:solidFill>
                  <a:schemeClr val="tx1"/>
                </a:solidFill>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[SUB TITLE]</a:t>
            </a:r>
          </a:p>
        </p:txBody>
      </p:sp>
      <p:sp>
        <p:nvSpPr>
          <p:cNvPr id="16" name="Right Triangle 15"/>
          <p:cNvSpPr/>
          <p:nvPr userDrawn="1"/>
        </p:nvSpPr>
        <p:spPr>
          <a:xfrm rot="16200000">
            <a:off x="9787947" y="4486137"/>
            <a:ext cx="2133600" cy="2133600"/>
          </a:xfrm>
          <a:prstGeom prst="rtTriangl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Google Shape;10;p1"/>
          <p:cNvPicPr preferRelativeResize="0"/>
          <p:nvPr userDrawn="1"/>
        </p:nvPicPr>
        <p:blipFill>
          <a:blip r:embed="rId5">
            <a:alphaModFix/>
          </a:blip>
          <a:stretch>
            <a:fillRect/>
          </a:stretch>
        </p:blipFill>
        <p:spPr>
          <a:xfrm>
            <a:off x="10854747" y="5489832"/>
            <a:ext cx="975360" cy="975360"/>
          </a:xfrm>
          <a:prstGeom prst="rect">
            <a:avLst/>
          </a:prstGeom>
          <a:noFill/>
          <a:ln>
            <a:noFill/>
          </a:ln>
        </p:spPr>
      </p:pic>
    </p:spTree>
    <p:extLst>
      <p:ext uri="{BB962C8B-B14F-4D97-AF65-F5344CB8AC3E}">
        <p14:creationId xmlns:p14="http://schemas.microsoft.com/office/powerpoint/2010/main" val="3159795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5403279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39594F56-7EC3-4563-8323-46A147D33DCC}" type="slidenum">
              <a:rPr lang="en-US" smtClean="0"/>
              <a:pPr/>
              <a:t>‹#›</a:t>
            </a:fld>
            <a:endParaRPr lang="en-US" dirty="0"/>
          </a:p>
        </p:txBody>
      </p:sp>
      <p:sp>
        <p:nvSpPr>
          <p:cNvPr id="5" name="Rectangle 4"/>
          <p:cNvSpPr/>
          <p:nvPr userDrawn="1"/>
        </p:nvSpPr>
        <p:spPr>
          <a:xfrm>
            <a:off x="291541" y="283334"/>
            <a:ext cx="2841939" cy="6336407"/>
          </a:xfrm>
          <a:prstGeom prst="rect">
            <a:avLst/>
          </a:prstGeom>
          <a:solidFill>
            <a:srgbClr val="20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Placeholder 1"/>
          <p:cNvSpPr>
            <a:spLocks noGrp="1"/>
          </p:cNvSpPr>
          <p:nvPr>
            <p:ph type="title"/>
          </p:nvPr>
        </p:nvSpPr>
        <p:spPr>
          <a:xfrm>
            <a:off x="3528810" y="640929"/>
            <a:ext cx="7533057" cy="475236"/>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p:cNvSpPr>
            <a:spLocks noGrp="1"/>
          </p:cNvSpPr>
          <p:nvPr>
            <p:ph idx="1"/>
          </p:nvPr>
        </p:nvSpPr>
        <p:spPr>
          <a:xfrm>
            <a:off x="3528810" y="1277203"/>
            <a:ext cx="7533057" cy="4349749"/>
          </a:xfrm>
          <a:prstGeom prst="rect">
            <a:avLst/>
          </a:prstGeom>
        </p:spPr>
        <p:txBody>
          <a:bodyPr vert="horz" lIns="91440" tIns="45720" rIns="91440" bIns="45720" rtlCol="0">
            <a:normAutofit/>
          </a:bodyPr>
          <a:lstStyle>
            <a:lvl1pPr>
              <a:defRPr sz="1333">
                <a:latin typeface="Arial" panose="020B0604020202020204" pitchFamily="34" charset="0"/>
                <a:cs typeface="Arial" panose="020B0604020202020204" pitchFamily="34" charset="0"/>
              </a:defRPr>
            </a:lvl1pPr>
            <a:lvl2pPr marL="914377" indent="-304792">
              <a:buFont typeface="Arial" panose="020B0604020202020204" pitchFamily="34" charset="0"/>
              <a:buChar char="‒"/>
              <a:defRPr sz="1333">
                <a:latin typeface="Arial" panose="020B0604020202020204" pitchFamily="34" charset="0"/>
                <a:cs typeface="Arial" panose="020B0604020202020204" pitchFamily="34" charset="0"/>
              </a:defRPr>
            </a:lvl2pPr>
            <a:lvl3pPr>
              <a:defRPr sz="1333">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10;p1"/>
          <p:cNvPicPr preferRelativeResize="0"/>
          <p:nvPr userDrawn="1"/>
        </p:nvPicPr>
        <p:blipFill>
          <a:blip r:embed="rId5">
            <a:alphaModFix/>
          </a:blip>
          <a:stretch>
            <a:fillRect/>
          </a:stretch>
        </p:blipFill>
        <p:spPr>
          <a:xfrm>
            <a:off x="33468" y="6164688"/>
            <a:ext cx="670560" cy="667027"/>
          </a:xfrm>
          <a:prstGeom prst="rect">
            <a:avLst/>
          </a:prstGeom>
          <a:noFill/>
          <a:ln>
            <a:noFill/>
          </a:ln>
        </p:spPr>
      </p:pic>
      <p:sp>
        <p:nvSpPr>
          <p:cNvPr id="10" name="Google Shape;11;p1"/>
          <p:cNvSpPr txBox="1"/>
          <p:nvPr userDrawn="1"/>
        </p:nvSpPr>
        <p:spPr>
          <a:xfrm>
            <a:off x="8859521" y="229353"/>
            <a:ext cx="308262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a:solidFill>
                  <a:srgbClr val="DC3545"/>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rgbClr val="DC3545"/>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356725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1"/>
            </p:custDataLst>
            <p:extLst>
              <p:ext uri="{D42A27DB-BD31-4B8C-83A1-F6EECF244321}">
                <p14:modId xmlns:p14="http://schemas.microsoft.com/office/powerpoint/2010/main" val="1599766539"/>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BDB6D0A9-5528-481A-963C-791897263194}"/>
              </a:ext>
            </a:extLst>
          </p:cNvPr>
          <p:cNvSpPr>
            <a:spLocks/>
          </p:cNvSpPr>
          <p:nvPr userDrawn="1"/>
        </p:nvSpPr>
        <p:spPr bwMode="ltGray">
          <a:xfrm>
            <a:off x="0" y="0"/>
            <a:ext cx="12192000" cy="6858000"/>
          </a:xfrm>
          <a:prstGeom prst="rect">
            <a:avLst/>
          </a:prstGeom>
          <a:solidFill>
            <a:schemeClr val="accent2"/>
          </a:solidFill>
          <a:ln w="25400"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Rectangle 3" hidden="1">
            <a:extLst>
              <a:ext uri="{FF2B5EF4-FFF2-40B4-BE49-F238E27FC236}">
                <a16:creationId xmlns:a16="http://schemas.microsoft.com/office/drawing/2014/main" id="{65956CE3-D200-4AF9-99E3-3BD7CEED13D2}"/>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3"/>
            </p:custDataLst>
          </p:nvPr>
        </p:nvSpPr>
        <p:spPr>
          <a:xfrm>
            <a:off x="611354" y="4443984"/>
            <a:ext cx="1097120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dirty="0">
                <a:solidFill>
                  <a:schemeClr val="bg1"/>
                </a:solidFill>
              </a:defRPr>
            </a:lvl1pPr>
          </a:lstStyle>
          <a:p>
            <a:pPr lvl="0">
              <a:buNone/>
            </a:pPr>
            <a:r>
              <a:rPr lang="en-US" dirty="0"/>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4"/>
            </p:custDataLst>
          </p:nvPr>
        </p:nvSpPr>
        <p:spPr>
          <a:xfrm>
            <a:off x="611354" y="3959575"/>
            <a:ext cx="1097120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baseline="0" dirty="0">
                <a:solidFill>
                  <a:schemeClr val="bg1"/>
                </a:solidFill>
              </a:defRPr>
            </a:lvl1pPr>
          </a:lstStyle>
          <a:p>
            <a:pPr lvl="0">
              <a:buNone/>
            </a:pPr>
            <a:r>
              <a:rPr lang="en-US" dirty="0"/>
              <a:t>Click to edit Master subtitle style</a:t>
            </a:r>
          </a:p>
        </p:txBody>
      </p:sp>
      <p:sp>
        <p:nvSpPr>
          <p:cNvPr id="7" name="Title">
            <a:extLst>
              <a:ext uri="{FF2B5EF4-FFF2-40B4-BE49-F238E27FC236}">
                <a16:creationId xmlns:a16="http://schemas.microsoft.com/office/drawing/2014/main" id="{71FF52C0-F57B-4BC0-B743-7A6274E798BA}"/>
              </a:ext>
            </a:extLst>
          </p:cNvPr>
          <p:cNvSpPr>
            <a:spLocks noGrp="1"/>
          </p:cNvSpPr>
          <p:nvPr>
            <p:ph type="title"/>
            <p:custDataLst>
              <p:tags r:id="rId5"/>
            </p:custDataLst>
          </p:nvPr>
        </p:nvSpPr>
        <p:spPr>
          <a:xfrm>
            <a:off x="609095" y="3167390"/>
            <a:ext cx="10973812" cy="52322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a:defRPr lang="en-US" sz="3400" b="0" dirty="0">
                <a:solidFill>
                  <a:schemeClr val="bg1"/>
                </a:solidFill>
              </a:defRPr>
            </a:lvl1pPr>
          </a:lstStyle>
          <a:p>
            <a:pPr lvl="0"/>
            <a:r>
              <a:rPr lang="en-US"/>
              <a:t>Click to edit Master title style</a:t>
            </a:r>
            <a:endParaRPr lang="en-US" dirty="0"/>
          </a:p>
        </p:txBody>
      </p:sp>
      <p:sp>
        <p:nvSpPr>
          <p:cNvPr id="18" name="1. On-page tracker">
            <a:extLst>
              <a:ext uri="{FF2B5EF4-FFF2-40B4-BE49-F238E27FC236}">
                <a16:creationId xmlns:a16="http://schemas.microsoft.com/office/drawing/2014/main" id="{0315E8F4-D9D7-41F5-BB62-30EDED3E0FE2}"/>
              </a:ext>
            </a:extLst>
          </p:cNvPr>
          <p:cNvSpPr>
            <a:spLocks noGrp="1"/>
          </p:cNvSpPr>
          <p:nvPr>
            <p:ph type="body" sz="quarter" idx="10" hasCustomPrompt="1"/>
            <p:custDataLst>
              <p:tags r:id="rId6"/>
            </p:custDataLst>
          </p:nvPr>
        </p:nvSpPr>
        <p:spPr>
          <a:xfrm>
            <a:off x="4074262" y="6068424"/>
            <a:ext cx="5784113" cy="246221"/>
          </a:xfrm>
          <a:prstGeom prst="rect">
            <a:avLst/>
          </a:prstGeom>
          <a:ln w="6350">
            <a:noFill/>
            <a:miter lim="800000"/>
          </a:ln>
        </p:spPr>
        <p:txBody>
          <a:bodyPr vert="horz" wrap="square" lIns="0" tIns="0" rIns="0" bIns="0" rtlCol="0">
            <a:spAutoFit/>
          </a:bodyPr>
          <a:lstStyle>
            <a:lvl1pPr>
              <a:defRPr lang="en-US" sz="800" b="1" i="1" dirty="0">
                <a:solidFill>
                  <a:schemeClr val="bg1"/>
                </a:solidFill>
                <a:cs typeface="+mn-cs"/>
              </a:defRPr>
            </a:lvl1pPr>
          </a:lstStyle>
          <a:p>
            <a:pPr marL="0" indent="0">
              <a:buNone/>
            </a:pPr>
            <a:r>
              <a:rPr lang="en-US" b="0" i="0" dirty="0">
                <a:solidFill>
                  <a:srgbClr val="000000"/>
                </a:solidFill>
                <a:effectLst/>
                <a:latin typeface="McKinsey Sans Regular"/>
              </a:rPr>
              <a:t>CONFIDENTIAL AND PROPRIETARY.  This material may not be distributed outside of Virginia Health and Human Resources.  Any use of this material without specific permission of Virginia Health and Human Resources is strictly prohibited.</a:t>
            </a:r>
            <a:endParaRPr lang="en-US" sz="800" i="1" dirty="0">
              <a:solidFill>
                <a:schemeClr val="bg1"/>
              </a:solidFill>
            </a:endParaRPr>
          </a:p>
        </p:txBody>
      </p:sp>
    </p:spTree>
    <p:extLst>
      <p:ext uri="{BB962C8B-B14F-4D97-AF65-F5344CB8AC3E}">
        <p14:creationId xmlns:p14="http://schemas.microsoft.com/office/powerpoint/2010/main" val="433480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36920407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39594F56-7EC3-4563-8323-46A147D33DCC}" type="slidenum">
              <a:rPr lang="en-US" smtClean="0"/>
              <a:pPr/>
              <a:t>‹#›</a:t>
            </a:fld>
            <a:endParaRPr lang="en-US" dirty="0"/>
          </a:p>
        </p:txBody>
      </p:sp>
      <p:sp>
        <p:nvSpPr>
          <p:cNvPr id="5" name="Rectangle 4"/>
          <p:cNvSpPr/>
          <p:nvPr userDrawn="1"/>
        </p:nvSpPr>
        <p:spPr>
          <a:xfrm>
            <a:off x="9088907" y="283334"/>
            <a:ext cx="2841939" cy="6336407"/>
          </a:xfrm>
          <a:prstGeom prst="rect">
            <a:avLst/>
          </a:prstGeom>
          <a:solidFill>
            <a:srgbClr val="20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Placeholder 1"/>
          <p:cNvSpPr>
            <a:spLocks noGrp="1"/>
          </p:cNvSpPr>
          <p:nvPr>
            <p:ph type="title"/>
          </p:nvPr>
        </p:nvSpPr>
        <p:spPr>
          <a:xfrm>
            <a:off x="623050" y="640929"/>
            <a:ext cx="7533057" cy="475236"/>
          </a:xfrm>
          <a:prstGeom prst="rect">
            <a:avLst/>
          </a:prstGeom>
        </p:spPr>
        <p:txBody>
          <a:bodyPr vert="horz" lIns="91440" tIns="45720" rIns="91440" bIns="45720" rtlCol="0" anchor="ctr">
            <a:norm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p:cNvSpPr>
            <a:spLocks noGrp="1"/>
          </p:cNvSpPr>
          <p:nvPr>
            <p:ph idx="1"/>
          </p:nvPr>
        </p:nvSpPr>
        <p:spPr>
          <a:xfrm>
            <a:off x="623050" y="1277203"/>
            <a:ext cx="7533057" cy="4349749"/>
          </a:xfrm>
          <a:prstGeom prst="rect">
            <a:avLst/>
          </a:prstGeom>
        </p:spPr>
        <p:txBody>
          <a:bodyPr vert="horz" lIns="91440" tIns="45720" rIns="91440" bIns="45720" rtlCol="0">
            <a:normAutofit/>
          </a:bodyPr>
          <a:lstStyle>
            <a:lvl1pPr>
              <a:defRPr sz="1333">
                <a:latin typeface="Arial" panose="020B0604020202020204" pitchFamily="34" charset="0"/>
                <a:cs typeface="Arial" panose="020B0604020202020204" pitchFamily="34" charset="0"/>
              </a:defRPr>
            </a:lvl1pPr>
            <a:lvl2pPr marL="914377" indent="-304792">
              <a:buFont typeface="Arial" panose="020B0604020202020204" pitchFamily="34" charset="0"/>
              <a:buChar char="‒"/>
              <a:defRPr sz="1333">
                <a:latin typeface="Arial" panose="020B0604020202020204" pitchFamily="34" charset="0"/>
                <a:cs typeface="Arial" panose="020B0604020202020204" pitchFamily="34" charset="0"/>
              </a:defRPr>
            </a:lvl2pPr>
            <a:lvl3pPr>
              <a:defRPr sz="1333">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10;p1"/>
          <p:cNvPicPr preferRelativeResize="0"/>
          <p:nvPr userDrawn="1"/>
        </p:nvPicPr>
        <p:blipFill>
          <a:blip r:embed="rId5">
            <a:alphaModFix/>
          </a:blip>
          <a:stretch>
            <a:fillRect/>
          </a:stretch>
        </p:blipFill>
        <p:spPr>
          <a:xfrm>
            <a:off x="33468" y="6164688"/>
            <a:ext cx="670560" cy="667027"/>
          </a:xfrm>
          <a:prstGeom prst="rect">
            <a:avLst/>
          </a:prstGeom>
          <a:noFill/>
          <a:ln>
            <a:noFill/>
          </a:ln>
        </p:spPr>
      </p:pic>
      <p:sp>
        <p:nvSpPr>
          <p:cNvPr id="10" name="Google Shape;11;p1"/>
          <p:cNvSpPr txBox="1"/>
          <p:nvPr userDrawn="1"/>
        </p:nvSpPr>
        <p:spPr>
          <a:xfrm>
            <a:off x="416561" y="229353"/>
            <a:ext cx="308262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dirty="0">
                <a:solidFill>
                  <a:srgbClr val="DC3545"/>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rgbClr val="DC3545"/>
              </a:solidFill>
              <a:latin typeface="Arial" panose="020B0604020202020204" pitchFamily="34" charset="0"/>
              <a:ea typeface="Roboto"/>
              <a:cs typeface="Arial" panose="020B0604020202020204" pitchFamily="34" charset="0"/>
              <a:sym typeface="Roboto"/>
            </a:endParaRPr>
          </a:p>
        </p:txBody>
      </p:sp>
    </p:spTree>
    <p:extLst>
      <p:ext uri="{BB962C8B-B14F-4D97-AF65-F5344CB8AC3E}">
        <p14:creationId xmlns:p14="http://schemas.microsoft.com/office/powerpoint/2010/main" val="45085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0426439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39594F56-7EC3-4563-8323-46A147D33DCC}" type="slidenum">
              <a:rPr lang="en-US" smtClean="0"/>
              <a:pPr/>
              <a:t>‹#›</a:t>
            </a:fld>
            <a:endParaRPr lang="en-US" dirty="0"/>
          </a:p>
        </p:txBody>
      </p:sp>
      <p:sp>
        <p:nvSpPr>
          <p:cNvPr id="5" name="Rectangle 4"/>
          <p:cNvSpPr/>
          <p:nvPr userDrawn="1"/>
        </p:nvSpPr>
        <p:spPr>
          <a:xfrm>
            <a:off x="282575" y="283334"/>
            <a:ext cx="3863664" cy="6336407"/>
          </a:xfrm>
          <a:prstGeom prst="rect">
            <a:avLst/>
          </a:prstGeom>
          <a:solidFill>
            <a:srgbClr val="20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Placeholder 1"/>
          <p:cNvSpPr>
            <a:spLocks noGrp="1"/>
          </p:cNvSpPr>
          <p:nvPr>
            <p:ph type="title"/>
          </p:nvPr>
        </p:nvSpPr>
        <p:spPr>
          <a:xfrm>
            <a:off x="4284373" y="640929"/>
            <a:ext cx="6777495" cy="475236"/>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p:cNvSpPr>
            <a:spLocks noGrp="1"/>
          </p:cNvSpPr>
          <p:nvPr>
            <p:ph idx="1"/>
          </p:nvPr>
        </p:nvSpPr>
        <p:spPr>
          <a:xfrm>
            <a:off x="4284373" y="1277203"/>
            <a:ext cx="6777495" cy="4349749"/>
          </a:xfrm>
          <a:prstGeom prst="rect">
            <a:avLst/>
          </a:prstGeom>
        </p:spPr>
        <p:txBody>
          <a:bodyPr vert="horz" lIns="91440" tIns="45720" rIns="91440" bIns="45720" rtlCol="0">
            <a:normAutofit/>
          </a:bodyPr>
          <a:lstStyle>
            <a:lvl1pPr>
              <a:defRPr sz="1333">
                <a:latin typeface="Arial" panose="020B0604020202020204" pitchFamily="34" charset="0"/>
                <a:cs typeface="Arial" panose="020B0604020202020204" pitchFamily="34" charset="0"/>
              </a:defRPr>
            </a:lvl1pPr>
            <a:lvl2pPr marL="914377" indent="-304792">
              <a:buFont typeface="Arial" panose="020B0604020202020204" pitchFamily="34" charset="0"/>
              <a:buChar char="‒"/>
              <a:defRPr sz="1333">
                <a:latin typeface="Arial" panose="020B0604020202020204" pitchFamily="34" charset="0"/>
                <a:cs typeface="Arial" panose="020B0604020202020204" pitchFamily="34" charset="0"/>
              </a:defRPr>
            </a:lvl2pPr>
            <a:lvl3pPr>
              <a:defRPr sz="1333">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11;p1"/>
          <p:cNvSpPr txBox="1"/>
          <p:nvPr userDrawn="1"/>
        </p:nvSpPr>
        <p:spPr>
          <a:xfrm>
            <a:off x="8859521" y="229353"/>
            <a:ext cx="308262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a:solidFill>
                  <a:srgbClr val="DC3545"/>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rgbClr val="DC3545"/>
              </a:solidFill>
              <a:latin typeface="Arial" panose="020B0604020202020204" pitchFamily="34" charset="0"/>
              <a:ea typeface="Roboto"/>
              <a:cs typeface="Arial" panose="020B0604020202020204" pitchFamily="34" charset="0"/>
              <a:sym typeface="Roboto"/>
            </a:endParaRPr>
          </a:p>
        </p:txBody>
      </p:sp>
      <p:pic>
        <p:nvPicPr>
          <p:cNvPr id="9" name="Google Shape;10;p1"/>
          <p:cNvPicPr preferRelativeResize="0"/>
          <p:nvPr userDrawn="1"/>
        </p:nvPicPr>
        <p:blipFill>
          <a:blip r:embed="rId5">
            <a:alphaModFix/>
          </a:blip>
          <a:stretch>
            <a:fillRect/>
          </a:stretch>
        </p:blipFill>
        <p:spPr>
          <a:xfrm>
            <a:off x="33468" y="6164688"/>
            <a:ext cx="670560" cy="667027"/>
          </a:xfrm>
          <a:prstGeom prst="rect">
            <a:avLst/>
          </a:prstGeom>
          <a:noFill/>
          <a:ln>
            <a:noFill/>
          </a:ln>
        </p:spPr>
      </p:pic>
    </p:spTree>
    <p:extLst>
      <p:ext uri="{BB962C8B-B14F-4D97-AF65-F5344CB8AC3E}">
        <p14:creationId xmlns:p14="http://schemas.microsoft.com/office/powerpoint/2010/main" val="1036564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5568351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4" name="Object 3" hidden="1"/>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39594F56-7EC3-4563-8323-46A147D33DCC}" type="slidenum">
              <a:rPr lang="en-US" smtClean="0"/>
              <a:pPr/>
              <a:t>‹#›</a:t>
            </a:fld>
            <a:endParaRPr lang="en-US" dirty="0"/>
          </a:p>
        </p:txBody>
      </p:sp>
      <p:sp>
        <p:nvSpPr>
          <p:cNvPr id="5" name="Rectangle 4"/>
          <p:cNvSpPr/>
          <p:nvPr userDrawn="1"/>
        </p:nvSpPr>
        <p:spPr>
          <a:xfrm>
            <a:off x="8072905" y="283334"/>
            <a:ext cx="3863664" cy="6336407"/>
          </a:xfrm>
          <a:prstGeom prst="rect">
            <a:avLst/>
          </a:prstGeom>
          <a:solidFill>
            <a:srgbClr val="20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Placeholder 1"/>
          <p:cNvSpPr>
            <a:spLocks noGrp="1"/>
          </p:cNvSpPr>
          <p:nvPr>
            <p:ph type="title"/>
          </p:nvPr>
        </p:nvSpPr>
        <p:spPr>
          <a:xfrm>
            <a:off x="657253" y="640929"/>
            <a:ext cx="6777495" cy="475236"/>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Text Placeholder 2"/>
          <p:cNvSpPr>
            <a:spLocks noGrp="1"/>
          </p:cNvSpPr>
          <p:nvPr>
            <p:ph idx="1"/>
          </p:nvPr>
        </p:nvSpPr>
        <p:spPr>
          <a:xfrm>
            <a:off x="657253" y="1277203"/>
            <a:ext cx="6777495" cy="4349749"/>
          </a:xfrm>
          <a:prstGeom prst="rect">
            <a:avLst/>
          </a:prstGeom>
        </p:spPr>
        <p:txBody>
          <a:bodyPr vert="horz" lIns="91440" tIns="45720" rIns="91440" bIns="45720" rtlCol="0">
            <a:normAutofit/>
          </a:bodyPr>
          <a:lstStyle>
            <a:lvl1pPr>
              <a:defRPr sz="1333">
                <a:latin typeface="Arial" panose="020B0604020202020204" pitchFamily="34" charset="0"/>
                <a:cs typeface="Arial" panose="020B0604020202020204" pitchFamily="34" charset="0"/>
              </a:defRPr>
            </a:lvl1pPr>
            <a:lvl2pPr marL="914377" indent="-304792">
              <a:buFont typeface="Arial" panose="020B0604020202020204" pitchFamily="34" charset="0"/>
              <a:buChar char="‒"/>
              <a:defRPr sz="1333">
                <a:latin typeface="Arial" panose="020B0604020202020204" pitchFamily="34" charset="0"/>
                <a:cs typeface="Arial" panose="020B0604020202020204" pitchFamily="34" charset="0"/>
              </a:defRPr>
            </a:lvl2pPr>
            <a:lvl3pPr>
              <a:defRPr sz="1333">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11;p1"/>
          <p:cNvSpPr txBox="1"/>
          <p:nvPr userDrawn="1"/>
        </p:nvSpPr>
        <p:spPr>
          <a:xfrm>
            <a:off x="447041" y="229353"/>
            <a:ext cx="308262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dirty="0">
                <a:solidFill>
                  <a:srgbClr val="DC3545"/>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rgbClr val="DC3545"/>
              </a:solidFill>
              <a:latin typeface="Arial" panose="020B0604020202020204" pitchFamily="34" charset="0"/>
              <a:ea typeface="Roboto"/>
              <a:cs typeface="Arial" panose="020B0604020202020204" pitchFamily="34" charset="0"/>
              <a:sym typeface="Roboto"/>
            </a:endParaRPr>
          </a:p>
        </p:txBody>
      </p:sp>
      <p:pic>
        <p:nvPicPr>
          <p:cNvPr id="9" name="Google Shape;10;p1"/>
          <p:cNvPicPr preferRelativeResize="0"/>
          <p:nvPr userDrawn="1"/>
        </p:nvPicPr>
        <p:blipFill>
          <a:blip r:embed="rId5">
            <a:alphaModFix/>
          </a:blip>
          <a:stretch>
            <a:fillRect/>
          </a:stretch>
        </p:blipFill>
        <p:spPr>
          <a:xfrm>
            <a:off x="33468" y="6164688"/>
            <a:ext cx="670560" cy="667027"/>
          </a:xfrm>
          <a:prstGeom prst="rect">
            <a:avLst/>
          </a:prstGeom>
          <a:noFill/>
          <a:ln>
            <a:noFill/>
          </a:ln>
        </p:spPr>
      </p:pic>
    </p:spTree>
    <p:extLst>
      <p:ext uri="{BB962C8B-B14F-4D97-AF65-F5344CB8AC3E}">
        <p14:creationId xmlns:p14="http://schemas.microsoft.com/office/powerpoint/2010/main" val="3252640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1"/>
            </p:custDataLst>
            <p:extLst>
              <p:ext uri="{D42A27DB-BD31-4B8C-83A1-F6EECF244321}">
                <p14:modId xmlns:p14="http://schemas.microsoft.com/office/powerpoint/2010/main" val="415494299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1" name="Object 10" hidden="1"/>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39594F56-7EC3-4563-8323-46A147D33DCC}" type="slidenum">
              <a:rPr lang="en-US" smtClean="0"/>
              <a:pPr/>
              <a:t>‹#›</a:t>
            </a:fld>
            <a:endParaRPr lang="en-US" dirty="0"/>
          </a:p>
        </p:txBody>
      </p:sp>
      <p:sp>
        <p:nvSpPr>
          <p:cNvPr id="12" name="Rectangle 11"/>
          <p:cNvSpPr/>
          <p:nvPr userDrawn="1"/>
        </p:nvSpPr>
        <p:spPr>
          <a:xfrm>
            <a:off x="273609" y="283334"/>
            <a:ext cx="5804080" cy="6336407"/>
          </a:xfrm>
          <a:prstGeom prst="rect">
            <a:avLst/>
          </a:prstGeom>
          <a:solidFill>
            <a:srgbClr val="203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itle Placeholder 1"/>
          <p:cNvSpPr>
            <a:spLocks noGrp="1"/>
          </p:cNvSpPr>
          <p:nvPr>
            <p:ph type="title"/>
          </p:nvPr>
        </p:nvSpPr>
        <p:spPr>
          <a:xfrm>
            <a:off x="6559640" y="640929"/>
            <a:ext cx="4502227" cy="475236"/>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4" name="Text Placeholder 2"/>
          <p:cNvSpPr>
            <a:spLocks noGrp="1"/>
          </p:cNvSpPr>
          <p:nvPr>
            <p:ph idx="1"/>
          </p:nvPr>
        </p:nvSpPr>
        <p:spPr>
          <a:xfrm>
            <a:off x="6559640" y="1277203"/>
            <a:ext cx="4502227" cy="4349749"/>
          </a:xfrm>
          <a:prstGeom prst="rect">
            <a:avLst/>
          </a:prstGeom>
        </p:spPr>
        <p:txBody>
          <a:bodyPr vert="horz" lIns="91440" tIns="45720" rIns="91440" bIns="45720" rtlCol="0">
            <a:normAutofit/>
          </a:bodyPr>
          <a:lstStyle>
            <a:lvl1pPr>
              <a:defRPr sz="1333">
                <a:latin typeface="Arial" panose="020B0604020202020204" pitchFamily="34" charset="0"/>
                <a:cs typeface="Arial" panose="020B0604020202020204" pitchFamily="34" charset="0"/>
              </a:defRPr>
            </a:lvl1pPr>
            <a:lvl2pPr marL="914377" indent="-304792">
              <a:buFont typeface="Arial" panose="020B0604020202020204" pitchFamily="34" charset="0"/>
              <a:buChar char="‒"/>
              <a:defRPr sz="1333">
                <a:latin typeface="Arial" panose="020B0604020202020204" pitchFamily="34" charset="0"/>
                <a:cs typeface="Arial" panose="020B0604020202020204" pitchFamily="34" charset="0"/>
              </a:defRPr>
            </a:lvl2pPr>
            <a:lvl3pPr>
              <a:defRPr sz="1333">
                <a:latin typeface="Arial" panose="020B0604020202020204" pitchFamily="34" charset="0"/>
                <a:cs typeface="Arial" panose="020B0604020202020204" pitchFamily="34" charset="0"/>
              </a:defRPr>
            </a:lvl3pPr>
            <a:lvl4pPr>
              <a:defRPr sz="1333">
                <a:latin typeface="Arial" panose="020B0604020202020204" pitchFamily="34" charset="0"/>
                <a:cs typeface="Arial" panose="020B0604020202020204" pitchFamily="34" charset="0"/>
              </a:defRPr>
            </a:lvl4pPr>
            <a:lvl5pPr>
              <a:defRPr sz="1333">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Google Shape;11;p1"/>
          <p:cNvSpPr txBox="1"/>
          <p:nvPr userDrawn="1"/>
        </p:nvSpPr>
        <p:spPr>
          <a:xfrm>
            <a:off x="8859521" y="229353"/>
            <a:ext cx="3082628" cy="369291"/>
          </a:xfrm>
          <a:prstGeom prst="rect">
            <a:avLst/>
          </a:prstGeom>
          <a:noFill/>
          <a:ln>
            <a:noFill/>
          </a:ln>
        </p:spPr>
        <p:txBody>
          <a:bodyPr spcFirstLastPara="1" wrap="square" lIns="121900" tIns="121900" rIns="121900" bIns="121900" anchor="t" anchorCtr="0">
            <a:spAutoFit/>
          </a:bodyPr>
          <a:lstStyle/>
          <a:p>
            <a:pPr marL="0" lvl="0" indent="0" algn="r" rtl="0">
              <a:spcBef>
                <a:spcPts val="0"/>
              </a:spcBef>
              <a:spcAft>
                <a:spcPts val="0"/>
              </a:spcAft>
              <a:buNone/>
            </a:pPr>
            <a:r>
              <a:rPr lang="en" sz="800" b="1">
                <a:solidFill>
                  <a:srgbClr val="DC3545"/>
                </a:solidFill>
                <a:latin typeface="Arial" panose="020B0604020202020204" pitchFamily="34" charset="0"/>
                <a:ea typeface="Roboto"/>
                <a:cs typeface="Arial" panose="020B0604020202020204" pitchFamily="34" charset="0"/>
                <a:sym typeface="Roboto"/>
              </a:rPr>
              <a:t>CONFIDENTIAL WORKING PAPERS OF THE GOVERNOR</a:t>
            </a:r>
            <a:endParaRPr sz="800" b="1" dirty="0">
              <a:solidFill>
                <a:srgbClr val="DC3545"/>
              </a:solidFill>
              <a:latin typeface="Arial" panose="020B0604020202020204" pitchFamily="34" charset="0"/>
              <a:ea typeface="Roboto"/>
              <a:cs typeface="Arial" panose="020B0604020202020204" pitchFamily="34" charset="0"/>
              <a:sym typeface="Roboto"/>
            </a:endParaRPr>
          </a:p>
        </p:txBody>
      </p:sp>
      <p:pic>
        <p:nvPicPr>
          <p:cNvPr id="16" name="Google Shape;10;p1"/>
          <p:cNvPicPr preferRelativeResize="0"/>
          <p:nvPr userDrawn="1"/>
        </p:nvPicPr>
        <p:blipFill>
          <a:blip r:embed="rId5">
            <a:alphaModFix/>
          </a:blip>
          <a:stretch>
            <a:fillRect/>
          </a:stretch>
        </p:blipFill>
        <p:spPr>
          <a:xfrm>
            <a:off x="33468" y="6164688"/>
            <a:ext cx="670560" cy="667027"/>
          </a:xfrm>
          <a:prstGeom prst="rect">
            <a:avLst/>
          </a:prstGeom>
          <a:noFill/>
          <a:ln>
            <a:noFill/>
          </a:ln>
        </p:spPr>
      </p:pic>
    </p:spTree>
    <p:extLst>
      <p:ext uri="{BB962C8B-B14F-4D97-AF65-F5344CB8AC3E}">
        <p14:creationId xmlns:p14="http://schemas.microsoft.com/office/powerpoint/2010/main" val="3395821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31759698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554736" y="98856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2. Slide Title">
            <a:extLst>
              <a:ext uri="{FF2B5EF4-FFF2-40B4-BE49-F238E27FC236}">
                <a16:creationId xmlns:a16="http://schemas.microsoft.com/office/drawing/2014/main" id="{13637D8B-09B6-4250-AF00-8AB2300CEBDD}"/>
              </a:ext>
            </a:extLst>
          </p:cNvPr>
          <p:cNvSpPr>
            <a:spLocks noGrp="1"/>
          </p:cNvSpPr>
          <p:nvPr>
            <p:ph type="title"/>
            <p:custDataLst>
              <p:tags r:id="rId6"/>
            </p:custDataLst>
          </p:nvPr>
        </p:nvSpPr>
        <p:spPr>
          <a:xfrm>
            <a:off x="548640" y="182879"/>
            <a:ext cx="11082528" cy="6611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defRPr lang="en-US" sz="2500" dirty="0"/>
            </a:lvl1pPr>
          </a:lstStyle>
          <a:p>
            <a:pPr lvl="0"/>
            <a:r>
              <a:rPr lang="en-US"/>
              <a:t>Click to edit Master title style</a:t>
            </a:r>
            <a:endParaRPr lang="en-US" dirty="0"/>
          </a:p>
        </p:txBody>
      </p:sp>
    </p:spTree>
    <p:extLst>
      <p:ext uri="{BB962C8B-B14F-4D97-AF65-F5344CB8AC3E}">
        <p14:creationId xmlns:p14="http://schemas.microsoft.com/office/powerpoint/2010/main" val="78664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763760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B82C-DC04-DBBC-5E3D-4729E168C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404F8-2B38-1E6C-E483-8831433C38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F6DC1-94BF-0AC2-3733-6A480CC4551A}"/>
              </a:ext>
            </a:extLst>
          </p:cNvPr>
          <p:cNvSpPr>
            <a:spLocks noGrp="1"/>
          </p:cNvSpPr>
          <p:nvPr>
            <p:ph type="dt" sz="half" idx="10"/>
          </p:nvPr>
        </p:nvSpPr>
        <p:spPr/>
        <p:txBody>
          <a:bodyPr/>
          <a:lstStyle/>
          <a:p>
            <a:fld id="{E37AB95C-08DB-46A5-9018-11AC0A6C7538}" type="datetimeFigureOut">
              <a:rPr lang="en-US" smtClean="0"/>
              <a:t>1/8/24</a:t>
            </a:fld>
            <a:endParaRPr lang="en-US"/>
          </a:p>
        </p:txBody>
      </p:sp>
      <p:sp>
        <p:nvSpPr>
          <p:cNvPr id="5" name="Footer Placeholder 4">
            <a:extLst>
              <a:ext uri="{FF2B5EF4-FFF2-40B4-BE49-F238E27FC236}">
                <a16:creationId xmlns:a16="http://schemas.microsoft.com/office/drawing/2014/main" id="{B448E56E-79C2-4A54-5A7C-2B196AF86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993EB-BECE-59B4-F464-99A1A56943A5}"/>
              </a:ext>
            </a:extLst>
          </p:cNvPr>
          <p:cNvSpPr>
            <a:spLocks noGrp="1"/>
          </p:cNvSpPr>
          <p:nvPr>
            <p:ph type="sldNum" sz="quarter" idx="12"/>
          </p:nvPr>
        </p:nvSpPr>
        <p:spPr/>
        <p:txBody>
          <a:bodyPr/>
          <a:lstStyle/>
          <a:p>
            <a:fld id="{89AD1A68-6350-455A-912E-FCBB78F0FFE1}" type="slidenum">
              <a:rPr lang="en-US" smtClean="0"/>
              <a:t>‹#›</a:t>
            </a:fld>
            <a:endParaRPr lang="en-US"/>
          </a:p>
        </p:txBody>
      </p:sp>
    </p:spTree>
    <p:extLst>
      <p:ext uri="{BB962C8B-B14F-4D97-AF65-F5344CB8AC3E}">
        <p14:creationId xmlns:p14="http://schemas.microsoft.com/office/powerpoint/2010/main" val="1737500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687E8-10D4-E01E-C35A-131CA62B1B35}"/>
              </a:ext>
            </a:extLst>
          </p:cNvPr>
          <p:cNvSpPr>
            <a:spLocks noGrp="1"/>
          </p:cNvSpPr>
          <p:nvPr>
            <p:ph type="dt" sz="half" idx="10"/>
          </p:nvPr>
        </p:nvSpPr>
        <p:spPr/>
        <p:txBody>
          <a:bodyPr/>
          <a:lstStyle/>
          <a:p>
            <a:fld id="{8E440AE4-F073-4BC3-9D91-4CCB9DF560F0}" type="datetimeFigureOut">
              <a:rPr lang="en-US" smtClean="0"/>
              <a:t>1/8/24</a:t>
            </a:fld>
            <a:endParaRPr lang="en-US"/>
          </a:p>
        </p:txBody>
      </p:sp>
      <p:sp>
        <p:nvSpPr>
          <p:cNvPr id="3" name="Footer Placeholder 2">
            <a:extLst>
              <a:ext uri="{FF2B5EF4-FFF2-40B4-BE49-F238E27FC236}">
                <a16:creationId xmlns:a16="http://schemas.microsoft.com/office/drawing/2014/main" id="{FB26774D-ED0D-527A-B5A2-3238C4E42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53C3F-F595-DD8C-7FB7-FEB0CC0DFCF9}"/>
              </a:ext>
            </a:extLst>
          </p:cNvPr>
          <p:cNvSpPr>
            <a:spLocks noGrp="1"/>
          </p:cNvSpPr>
          <p:nvPr>
            <p:ph type="sldNum" sz="quarter" idx="12"/>
          </p:nvPr>
        </p:nvSpPr>
        <p:spPr/>
        <p:txBody>
          <a:bodyPr/>
          <a:lstStyle/>
          <a:p>
            <a:fld id="{E11136A2-5106-41CD-A2FC-44F70EE16BBB}" type="slidenum">
              <a:rPr lang="en-US" smtClean="0"/>
              <a:t>‹#›</a:t>
            </a:fld>
            <a:endParaRPr lang="en-US"/>
          </a:p>
        </p:txBody>
      </p:sp>
    </p:spTree>
    <p:extLst>
      <p:ext uri="{BB962C8B-B14F-4D97-AF65-F5344CB8AC3E}">
        <p14:creationId xmlns:p14="http://schemas.microsoft.com/office/powerpoint/2010/main" val="1976598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5955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162171577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2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554736" y="98856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1600" baseline="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r>
              <a:rPr lang="en-US" dirty="0"/>
              <a:t>Add tracker</a:t>
            </a:r>
          </a:p>
        </p:txBody>
      </p:sp>
      <p:sp>
        <p:nvSpPr>
          <p:cNvPr id="12" name="2. Slide Title">
            <a:extLst>
              <a:ext uri="{FF2B5EF4-FFF2-40B4-BE49-F238E27FC236}">
                <a16:creationId xmlns:a16="http://schemas.microsoft.com/office/drawing/2014/main" id="{13637D8B-09B6-4250-AF00-8AB2300CEBDD}"/>
              </a:ext>
            </a:extLst>
          </p:cNvPr>
          <p:cNvSpPr>
            <a:spLocks noGrp="1"/>
          </p:cNvSpPr>
          <p:nvPr>
            <p:ph type="title"/>
            <p:custDataLst>
              <p:tags r:id="rId7"/>
            </p:custDataLst>
          </p:nvPr>
        </p:nvSpPr>
        <p:spPr>
          <a:xfrm>
            <a:off x="548640" y="182879"/>
            <a:ext cx="11082528" cy="6611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rtl="0">
              <a:defRPr lang="en-US" sz="2500" dirty="0"/>
            </a:lvl1pPr>
          </a:lstStyle>
          <a:p>
            <a:pPr lvl="0"/>
            <a:r>
              <a:rPr lang="en-US" dirty="0"/>
              <a:t>Click to edit Master title style</a:t>
            </a:r>
          </a:p>
        </p:txBody>
      </p:sp>
    </p:spTree>
    <p:extLst>
      <p:ext uri="{BB962C8B-B14F-4D97-AF65-F5344CB8AC3E}">
        <p14:creationId xmlns:p14="http://schemas.microsoft.com/office/powerpoint/2010/main" val="327945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31759698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554736" y="988568"/>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2. Slide Title">
            <a:extLst>
              <a:ext uri="{FF2B5EF4-FFF2-40B4-BE49-F238E27FC236}">
                <a16:creationId xmlns:a16="http://schemas.microsoft.com/office/drawing/2014/main" id="{13637D8B-09B6-4250-AF00-8AB2300CEBDD}"/>
              </a:ext>
            </a:extLst>
          </p:cNvPr>
          <p:cNvSpPr>
            <a:spLocks noGrp="1"/>
          </p:cNvSpPr>
          <p:nvPr>
            <p:ph type="title"/>
            <p:custDataLst>
              <p:tags r:id="rId6"/>
            </p:custDataLst>
          </p:nvPr>
        </p:nvSpPr>
        <p:spPr>
          <a:xfrm>
            <a:off x="548640" y="182879"/>
            <a:ext cx="11082528" cy="6611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defRPr lang="en-US" sz="2500" dirty="0"/>
            </a:lvl1pPr>
          </a:lstStyle>
          <a:p>
            <a:pPr lvl="0"/>
            <a:r>
              <a:rPr lang="en-US"/>
              <a:t>Click to edit Master title style</a:t>
            </a:r>
            <a:endParaRPr lang="en-US" dirty="0"/>
          </a:p>
        </p:txBody>
      </p:sp>
    </p:spTree>
    <p:extLst>
      <p:ext uri="{BB962C8B-B14F-4D97-AF65-F5344CB8AC3E}">
        <p14:creationId xmlns:p14="http://schemas.microsoft.com/office/powerpoint/2010/main" val="122594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1"/>
            </p:custDataLst>
            <p:extLst>
              <p:ext uri="{D42A27DB-BD31-4B8C-83A1-F6EECF244321}">
                <p14:modId xmlns:p14="http://schemas.microsoft.com/office/powerpoint/2010/main" val="1984743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5" name="Object 4" hidden="1">
                        <a:extLst>
                          <a:ext uri="{FF2B5EF4-FFF2-40B4-BE49-F238E27FC236}">
                            <a16:creationId xmlns:a16="http://schemas.microsoft.com/office/drawing/2014/main" id="{B2D7514F-25FA-4E78-87EA-9310B631553C}"/>
                          </a:ext>
                        </a:extLst>
                      </p:cNvPr>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2841F1-1D64-4B85-BE8E-90E9A69032D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5"/>
            <a:ext cx="3813048" cy="677108"/>
          </a:xfrm>
        </p:spPr>
        <p:txBody>
          <a:bodyPr vert="horz" anchor="t">
            <a:noAutofit/>
          </a:bodyPr>
          <a:lstStyle>
            <a:lvl1pPr>
              <a:defRPr sz="2500">
                <a:ln w="6350" cap="flat">
                  <a:noFill/>
                  <a:miter lim="800000"/>
                </a:ln>
                <a:solidFill>
                  <a:schemeClr val="accent1"/>
                </a:solidFill>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136301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1"/>
            </p:custDataLst>
            <p:extLst>
              <p:ext uri="{D42A27DB-BD31-4B8C-83A1-F6EECF244321}">
                <p14:modId xmlns:p14="http://schemas.microsoft.com/office/powerpoint/2010/main" val="188417752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F2127110-9E20-4E63-ACC1-B73E30E4EFC4}"/>
                          </a:ext>
                        </a:extLst>
                      </p:cNvPr>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FDF5F6E-91B7-43FD-B50F-BF43CDA9D087}"/>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90450"/>
            <a:ext cx="5065776" cy="677108"/>
          </a:xfrm>
        </p:spPr>
        <p:txBody>
          <a:bodyPr vert="horz" rIns="365760" anchor="ctr">
            <a:noAutofit/>
          </a:bodyPr>
          <a:lstStyle>
            <a:lvl1pPr>
              <a:defRPr>
                <a:ln w="6350" cap="flat">
                  <a:noFill/>
                  <a:miter lim="800000"/>
                </a:ln>
                <a:solidFill>
                  <a:schemeClr val="accent1"/>
                </a:solidFill>
              </a:defRPr>
            </a:lvl1pPr>
          </a:lstStyle>
          <a:p>
            <a:r>
              <a:rPr lang="en-US"/>
              <a:t>Click to edit Master title style</a:t>
            </a:r>
            <a:endParaRPr lang="en-US" dirty="0"/>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93586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1"/>
            </p:custDataLst>
            <p:extLst>
              <p:ext uri="{D42A27DB-BD31-4B8C-83A1-F6EECF244321}">
                <p14:modId xmlns:p14="http://schemas.microsoft.com/office/powerpoint/2010/main" val="126604995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2. Slide Title">
            <a:extLst>
              <a:ext uri="{FF2B5EF4-FFF2-40B4-BE49-F238E27FC236}">
                <a16:creationId xmlns:a16="http://schemas.microsoft.com/office/drawing/2014/main" id="{E95CB001-7CF4-4447-85B2-B918C51B157F}"/>
              </a:ext>
            </a:extLst>
          </p:cNvPr>
          <p:cNvSpPr>
            <a:spLocks noGrp="1"/>
          </p:cNvSpPr>
          <p:nvPr>
            <p:ph type="title"/>
            <p:custDataLst>
              <p:tags r:id="rId3"/>
            </p:custDataLst>
          </p:nvPr>
        </p:nvSpPr>
        <p:spPr>
          <a:xfrm>
            <a:off x="554736" y="4745736"/>
            <a:ext cx="11082528" cy="512064"/>
          </a:xfrm>
        </p:spPr>
        <p:txBody>
          <a:bodyPr vert="horz"/>
          <a:lstStyle>
            <a:lvl1pPr>
              <a:defRPr sz="3200">
                <a:solidFill>
                  <a:schemeClr val="accent1"/>
                </a:solidFill>
              </a:defRPr>
            </a:lvl1pPr>
          </a:lstStyle>
          <a:p>
            <a:r>
              <a:rPr lang="en-US" dirty="0"/>
              <a:t>Click to edit Master title style</a:t>
            </a: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79919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1"/>
            </p:custDataLst>
            <p:extLst>
              <p:ext uri="{D42A27DB-BD31-4B8C-83A1-F6EECF244321}">
                <p14:modId xmlns:p14="http://schemas.microsoft.com/office/powerpoint/2010/main" val="257936888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1939BA-D839-448F-8D61-AD5761E2CB65}"/>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p:custDataLst>
              <p:tags r:id="rId3"/>
            </p:custDataLst>
          </p:nvPr>
        </p:nvSpPr>
        <p:spPr>
          <a:xfrm>
            <a:off x="1505712" y="3624035"/>
            <a:ext cx="9180576" cy="387607"/>
          </a:xfrm>
        </p:spPr>
        <p:txBody>
          <a:bodyPr vert="horz" anchor="ctr" anchorCtr="0">
            <a:spAutoFit/>
          </a:bodyPr>
          <a:lstStyle>
            <a:lvl1pPr>
              <a:lnSpc>
                <a:spcPct val="105000"/>
              </a:lnSpc>
              <a:defRPr sz="2500">
                <a:solidFill>
                  <a:schemeClr val="accent1"/>
                </a:solidFill>
              </a:defRPr>
            </a:lvl1pPr>
          </a:lstStyle>
          <a:p>
            <a:r>
              <a:rPr lang="en-US"/>
              <a:t>Click to edit Master title style</a:t>
            </a:r>
            <a:endParaRPr lang="en-US" dirty="0"/>
          </a:p>
        </p:txBody>
      </p:sp>
      <p:sp>
        <p:nvSpPr>
          <p:cNvPr id="9" name="3. Subtitle">
            <a:extLst>
              <a:ext uri="{FF2B5EF4-FFF2-40B4-BE49-F238E27FC236}">
                <a16:creationId xmlns:a16="http://schemas.microsoft.com/office/drawing/2014/main" id="{F7A9E095-FC96-4C0B-867D-6BB4938E7CFE}"/>
              </a:ext>
            </a:extLst>
          </p:cNvPr>
          <p:cNvSpPr>
            <a:spLocks noGrp="1"/>
          </p:cNvSpPr>
          <p:nvPr>
            <p:ph type="subTitle" idx="1" hasCustomPrompt="1"/>
            <p:custDataLst>
              <p:tags r:id="rId4"/>
            </p:custDataLst>
          </p:nvPr>
        </p:nvSpPr>
        <p:spPr>
          <a:xfrm>
            <a:off x="1505712" y="4284631"/>
            <a:ext cx="9180576" cy="276999"/>
          </a:xfrm>
          <a:prstGeom prst="rect">
            <a:avLst/>
          </a:prstGeom>
        </p:spPr>
        <p:txBody>
          <a:bodyPr wrap="square" lIns="0" tIns="0" rIns="0" bIns="0">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5"/>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Tree>
    <p:extLst>
      <p:ext uri="{BB962C8B-B14F-4D97-AF65-F5344CB8AC3E}">
        <p14:creationId xmlns:p14="http://schemas.microsoft.com/office/powerpoint/2010/main" val="292010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1"/>
            </p:custDataLst>
            <p:extLst>
              <p:ext uri="{D42A27DB-BD31-4B8C-83A1-F6EECF244321}">
                <p14:modId xmlns:p14="http://schemas.microsoft.com/office/powerpoint/2010/main" val="129280342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6" name="RectangleLight">
            <a:extLst>
              <a:ext uri="{FF2B5EF4-FFF2-40B4-BE49-F238E27FC236}">
                <a16:creationId xmlns:a16="http://schemas.microsoft.com/office/drawing/2014/main" id="{3FA229FA-A3E6-464F-8FAE-54175450EBEB}"/>
              </a:ext>
            </a:extLst>
          </p:cNvPr>
          <p:cNvSpPr/>
          <p:nvPr userDrawn="1">
            <p:custDataLst>
              <p:tags r:id="rId2"/>
            </p:custDataLst>
          </p:nvPr>
        </p:nvSpPr>
        <p:spPr bwMode="blackGray">
          <a:xfrm>
            <a:off x="3413760" y="0"/>
            <a:ext cx="8778240" cy="6858000"/>
          </a:xfrm>
          <a:prstGeom prst="rect">
            <a:avLst/>
          </a:prstGeom>
          <a:solidFill>
            <a:schemeClr val="accent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rgbClr val="F0F0F0"/>
              </a:solidFill>
              <a:latin typeface="Arial" panose="020B0604020202020204" pitchFamily="34" charset="0"/>
            </a:endParaRPr>
          </a:p>
        </p:txBody>
      </p:sp>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bg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bg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9F708C6A-D479-4069-A9A4-83FF75AB1F75}"/>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2" name="3. Subtitle">
            <a:extLst>
              <a:ext uri="{FF2B5EF4-FFF2-40B4-BE49-F238E27FC236}">
                <a16:creationId xmlns:a16="http://schemas.microsoft.com/office/drawing/2014/main" id="{3E2D3082-3419-4838-B914-8E20963D08EE}"/>
              </a:ext>
            </a:extLst>
          </p:cNvPr>
          <p:cNvSpPr>
            <a:spLocks noGrp="1"/>
          </p:cNvSpPr>
          <p:nvPr>
            <p:ph type="subTitle" idx="1"/>
            <p:custDataLst>
              <p:tags r:id="rId6"/>
            </p:custDataLst>
          </p:nvPr>
        </p:nvSpPr>
        <p:spPr>
          <a:xfrm>
            <a:off x="554737" y="3636553"/>
            <a:ext cx="2521119" cy="492443"/>
          </a:xfrm>
          <a:prstGeom prst="rect">
            <a:avLst/>
          </a:prstGeom>
        </p:spPr>
        <p:txBody>
          <a:bodyPr wrap="square">
            <a:sp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D951FCD5-83E5-4F91-94D9-2014CE7DF4E5}"/>
              </a:ext>
            </a:extLst>
          </p:cNvPr>
          <p:cNvSpPr>
            <a:spLocks noGrp="1"/>
          </p:cNvSpPr>
          <p:nvPr>
            <p:ph type="title"/>
            <p:custDataLst>
              <p:tags r:id="rId7"/>
            </p:custDataLst>
          </p:nvPr>
        </p:nvSpPr>
        <p:spPr>
          <a:xfrm>
            <a:off x="554737" y="2479317"/>
            <a:ext cx="2521119" cy="1027365"/>
          </a:xfrm>
          <a:prstGeom prst="rect">
            <a:avLst/>
          </a:prstGeom>
        </p:spPr>
        <p:txBody>
          <a:bodyPr vert="horz" anchor="b" anchorCtr="0">
            <a:noAutofit/>
          </a:bodyPr>
          <a:lstStyle>
            <a:lvl1pPr>
              <a:defRPr sz="25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44001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1"/>
            </p:custDataLst>
            <p:extLst>
              <p:ext uri="{D42A27DB-BD31-4B8C-83A1-F6EECF244321}">
                <p14:modId xmlns:p14="http://schemas.microsoft.com/office/powerpoint/2010/main" val="268341051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0"/>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blackGray">
          <a:xfrm>
            <a:off x="4364736" y="0"/>
            <a:ext cx="7827264" cy="6858000"/>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chemeClr val="tx1"/>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4"/>
            </p:custDataLst>
          </p:nvPr>
        </p:nvSpPr>
        <p:spPr bwMode="ltGray">
          <a:xfrm>
            <a:off x="11301984" y="6519673"/>
            <a:ext cx="325501" cy="138499"/>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17B738CB-491A-4F87-A452-8F7664AC00AE}"/>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3. Subtitle">
            <a:extLst>
              <a:ext uri="{FF2B5EF4-FFF2-40B4-BE49-F238E27FC236}">
                <a16:creationId xmlns:a16="http://schemas.microsoft.com/office/drawing/2014/main" id="{DEB1DEAB-D64B-42B5-A903-7C3927C302B1}"/>
              </a:ext>
            </a:extLst>
          </p:cNvPr>
          <p:cNvSpPr>
            <a:spLocks noGrp="1"/>
          </p:cNvSpPr>
          <p:nvPr>
            <p:ph type="subTitle" idx="1"/>
            <p:custDataLst>
              <p:tags r:id="rId6"/>
            </p:custDataLst>
          </p:nvPr>
        </p:nvSpPr>
        <p:spPr>
          <a:xfrm>
            <a:off x="554736" y="3636552"/>
            <a:ext cx="3465576" cy="246221"/>
          </a:xfrm>
          <a:prstGeom prst="rect">
            <a:avLst/>
          </a:prstGeom>
        </p:spPr>
        <p:txBody>
          <a:bodyPr wrap="square">
            <a:sp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1" name="2. Slide Title">
            <a:extLst>
              <a:ext uri="{FF2B5EF4-FFF2-40B4-BE49-F238E27FC236}">
                <a16:creationId xmlns:a16="http://schemas.microsoft.com/office/drawing/2014/main" id="{20B04755-3746-4E86-9AA1-4E8B1A42EF76}"/>
              </a:ext>
            </a:extLst>
          </p:cNvPr>
          <p:cNvSpPr>
            <a:spLocks noGrp="1"/>
          </p:cNvSpPr>
          <p:nvPr>
            <p:ph type="title"/>
            <p:custDataLst>
              <p:tags r:id="rId7"/>
            </p:custDataLst>
          </p:nvPr>
        </p:nvSpPr>
        <p:spPr>
          <a:xfrm>
            <a:off x="554736" y="2737240"/>
            <a:ext cx="3465576" cy="769441"/>
          </a:xfrm>
          <a:prstGeom prst="rect">
            <a:avLst/>
          </a:prstGeom>
        </p:spPr>
        <p:txBody>
          <a:bodyPr vert="horz" anchor="b" anchorCtr="0">
            <a:spAutoFit/>
          </a:bodyPr>
          <a:lstStyle>
            <a:lvl1pPr>
              <a:defRPr sz="25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4684734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2.xml"/><Relationship Id="rId26" Type="http://schemas.openxmlformats.org/officeDocument/2006/relationships/tags" Target="../tags/tag10.xml"/><Relationship Id="rId39" Type="http://schemas.openxmlformats.org/officeDocument/2006/relationships/image" Target="../media/image1.emf"/><Relationship Id="rId21" Type="http://schemas.openxmlformats.org/officeDocument/2006/relationships/tags" Target="../tags/tag5.xml"/><Relationship Id="rId34" Type="http://schemas.openxmlformats.org/officeDocument/2006/relationships/tags" Target="../tags/tag1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5" Type="http://schemas.openxmlformats.org/officeDocument/2006/relationships/tags" Target="../tags/tag9.xml"/><Relationship Id="rId33" Type="http://schemas.openxmlformats.org/officeDocument/2006/relationships/tags" Target="../tags/tag17.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29"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32" Type="http://schemas.openxmlformats.org/officeDocument/2006/relationships/tags" Target="../tags/tag16.xml"/><Relationship Id="rId37"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10" Type="http://schemas.openxmlformats.org/officeDocument/2006/relationships/slideLayout" Target="../slideLayouts/slideLayout10.xml"/><Relationship Id="rId19" Type="http://schemas.openxmlformats.org/officeDocument/2006/relationships/tags" Target="../tags/tag3.xml"/><Relationship Id="rId31"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 Id="rId27" Type="http://schemas.openxmlformats.org/officeDocument/2006/relationships/tags" Target="../tags/tag11.xml"/><Relationship Id="rId30" Type="http://schemas.openxmlformats.org/officeDocument/2006/relationships/tags" Target="../tags/tag14.xml"/><Relationship Id="rId35" Type="http://schemas.openxmlformats.org/officeDocument/2006/relationships/tags" Target="../tags/tag19.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oleObject" Target="../embeddings/oleObject17.bin"/><Relationship Id="rId2" Type="http://schemas.openxmlformats.org/officeDocument/2006/relationships/slideLayout" Target="../slideLayouts/slideLayout17.xml"/><Relationship Id="rId16" Type="http://schemas.openxmlformats.org/officeDocument/2006/relationships/tags" Target="../tags/tag10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17"/>
            </p:custDataLst>
            <p:extLst>
              <p:ext uri="{D42A27DB-BD31-4B8C-83A1-F6EECF244321}">
                <p14:modId xmlns:p14="http://schemas.microsoft.com/office/powerpoint/2010/main" val="323218515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8" imgW="572" imgH="588" progId="TCLayout.ActiveDocument.1">
                  <p:embed/>
                </p:oleObj>
              </mc:Choice>
              <mc:Fallback>
                <p:oleObj name="think-cell Slide" r:id="rId38"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39"/>
                      <a:stretch>
                        <a:fillRect/>
                      </a:stretch>
                    </p:blipFill>
                    <p:spPr>
                      <a:xfrm>
                        <a:off x="2118" y="1588"/>
                        <a:ext cx="2117" cy="1588"/>
                      </a:xfrm>
                      <a:prstGeom prst="rect">
                        <a:avLst/>
                      </a:prstGeom>
                    </p:spPr>
                  </p:pic>
                </p:oleObj>
              </mc:Fallback>
            </mc:AlternateContent>
          </a:graphicData>
        </a:graphic>
      </p:graphicFrame>
      <p:sp>
        <p:nvSpPr>
          <p:cNvPr id="144" name="Rectangle 143">
            <a:extLst>
              <a:ext uri="{FF2B5EF4-FFF2-40B4-BE49-F238E27FC236}">
                <a16:creationId xmlns:a16="http://schemas.microsoft.com/office/drawing/2014/main" id="{DC90B0A0-665B-4E77-AD21-57A9FC6EF5D8}"/>
              </a:ext>
            </a:extLst>
          </p:cNvPr>
          <p:cNvSpPr>
            <a:spLocks/>
          </p:cNvSpPr>
          <p:nvPr userDrawn="1"/>
        </p:nvSpPr>
        <p:spPr bwMode="ltGray">
          <a:xfrm>
            <a:off x="0" y="-1"/>
            <a:ext cx="12192000" cy="976089"/>
          </a:xfrm>
          <a:prstGeom prst="rect">
            <a:avLst/>
          </a:prstGeom>
          <a:solidFill>
            <a:srgbClr val="3A6695"/>
          </a:solidFill>
          <a:ln w="25400"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Rectangle 3" hidden="1">
            <a:extLst>
              <a:ext uri="{FF2B5EF4-FFF2-40B4-BE49-F238E27FC236}">
                <a16:creationId xmlns:a16="http://schemas.microsoft.com/office/drawing/2014/main" id="{C4A855FC-965A-4859-83A9-629E80C693BF}"/>
              </a:ext>
            </a:extLst>
          </p:cNvPr>
          <p:cNvSpPr/>
          <p:nvPr userDrawn="1">
            <p:custDataLst>
              <p:tags r:id="rId18"/>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19"/>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0"/>
            </p:custDataLst>
          </p:nvPr>
        </p:nvSpPr>
        <p:spPr>
          <a:xfrm>
            <a:off x="548640" y="182879"/>
            <a:ext cx="11082528" cy="66112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p>
            <a:pPr lvl="0"/>
            <a:r>
              <a:rPr lang="en-US" dirty="0"/>
              <a:t>Click to edit Master title style</a:t>
            </a:r>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1"/>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1289274"/>
            <a:ext cx="344646"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2"/>
            </p:custDataLst>
          </p:nvPr>
        </p:nvSpPr>
        <p:spPr>
          <a:xfrm>
            <a:off x="4942419" y="2133600"/>
            <a:ext cx="4065671"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600" dirty="0"/>
              <a:t>Above Chart Exhibit Title</a:t>
            </a:r>
          </a:p>
          <a:p>
            <a:pPr lvl="0"/>
            <a:r>
              <a:rPr lang="en-US" sz="16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C132460A-F1B9-41D2-9F7F-67BB57A128B1}"/>
              </a:ext>
            </a:extLst>
          </p:cNvPr>
          <p:cNvGrpSpPr/>
          <p:nvPr userDrawn="1"/>
        </p:nvGrpSpPr>
        <p:grpSpPr>
          <a:xfrm>
            <a:off x="10407321" y="4381500"/>
            <a:ext cx="962379" cy="1717282"/>
            <a:chOff x="7756825" y="4364041"/>
            <a:chExt cx="721784" cy="1717282"/>
          </a:xfrm>
        </p:grpSpPr>
        <p:sp>
          <p:nvSpPr>
            <p:cNvPr id="153" name="RectangleLegend1" hidden="1">
              <a:extLst>
                <a:ext uri="{FF2B5EF4-FFF2-40B4-BE49-F238E27FC236}">
                  <a16:creationId xmlns:a16="http://schemas.microsoft.com/office/drawing/2014/main" id="{2EA8C325-8389-4FAE-85BA-4882AF11121C}"/>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4" name="RectangleLegend2" hidden="1">
              <a:extLst>
                <a:ext uri="{FF2B5EF4-FFF2-40B4-BE49-F238E27FC236}">
                  <a16:creationId xmlns:a16="http://schemas.microsoft.com/office/drawing/2014/main" id="{589A046A-8B99-496D-A2E9-D4499891AF67}"/>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4" name="RectangleLegend3" hidden="1">
              <a:extLst>
                <a:ext uri="{FF2B5EF4-FFF2-40B4-BE49-F238E27FC236}">
                  <a16:creationId xmlns:a16="http://schemas.microsoft.com/office/drawing/2014/main" id="{87A4592C-AD62-4386-82AA-3FE64AC2A9FB}"/>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5" name="RectangleLegend4" hidden="1">
              <a:extLst>
                <a:ext uri="{FF2B5EF4-FFF2-40B4-BE49-F238E27FC236}">
                  <a16:creationId xmlns:a16="http://schemas.microsoft.com/office/drawing/2014/main" id="{67708626-0F1A-41B4-818F-22777AC77CEC}"/>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6" name="RectangleLegend5" hidden="1">
              <a:extLst>
                <a:ext uri="{FF2B5EF4-FFF2-40B4-BE49-F238E27FC236}">
                  <a16:creationId xmlns:a16="http://schemas.microsoft.com/office/drawing/2014/main" id="{5D8C2356-DE44-4662-9D95-174C78AA7940}"/>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67" name="Legend1" hidden="1">
              <a:extLst>
                <a:ext uri="{FF2B5EF4-FFF2-40B4-BE49-F238E27FC236}">
                  <a16:creationId xmlns:a16="http://schemas.microsoft.com/office/drawing/2014/main" id="{1F800EEE-9831-471F-A95F-190DBB3A061F}"/>
                </a:ext>
              </a:extLst>
            </p:cNvPr>
            <p:cNvSpPr txBox="1"/>
            <p:nvPr/>
          </p:nvSpPr>
          <p:spPr>
            <a:xfrm>
              <a:off x="8082971" y="4364041"/>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8" name="Legend2" hidden="1">
              <a:extLst>
                <a:ext uri="{FF2B5EF4-FFF2-40B4-BE49-F238E27FC236}">
                  <a16:creationId xmlns:a16="http://schemas.microsoft.com/office/drawing/2014/main" id="{F4E169F5-8063-4FD3-9D3B-734C0294AB38}"/>
                </a:ext>
              </a:extLst>
            </p:cNvPr>
            <p:cNvSpPr txBox="1"/>
            <p:nvPr/>
          </p:nvSpPr>
          <p:spPr>
            <a:xfrm>
              <a:off x="8082971" y="4743539"/>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9" name="Legend3" hidden="1">
              <a:extLst>
                <a:ext uri="{FF2B5EF4-FFF2-40B4-BE49-F238E27FC236}">
                  <a16:creationId xmlns:a16="http://schemas.microsoft.com/office/drawing/2014/main" id="{05A96BFA-DEB5-485A-8347-916CECB1241B}"/>
                </a:ext>
              </a:extLst>
            </p:cNvPr>
            <p:cNvSpPr txBox="1"/>
            <p:nvPr/>
          </p:nvSpPr>
          <p:spPr>
            <a:xfrm>
              <a:off x="8082971" y="5123037"/>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0" name="Legend4" hidden="1">
              <a:extLst>
                <a:ext uri="{FF2B5EF4-FFF2-40B4-BE49-F238E27FC236}">
                  <a16:creationId xmlns:a16="http://schemas.microsoft.com/office/drawing/2014/main" id="{35C28690-4C2E-4C10-B1ED-B732347097E9}"/>
                </a:ext>
              </a:extLst>
            </p:cNvPr>
            <p:cNvSpPr txBox="1"/>
            <p:nvPr/>
          </p:nvSpPr>
          <p:spPr>
            <a:xfrm>
              <a:off x="8082971" y="5494458"/>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1" name="Legend5" hidden="1">
              <a:extLst>
                <a:ext uri="{FF2B5EF4-FFF2-40B4-BE49-F238E27FC236}">
                  <a16:creationId xmlns:a16="http://schemas.microsoft.com/office/drawing/2014/main" id="{92D645DD-DFB0-4EC2-B680-AE2650040C81}"/>
                </a:ext>
              </a:extLst>
            </p:cNvPr>
            <p:cNvSpPr txBox="1"/>
            <p:nvPr/>
          </p:nvSpPr>
          <p:spPr>
            <a:xfrm>
              <a:off x="8082970" y="5865879"/>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grpSp>
        <p:nvGrpSpPr>
          <p:cNvPr id="172" name="LegendLines" hidden="1">
            <a:extLst>
              <a:ext uri="{FF2B5EF4-FFF2-40B4-BE49-F238E27FC236}">
                <a16:creationId xmlns:a16="http://schemas.microsoft.com/office/drawing/2014/main" id="{9E29D88D-E953-4108-AFB2-7328391CB92D}"/>
              </a:ext>
            </a:extLst>
          </p:cNvPr>
          <p:cNvGrpSpPr/>
          <p:nvPr userDrawn="1"/>
        </p:nvGrpSpPr>
        <p:grpSpPr>
          <a:xfrm>
            <a:off x="10020542" y="3222173"/>
            <a:ext cx="1349148" cy="958286"/>
            <a:chOff x="7495285" y="2235163"/>
            <a:chExt cx="1011861" cy="958286"/>
          </a:xfrm>
        </p:grpSpPr>
        <p:sp>
          <p:nvSpPr>
            <p:cNvPr id="173" name="Legend1" hidden="1">
              <a:extLst>
                <a:ext uri="{FF2B5EF4-FFF2-40B4-BE49-F238E27FC236}">
                  <a16:creationId xmlns:a16="http://schemas.microsoft.com/office/drawing/2014/main" id="{E10F829D-FE2C-4FA7-A650-53B29B7C4F25}"/>
                </a:ext>
              </a:extLst>
            </p:cNvPr>
            <p:cNvSpPr txBox="1"/>
            <p:nvPr/>
          </p:nvSpPr>
          <p:spPr>
            <a:xfrm>
              <a:off x="8111508" y="2235163"/>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2" hidden="1">
              <a:extLst>
                <a:ext uri="{FF2B5EF4-FFF2-40B4-BE49-F238E27FC236}">
                  <a16:creationId xmlns:a16="http://schemas.microsoft.com/office/drawing/2014/main" id="{D0A6F874-341B-4D88-B44B-44B59E4D54D1}"/>
                </a:ext>
              </a:extLst>
            </p:cNvPr>
            <p:cNvSpPr txBox="1"/>
            <p:nvPr/>
          </p:nvSpPr>
          <p:spPr>
            <a:xfrm>
              <a:off x="8111508" y="2606584"/>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5" name="Legend3" hidden="1">
              <a:extLst>
                <a:ext uri="{FF2B5EF4-FFF2-40B4-BE49-F238E27FC236}">
                  <a16:creationId xmlns:a16="http://schemas.microsoft.com/office/drawing/2014/main" id="{6BF2820E-43D8-416A-9EF1-6AE5077B1CA9}"/>
                </a:ext>
              </a:extLst>
            </p:cNvPr>
            <p:cNvSpPr txBox="1"/>
            <p:nvPr/>
          </p:nvSpPr>
          <p:spPr>
            <a:xfrm>
              <a:off x="8111508" y="2978005"/>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6" name="LineLegend3" hidden="1">
              <a:extLst>
                <a:ext uri="{FF2B5EF4-FFF2-40B4-BE49-F238E27FC236}">
                  <a16:creationId xmlns:a16="http://schemas.microsoft.com/office/drawing/2014/main" id="{DCD59A59-1246-4A81-B15D-AF7CD85C4F47}"/>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7" name="LineLegend2" hidden="1">
              <a:extLst>
                <a:ext uri="{FF2B5EF4-FFF2-40B4-BE49-F238E27FC236}">
                  <a16:creationId xmlns:a16="http://schemas.microsoft.com/office/drawing/2014/main" id="{791010C6-685F-40EE-91AB-87A9E4D4D14F}"/>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8" name="LineLegend1" hidden="1">
              <a:extLst>
                <a:ext uri="{FF2B5EF4-FFF2-40B4-BE49-F238E27FC236}">
                  <a16:creationId xmlns:a16="http://schemas.microsoft.com/office/drawing/2014/main" id="{F7ABA3B4-BECF-454B-AEF3-54A9F3CE219F}"/>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9" name="LegendMoons" hidden="1">
            <a:extLst>
              <a:ext uri="{FF2B5EF4-FFF2-40B4-BE49-F238E27FC236}">
                <a16:creationId xmlns:a16="http://schemas.microsoft.com/office/drawing/2014/main" id="{458E1FF3-032C-4412-A292-24314D9CE2E6}"/>
              </a:ext>
            </a:extLst>
          </p:cNvPr>
          <p:cNvGrpSpPr/>
          <p:nvPr userDrawn="1"/>
        </p:nvGrpSpPr>
        <p:grpSpPr>
          <a:xfrm>
            <a:off x="10371996" y="1289274"/>
            <a:ext cx="997693" cy="1731859"/>
            <a:chOff x="7723680" y="1702457"/>
            <a:chExt cx="748270" cy="1731859"/>
          </a:xfrm>
        </p:grpSpPr>
        <p:sp>
          <p:nvSpPr>
            <p:cNvPr id="201" name="Legend1" hidden="1">
              <a:extLst>
                <a:ext uri="{FF2B5EF4-FFF2-40B4-BE49-F238E27FC236}">
                  <a16:creationId xmlns:a16="http://schemas.microsoft.com/office/drawing/2014/main" id="{DB6DE670-771A-47BF-B94B-BF793712384D}"/>
                </a:ext>
              </a:extLst>
            </p:cNvPr>
            <p:cNvSpPr txBox="1"/>
            <p:nvPr/>
          </p:nvSpPr>
          <p:spPr>
            <a:xfrm>
              <a:off x="8076312" y="1709816"/>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2" name="Legend2" hidden="1">
              <a:extLst>
                <a:ext uri="{FF2B5EF4-FFF2-40B4-BE49-F238E27FC236}">
                  <a16:creationId xmlns:a16="http://schemas.microsoft.com/office/drawing/2014/main" id="{CAA5C8DC-735E-42FF-8486-2B146377659C}"/>
                </a:ext>
              </a:extLst>
            </p:cNvPr>
            <p:cNvSpPr txBox="1"/>
            <p:nvPr/>
          </p:nvSpPr>
          <p:spPr>
            <a:xfrm>
              <a:off x="8076312" y="2085275"/>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3" name="Legend3" hidden="1">
              <a:extLst>
                <a:ext uri="{FF2B5EF4-FFF2-40B4-BE49-F238E27FC236}">
                  <a16:creationId xmlns:a16="http://schemas.microsoft.com/office/drawing/2014/main" id="{F7B85823-3B4A-4EDB-A1E4-68A699ADF7F7}"/>
                </a:ext>
              </a:extLst>
            </p:cNvPr>
            <p:cNvSpPr txBox="1"/>
            <p:nvPr/>
          </p:nvSpPr>
          <p:spPr>
            <a:xfrm>
              <a:off x="8076312" y="2460734"/>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4" name="Legend4" hidden="1">
              <a:extLst>
                <a:ext uri="{FF2B5EF4-FFF2-40B4-BE49-F238E27FC236}">
                  <a16:creationId xmlns:a16="http://schemas.microsoft.com/office/drawing/2014/main" id="{9C64D095-B882-4522-88F8-14CF0B8DD06B}"/>
                </a:ext>
              </a:extLst>
            </p:cNvPr>
            <p:cNvSpPr txBox="1"/>
            <p:nvPr/>
          </p:nvSpPr>
          <p:spPr>
            <a:xfrm>
              <a:off x="8076312" y="2836193"/>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5" name="Legend5" hidden="1">
              <a:extLst>
                <a:ext uri="{FF2B5EF4-FFF2-40B4-BE49-F238E27FC236}">
                  <a16:creationId xmlns:a16="http://schemas.microsoft.com/office/drawing/2014/main" id="{DB589350-2B89-44C6-A9B7-62AC703C4533}"/>
                </a:ext>
              </a:extLst>
            </p:cNvPr>
            <p:cNvSpPr txBox="1"/>
            <p:nvPr/>
          </p:nvSpPr>
          <p:spPr>
            <a:xfrm>
              <a:off x="8076312" y="3211654"/>
              <a:ext cx="39563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206" name="MoonLegend1" hidden="1">
              <a:extLst>
                <a:ext uri="{FF2B5EF4-FFF2-40B4-BE49-F238E27FC236}">
                  <a16:creationId xmlns:a16="http://schemas.microsoft.com/office/drawing/2014/main" id="{DD3921FC-693A-4CA3-BD8A-3BABD4432DEE}"/>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9" name="Oval 218" hidden="1">
                <a:extLst>
                  <a:ext uri="{FF2B5EF4-FFF2-40B4-BE49-F238E27FC236}">
                    <a16:creationId xmlns:a16="http://schemas.microsoft.com/office/drawing/2014/main" id="{403A2B72-9C37-4F65-9D05-E6BE4586903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20" name="Arc 219" hidden="1">
                <a:extLst>
                  <a:ext uri="{FF2B5EF4-FFF2-40B4-BE49-F238E27FC236}">
                    <a16:creationId xmlns:a16="http://schemas.microsoft.com/office/drawing/2014/main" id="{B1803340-8062-4260-9E1B-7BE9C953AFFC}"/>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7" name="MoonLegend2" hidden="1">
              <a:extLst>
                <a:ext uri="{FF2B5EF4-FFF2-40B4-BE49-F238E27FC236}">
                  <a16:creationId xmlns:a16="http://schemas.microsoft.com/office/drawing/2014/main" id="{E436CFC7-E2F4-4962-A5F4-0750969EC305}"/>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7" name="Oval 216" hidden="1">
                <a:extLst>
                  <a:ext uri="{FF2B5EF4-FFF2-40B4-BE49-F238E27FC236}">
                    <a16:creationId xmlns:a16="http://schemas.microsoft.com/office/drawing/2014/main" id="{C430C5EC-3FF4-4E38-8522-CB6332BC0E51}"/>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8" name="Arc 217" hidden="1">
                <a:extLst>
                  <a:ext uri="{FF2B5EF4-FFF2-40B4-BE49-F238E27FC236}">
                    <a16:creationId xmlns:a16="http://schemas.microsoft.com/office/drawing/2014/main" id="{05A4C5E3-509B-4AB7-BAE7-00530C7BDBE2}"/>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8" name="MoonLegend3" hidden="1">
              <a:extLst>
                <a:ext uri="{FF2B5EF4-FFF2-40B4-BE49-F238E27FC236}">
                  <a16:creationId xmlns:a16="http://schemas.microsoft.com/office/drawing/2014/main" id="{2F1B4A9D-72ED-4632-B73D-615894522EF4}"/>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5" name="Oval 214" hidden="1">
                <a:extLst>
                  <a:ext uri="{FF2B5EF4-FFF2-40B4-BE49-F238E27FC236}">
                    <a16:creationId xmlns:a16="http://schemas.microsoft.com/office/drawing/2014/main" id="{47F423CC-1C72-4E1F-A830-96378B4FA57B}"/>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6" name="Arc 215" hidden="1">
                <a:extLst>
                  <a:ext uri="{FF2B5EF4-FFF2-40B4-BE49-F238E27FC236}">
                    <a16:creationId xmlns:a16="http://schemas.microsoft.com/office/drawing/2014/main" id="{89DD22C9-6C92-452A-907E-645B4F748755}"/>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9" name="MoonLegend4" hidden="1">
              <a:extLst>
                <a:ext uri="{FF2B5EF4-FFF2-40B4-BE49-F238E27FC236}">
                  <a16:creationId xmlns:a16="http://schemas.microsoft.com/office/drawing/2014/main" id="{F564A83F-19F3-43A2-BB67-A8B2A5FDD331}"/>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13" name="Oval 212" hidden="1">
                <a:extLst>
                  <a:ext uri="{FF2B5EF4-FFF2-40B4-BE49-F238E27FC236}">
                    <a16:creationId xmlns:a16="http://schemas.microsoft.com/office/drawing/2014/main" id="{07F57F24-65ED-4D38-80CD-2A10CB838EFC}"/>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4" name="Arc 213" hidden="1">
                <a:extLst>
                  <a:ext uri="{FF2B5EF4-FFF2-40B4-BE49-F238E27FC236}">
                    <a16:creationId xmlns:a16="http://schemas.microsoft.com/office/drawing/2014/main" id="{4A8B4A34-2470-4F5E-BEE7-0B46B4969676}"/>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0" name="MoonLegend5" hidden="1">
              <a:extLst>
                <a:ext uri="{FF2B5EF4-FFF2-40B4-BE49-F238E27FC236}">
                  <a16:creationId xmlns:a16="http://schemas.microsoft.com/office/drawing/2014/main" id="{EF1D2A78-EE68-4909-B9AF-733740488CD6}"/>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11" name="Oval 210" hidden="1">
                <a:extLst>
                  <a:ext uri="{FF2B5EF4-FFF2-40B4-BE49-F238E27FC236}">
                    <a16:creationId xmlns:a16="http://schemas.microsoft.com/office/drawing/2014/main" id="{FE1853A3-6540-4996-B078-90DC84B2D546}"/>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2" name="Arc 211" hidden="1">
                <a:extLst>
                  <a:ext uri="{FF2B5EF4-FFF2-40B4-BE49-F238E27FC236}">
                    <a16:creationId xmlns:a16="http://schemas.microsoft.com/office/drawing/2014/main" id="{F86B0A1B-52B5-422B-8FD6-805578010BD7}"/>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42" name="Straight Connector 141">
            <a:extLst>
              <a:ext uri="{FF2B5EF4-FFF2-40B4-BE49-F238E27FC236}">
                <a16:creationId xmlns:a16="http://schemas.microsoft.com/office/drawing/2014/main" id="{0E21063A-4420-4A9E-A1C1-2DBBFC26B47E}"/>
              </a:ext>
            </a:extLst>
          </p:cNvPr>
          <p:cNvCxnSpPr>
            <a:cxnSpLocks/>
          </p:cNvCxnSpPr>
          <p:nvPr userDrawn="1"/>
        </p:nvCxnSpPr>
        <p:spPr>
          <a:xfrm>
            <a:off x="0" y="976088"/>
            <a:ext cx="12192000"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49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685783" rtl="0" eaLnBrk="1" latinLnBrk="0" hangingPunct="1">
        <a:lnSpc>
          <a:spcPct val="100000"/>
        </a:lnSpc>
        <a:spcBef>
          <a:spcPct val="0"/>
        </a:spcBef>
        <a:buNone/>
        <a:defRPr lang="en-US" sz="2200" b="0" kern="1200" spc="0" baseline="0" dirty="0">
          <a:ln w="6350" cap="flat">
            <a:noFill/>
            <a:miter lim="800000"/>
          </a:ln>
          <a:solidFill>
            <a:schemeClr val="bg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6"/>
            </p:custDataLst>
            <p:extLst>
              <p:ext uri="{D42A27DB-BD31-4B8C-83A1-F6EECF244321}">
                <p14:modId xmlns:p14="http://schemas.microsoft.com/office/powerpoint/2010/main" val="70516155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7" imgW="347" imgH="348" progId="TCLayout.ActiveDocument.1">
                  <p:embed/>
                </p:oleObj>
              </mc:Choice>
              <mc:Fallback>
                <p:oleObj name="think-cell Slide" r:id="rId17" imgW="347" imgH="348" progId="TCLayout.ActiveDocument.1">
                  <p:embed/>
                  <p:pic>
                    <p:nvPicPr>
                      <p:cNvPr id="7" name="Object 6" hidden="1"/>
                      <p:cNvPicPr/>
                      <p:nvPr/>
                    </p:nvPicPr>
                    <p:blipFill>
                      <a:blip r:embed="rId18"/>
                      <a:stretch>
                        <a:fillRect/>
                      </a:stretch>
                    </p:blipFill>
                    <p:spPr>
                      <a:xfrm>
                        <a:off x="2118" y="2118"/>
                        <a:ext cx="2117" cy="2117"/>
                      </a:xfrm>
                      <a:prstGeom prst="rect">
                        <a:avLst/>
                      </a:prstGeom>
                    </p:spPr>
                  </p:pic>
                </p:oleObj>
              </mc:Fallback>
            </mc:AlternateContent>
          </a:graphicData>
        </a:graphic>
      </p:graphicFrame>
      <p:sp>
        <p:nvSpPr>
          <p:cNvPr id="10" name="Slide Number Placeholder 5"/>
          <p:cNvSpPr>
            <a:spLocks noGrp="1"/>
          </p:cNvSpPr>
          <p:nvPr>
            <p:ph type="sldNum" sz="quarter" idx="4"/>
          </p:nvPr>
        </p:nvSpPr>
        <p:spPr>
          <a:xfrm>
            <a:off x="9440215" y="6562166"/>
            <a:ext cx="2743200" cy="366183"/>
          </a:xfrm>
          <a:prstGeom prst="rect">
            <a:avLst/>
          </a:prstGeom>
        </p:spPr>
        <p:txBody>
          <a:bodyPr vert="horz" lIns="91440" tIns="45720" rIns="91440" bIns="45720" rtlCol="0" anchor="ctr"/>
          <a:lstStyle>
            <a:lvl1pPr algn="r">
              <a:defRPr sz="1067">
                <a:solidFill>
                  <a:schemeClr val="tx1"/>
                </a:solidFill>
              </a:defRPr>
            </a:lvl1pPr>
          </a:lstStyle>
          <a:p>
            <a:fld id="{39594F56-7EC3-4563-8323-46A147D33DCC}" type="slidenum">
              <a:rPr lang="en-US" smtClean="0"/>
              <a:pPr/>
              <a:t>‹#›</a:t>
            </a:fld>
            <a:endParaRPr lang="en-US" dirty="0"/>
          </a:p>
        </p:txBody>
      </p:sp>
      <p:sp>
        <p:nvSpPr>
          <p:cNvPr id="11" name="Google Shape;9;p1"/>
          <p:cNvSpPr/>
          <p:nvPr userDrawn="1"/>
        </p:nvSpPr>
        <p:spPr>
          <a:xfrm>
            <a:off x="270027" y="263014"/>
            <a:ext cx="11659675" cy="6336407"/>
          </a:xfrm>
          <a:prstGeom prst="rect">
            <a:avLst/>
          </a:prstGeom>
          <a:noFill/>
          <a:ln w="38100" cap="flat" cmpd="sng">
            <a:solidFill>
              <a:srgbClr val="20396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Tree>
    <p:extLst>
      <p:ext uri="{BB962C8B-B14F-4D97-AF65-F5344CB8AC3E}">
        <p14:creationId xmlns:p14="http://schemas.microsoft.com/office/powerpoint/2010/main" val="24807517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l" defTabSz="121917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9.emf"/><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oleObject" Target="../embeddings/oleObject33.bin"/><Relationship Id="rId5" Type="http://schemas.openxmlformats.org/officeDocument/2006/relationships/notesSlide" Target="../notesSlides/notesSlide5.xml"/><Relationship Id="rId4"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tags" Target="../tags/tag276.xml"/><Relationship Id="rId3" Type="http://schemas.openxmlformats.org/officeDocument/2006/relationships/tags" Target="../tags/tag253.xml"/><Relationship Id="rId21" Type="http://schemas.openxmlformats.org/officeDocument/2006/relationships/tags" Target="../tags/tag271.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tags" Target="../tags/tag275.xml"/><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29" Type="http://schemas.openxmlformats.org/officeDocument/2006/relationships/slideLayout" Target="../slideLayouts/slideLayout24.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tags" Target="../tags/tag274.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tags" Target="../tags/tag278.xml"/><Relationship Id="rId10" Type="http://schemas.openxmlformats.org/officeDocument/2006/relationships/tags" Target="../tags/tag260.xml"/><Relationship Id="rId19" Type="http://schemas.openxmlformats.org/officeDocument/2006/relationships/tags" Target="../tags/tag269.xml"/><Relationship Id="rId31" Type="http://schemas.openxmlformats.org/officeDocument/2006/relationships/image" Target="../media/image13.svg"/><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tags" Target="../tags/tag277.xml"/><Relationship Id="rId30"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7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9.emf"/><Relationship Id="rId5" Type="http://schemas.openxmlformats.org/officeDocument/2006/relationships/oleObject" Target="../embeddings/oleObject28.bin"/><Relationship Id="rId4"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21" Type="http://schemas.openxmlformats.org/officeDocument/2006/relationships/tags" Target="../tags/tag152.xml"/><Relationship Id="rId34" Type="http://schemas.openxmlformats.org/officeDocument/2006/relationships/slideLayout" Target="../slideLayouts/slideLayout24.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image" Target="../media/image10.emf"/><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oleObject" Target="../embeddings/oleObject29.bin"/><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notesSlide" Target="../notesSlides/notesSlide1.xml"/><Relationship Id="rId8" Type="http://schemas.openxmlformats.org/officeDocument/2006/relationships/tags" Target="../tags/tag139.xml"/><Relationship Id="rId3" Type="http://schemas.openxmlformats.org/officeDocument/2006/relationships/tags" Target="../tags/tag134.xml"/></Relationships>
</file>

<file path=ppt/slides/_rels/slide4.xml.rels><?xml version="1.0" encoding="UTF-8" standalone="yes"?>
<Relationships xmlns="http://schemas.openxmlformats.org/package/2006/relationships"><Relationship Id="rId13" Type="http://schemas.openxmlformats.org/officeDocument/2006/relationships/tags" Target="../tags/tag177.xml"/><Relationship Id="rId18" Type="http://schemas.openxmlformats.org/officeDocument/2006/relationships/tags" Target="../tags/tag182.xml"/><Relationship Id="rId26" Type="http://schemas.openxmlformats.org/officeDocument/2006/relationships/tags" Target="../tags/tag190.xml"/><Relationship Id="rId3" Type="http://schemas.openxmlformats.org/officeDocument/2006/relationships/tags" Target="../tags/tag167.xml"/><Relationship Id="rId21" Type="http://schemas.openxmlformats.org/officeDocument/2006/relationships/tags" Target="../tags/tag185.xml"/><Relationship Id="rId34" Type="http://schemas.openxmlformats.org/officeDocument/2006/relationships/notesSlide" Target="../notesSlides/notesSlide2.xml"/><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5" Type="http://schemas.openxmlformats.org/officeDocument/2006/relationships/tags" Target="../tags/tag189.xml"/><Relationship Id="rId33" Type="http://schemas.openxmlformats.org/officeDocument/2006/relationships/slideLayout" Target="../slideLayouts/slideLayout24.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tags" Target="../tags/tag184.xml"/><Relationship Id="rId29" Type="http://schemas.openxmlformats.org/officeDocument/2006/relationships/tags" Target="../tags/tag193.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24" Type="http://schemas.openxmlformats.org/officeDocument/2006/relationships/tags" Target="../tags/tag188.xml"/><Relationship Id="rId32" Type="http://schemas.openxmlformats.org/officeDocument/2006/relationships/tags" Target="../tags/tag196.xml"/><Relationship Id="rId5" Type="http://schemas.openxmlformats.org/officeDocument/2006/relationships/tags" Target="../tags/tag169.xml"/><Relationship Id="rId15" Type="http://schemas.openxmlformats.org/officeDocument/2006/relationships/tags" Target="../tags/tag179.xml"/><Relationship Id="rId23" Type="http://schemas.openxmlformats.org/officeDocument/2006/relationships/tags" Target="../tags/tag187.xml"/><Relationship Id="rId28" Type="http://schemas.openxmlformats.org/officeDocument/2006/relationships/tags" Target="../tags/tag192.xml"/><Relationship Id="rId36" Type="http://schemas.openxmlformats.org/officeDocument/2006/relationships/image" Target="../media/image10.emf"/><Relationship Id="rId10" Type="http://schemas.openxmlformats.org/officeDocument/2006/relationships/tags" Target="../tags/tag174.xml"/><Relationship Id="rId19" Type="http://schemas.openxmlformats.org/officeDocument/2006/relationships/tags" Target="../tags/tag183.xml"/><Relationship Id="rId31" Type="http://schemas.openxmlformats.org/officeDocument/2006/relationships/tags" Target="../tags/tag195.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tags" Target="../tags/tag186.xml"/><Relationship Id="rId27" Type="http://schemas.openxmlformats.org/officeDocument/2006/relationships/tags" Target="../tags/tag191.xml"/><Relationship Id="rId30" Type="http://schemas.openxmlformats.org/officeDocument/2006/relationships/tags" Target="../tags/tag194.xml"/><Relationship Id="rId35" Type="http://schemas.openxmlformats.org/officeDocument/2006/relationships/oleObject" Target="../embeddings/oleObject29.bin"/><Relationship Id="rId8" Type="http://schemas.openxmlformats.org/officeDocument/2006/relationships/tags" Target="../tags/tag1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slideLayout" Target="../slideLayouts/slideLayout29.xml"/><Relationship Id="rId3" Type="http://schemas.openxmlformats.org/officeDocument/2006/relationships/tags" Target="../tags/tag199.xml"/><Relationship Id="rId21" Type="http://schemas.openxmlformats.org/officeDocument/2006/relationships/tags" Target="../tags/tag217.xml"/><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29" Type="http://schemas.openxmlformats.org/officeDocument/2006/relationships/chart" Target="../charts/chart1.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tags" Target="../tags/tag220.xml"/><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image" Target="../media/image11.emf"/><Relationship Id="rId10" Type="http://schemas.openxmlformats.org/officeDocument/2006/relationships/tags" Target="../tags/tag206.xml"/><Relationship Id="rId19" Type="http://schemas.openxmlformats.org/officeDocument/2006/relationships/tags" Target="../tags/tag215.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oleObject" Target="../embeddings/oleObject30.bin"/></Relationships>
</file>

<file path=ppt/slides/_rels/slide8.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oleObject" Target="../embeddings/oleObject31.bin"/><Relationship Id="rId3" Type="http://schemas.openxmlformats.org/officeDocument/2006/relationships/tags" Target="../tags/tag224.xml"/><Relationship Id="rId21" Type="http://schemas.openxmlformats.org/officeDocument/2006/relationships/tags" Target="../tags/tag242.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notesSlide" Target="../notesSlides/notesSlide3.xml"/><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slideLayout" Target="../slideLayouts/slideLayout29.xml"/><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chart" Target="../charts/chart2.xml"/><Relationship Id="rId10" Type="http://schemas.openxmlformats.org/officeDocument/2006/relationships/tags" Target="../tags/tag231.xml"/><Relationship Id="rId19" Type="http://schemas.openxmlformats.org/officeDocument/2006/relationships/tags" Target="../tags/tag240.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9.emf"/><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oleObject" Target="../embeddings/oleObject32.bin"/><Relationship Id="rId5" Type="http://schemas.openxmlformats.org/officeDocument/2006/relationships/notesSlide" Target="../notesSlides/notesSlide4.xml"/><Relationship Id="rId4"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B72DD-C589-1A4C-81E1-4116A07E1FC9}"/>
              </a:ext>
            </a:extLst>
          </p:cNvPr>
          <p:cNvSpPr/>
          <p:nvPr/>
        </p:nvSpPr>
        <p:spPr>
          <a:xfrm>
            <a:off x="267855" y="258618"/>
            <a:ext cx="11665527" cy="6336146"/>
          </a:xfrm>
          <a:prstGeom prst="rect">
            <a:avLst/>
          </a:prstGeom>
          <a:solidFill>
            <a:srgbClr val="2039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420053-D5A8-4705-4361-F1B860C620D6}"/>
              </a:ext>
            </a:extLst>
          </p:cNvPr>
          <p:cNvPicPr>
            <a:picLocks noChangeAspect="1"/>
          </p:cNvPicPr>
          <p:nvPr/>
        </p:nvPicPr>
        <p:blipFill rotWithShape="1">
          <a:blip r:embed="rId2">
            <a:extLst>
              <a:ext uri="{28A0092B-C50C-407E-A947-70E740481C1C}">
                <a14:useLocalDpi xmlns:a14="http://schemas.microsoft.com/office/drawing/2010/main" val="0"/>
              </a:ext>
            </a:extLst>
          </a:blip>
          <a:srcRect t="12693" b="10905"/>
          <a:stretch/>
        </p:blipFill>
        <p:spPr>
          <a:xfrm>
            <a:off x="1649453" y="277787"/>
            <a:ext cx="8893093" cy="5094471"/>
          </a:xfrm>
          <a:prstGeom prst="rect">
            <a:avLst/>
          </a:prstGeom>
        </p:spPr>
      </p:pic>
      <p:sp>
        <p:nvSpPr>
          <p:cNvPr id="9" name="TextBox 8">
            <a:extLst>
              <a:ext uri="{FF2B5EF4-FFF2-40B4-BE49-F238E27FC236}">
                <a16:creationId xmlns:a16="http://schemas.microsoft.com/office/drawing/2014/main" id="{BA8DC597-F1EC-AEF6-D078-513EF0E17CBC}"/>
              </a:ext>
            </a:extLst>
          </p:cNvPr>
          <p:cNvSpPr txBox="1"/>
          <p:nvPr/>
        </p:nvSpPr>
        <p:spPr>
          <a:xfrm>
            <a:off x="2967488" y="5305245"/>
            <a:ext cx="6072996" cy="923330"/>
          </a:xfrm>
          <a:prstGeom prst="rect">
            <a:avLst/>
          </a:prstGeom>
          <a:noFill/>
        </p:spPr>
        <p:txBody>
          <a:bodyPr wrap="square" rtlCol="0">
            <a:spAutoFit/>
          </a:bodyPr>
          <a:lstStyle/>
          <a:p>
            <a:pPr algn="ctr"/>
            <a:r>
              <a:rPr lang="en-US" dirty="0">
                <a:solidFill>
                  <a:schemeClr val="bg1"/>
                </a:solidFill>
              </a:rPr>
              <a:t>Alexis Aplasca, MD</a:t>
            </a:r>
          </a:p>
          <a:p>
            <a:pPr algn="ctr"/>
            <a:r>
              <a:rPr lang="en-US" dirty="0">
                <a:solidFill>
                  <a:schemeClr val="bg1"/>
                </a:solidFill>
              </a:rPr>
              <a:t>Senior Clinical Advisor, Behavioral Health Transformation</a:t>
            </a:r>
          </a:p>
          <a:p>
            <a:pPr algn="ctr"/>
            <a:r>
              <a:rPr lang="en-US" dirty="0">
                <a:solidFill>
                  <a:schemeClr val="bg1"/>
                </a:solidFill>
              </a:rPr>
              <a:t>Office of the Secretary of Health and Human Resources</a:t>
            </a:r>
          </a:p>
        </p:txBody>
      </p:sp>
    </p:spTree>
    <p:extLst>
      <p:ext uri="{BB962C8B-B14F-4D97-AF65-F5344CB8AC3E}">
        <p14:creationId xmlns:p14="http://schemas.microsoft.com/office/powerpoint/2010/main" val="246894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4FC2E7E5-B956-47A0-83B5-B9A8BD894D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16" name="Object 15" hidden="1">
                        <a:extLst>
                          <a:ext uri="{FF2B5EF4-FFF2-40B4-BE49-F238E27FC236}">
                            <a16:creationId xmlns:a16="http://schemas.microsoft.com/office/drawing/2014/main" id="{4FC2E7E5-B956-47A0-83B5-B9A8BD894D8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25AD8365-30CD-4567-AF61-73E5C774B3AE}"/>
              </a:ext>
            </a:extLst>
          </p:cNvPr>
          <p:cNvCxnSpPr/>
          <p:nvPr/>
        </p:nvCxnSpPr>
        <p:spPr>
          <a:xfrm>
            <a:off x="4309920" y="1786010"/>
            <a:ext cx="0" cy="4634971"/>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CD5676C-FFBF-4F33-B83E-B82893AD528A}"/>
              </a:ext>
            </a:extLst>
          </p:cNvPr>
          <p:cNvCxnSpPr/>
          <p:nvPr/>
        </p:nvCxnSpPr>
        <p:spPr>
          <a:xfrm>
            <a:off x="8136918" y="1786010"/>
            <a:ext cx="0" cy="4634971"/>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0EB42D-6BBB-17BC-D015-1A911ADACF4A}"/>
              </a:ext>
            </a:extLst>
          </p:cNvPr>
          <p:cNvSpPr txBox="1">
            <a:spLocks/>
          </p:cNvSpPr>
          <p:nvPr/>
        </p:nvSpPr>
        <p:spPr>
          <a:xfrm>
            <a:off x="403739" y="2833606"/>
            <a:ext cx="1172058" cy="1723549"/>
          </a:xfrm>
          <a:prstGeom prst="rect">
            <a:avLst/>
          </a:prstGeom>
          <a:noFill/>
          <a:ln>
            <a:no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Populations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General  Pop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Severe Mentally Ill (SMI)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Developmental Disabilities (DD)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Children/ Youth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Forensic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Substance Use Disorder (SUD)</a:t>
            </a:r>
          </a:p>
        </p:txBody>
      </p:sp>
      <p:sp>
        <p:nvSpPr>
          <p:cNvPr id="20" name="TextBox 19">
            <a:extLst>
              <a:ext uri="{FF2B5EF4-FFF2-40B4-BE49-F238E27FC236}">
                <a16:creationId xmlns:a16="http://schemas.microsoft.com/office/drawing/2014/main" id="{2314C6FD-CAA9-0CE6-78A4-47F9DD83B0F8}"/>
              </a:ext>
            </a:extLst>
          </p:cNvPr>
          <p:cNvSpPr txBox="1">
            <a:spLocks/>
          </p:cNvSpPr>
          <p:nvPr/>
        </p:nvSpPr>
        <p:spPr>
          <a:xfrm>
            <a:off x="10687050" y="3149077"/>
            <a:ext cx="944118" cy="1092607"/>
          </a:xfrm>
          <a:prstGeom prst="rect">
            <a:avLst/>
          </a:prstGeom>
          <a:noFill/>
          <a:ln>
            <a:noFill/>
          </a:ln>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Outcomes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Recovery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Resilience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Community Integration</a:t>
            </a:r>
          </a:p>
        </p:txBody>
      </p:sp>
      <p:graphicFrame>
        <p:nvGraphicFramePr>
          <p:cNvPr id="13" name="Table 12" hidden="1"/>
          <p:cNvGraphicFramePr>
            <a:graphicFrameLocks noGrp="1"/>
          </p:cNvGraphicFramePr>
          <p:nvPr/>
        </p:nvGraphicFramePr>
        <p:xfrm>
          <a:off x="1583858" y="1707353"/>
          <a:ext cx="9039218" cy="4485756"/>
        </p:xfrm>
        <a:graphic>
          <a:graphicData uri="http://schemas.openxmlformats.org/drawingml/2006/table">
            <a:tbl>
              <a:tblPr firstRow="1" bandRow="1">
                <a:tableStyleId>{5C22544A-7EE6-4342-B048-85BDC9FD1C3A}</a:tableStyleId>
              </a:tblPr>
              <a:tblGrid>
                <a:gridCol w="352423">
                  <a:extLst>
                    <a:ext uri="{9D8B030D-6E8A-4147-A177-3AD203B41FA5}">
                      <a16:colId xmlns:a16="http://schemas.microsoft.com/office/drawing/2014/main" val="2106554867"/>
                    </a:ext>
                  </a:extLst>
                </a:gridCol>
                <a:gridCol w="2362295">
                  <a:extLst>
                    <a:ext uri="{9D8B030D-6E8A-4147-A177-3AD203B41FA5}">
                      <a16:colId xmlns:a16="http://schemas.microsoft.com/office/drawing/2014/main" val="1270468115"/>
                    </a:ext>
                  </a:extLst>
                </a:gridCol>
                <a:gridCol w="1428750">
                  <a:extLst>
                    <a:ext uri="{9D8B030D-6E8A-4147-A177-3AD203B41FA5}">
                      <a16:colId xmlns:a16="http://schemas.microsoft.com/office/drawing/2014/main" val="1899694773"/>
                    </a:ext>
                  </a:extLst>
                </a:gridCol>
                <a:gridCol w="957695">
                  <a:extLst>
                    <a:ext uri="{9D8B030D-6E8A-4147-A177-3AD203B41FA5}">
                      <a16:colId xmlns:a16="http://schemas.microsoft.com/office/drawing/2014/main" val="78021273"/>
                    </a:ext>
                  </a:extLst>
                </a:gridCol>
                <a:gridCol w="1461560">
                  <a:extLst>
                    <a:ext uri="{9D8B030D-6E8A-4147-A177-3AD203B41FA5}">
                      <a16:colId xmlns:a16="http://schemas.microsoft.com/office/drawing/2014/main" val="1051342044"/>
                    </a:ext>
                  </a:extLst>
                </a:gridCol>
                <a:gridCol w="2476495">
                  <a:extLst>
                    <a:ext uri="{9D8B030D-6E8A-4147-A177-3AD203B41FA5}">
                      <a16:colId xmlns:a16="http://schemas.microsoft.com/office/drawing/2014/main" val="2794672729"/>
                    </a:ext>
                  </a:extLst>
                </a:gridCol>
              </a:tblGrid>
              <a:tr h="329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kern="1200" dirty="0">
                        <a:solidFill>
                          <a:schemeClr val="tx1"/>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cap="all" baseline="0" dirty="0">
                          <a:solidFill>
                            <a:schemeClr val="tx1"/>
                          </a:solidFill>
                          <a:latin typeface="+mj-lt"/>
                          <a:ea typeface="+mn-ea"/>
                          <a:cs typeface="+mn-cs"/>
                        </a:rPr>
                        <a:t>prevention &amp; management</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cap="all" baseline="0" dirty="0">
                          <a:solidFill>
                            <a:schemeClr val="tx1"/>
                          </a:solidFill>
                          <a:latin typeface="+mj-lt"/>
                          <a:ea typeface="+mn-ea"/>
                          <a:cs typeface="+mn-cs"/>
                        </a:rPr>
                        <a:t>crisis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2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2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cap="all" baseline="0" dirty="0">
                          <a:solidFill>
                            <a:schemeClr val="tx1"/>
                          </a:solidFill>
                          <a:latin typeface="+mj-lt"/>
                        </a:rPr>
                        <a:t>re-entry</a:t>
                      </a:r>
                      <a:r>
                        <a:rPr lang="en-US" sz="1400" b="1" i="0" cap="all" baseline="0">
                          <a:solidFill>
                            <a:schemeClr val="tx1"/>
                          </a:solidFill>
                          <a:latin typeface="+mj-lt"/>
                        </a:rPr>
                        <a:t>/Stabilization</a:t>
                      </a:r>
                      <a:endParaRPr lang="en-US" sz="1400" b="1" i="0" cap="all" baseline="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BFD"/>
                    </a:solidFill>
                  </a:tcPr>
                </a:tc>
                <a:extLst>
                  <a:ext uri="{0D108BD9-81ED-4DB2-BD59-A6C34878D82A}">
                    <a16:rowId xmlns:a16="http://schemas.microsoft.com/office/drawing/2014/main" val="2671851103"/>
                  </a:ext>
                </a:extLst>
              </a:tr>
              <a:tr h="1680332">
                <a:tc>
                  <a:txBody>
                    <a:bodyPr/>
                    <a:lstStyle/>
                    <a:p>
                      <a:pPr algn="ctr"/>
                      <a:r>
                        <a:rPr lang="en-US" sz="1200" b="0" i="0" dirty="0">
                          <a:solidFill>
                            <a:schemeClr val="tx1"/>
                          </a:solidFill>
                          <a:latin typeface="+mj-lt"/>
                        </a:rPr>
                        <a:t>services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a:txBody>
                    <a:bodyPr/>
                    <a:lstStyle/>
                    <a:p>
                      <a:pPr marL="285750" indent="0" algn="l"/>
                      <a:br>
                        <a:rPr lang="en-US" sz="1200" b="0" i="0" dirty="0">
                          <a:solidFill>
                            <a:schemeClr val="tx1"/>
                          </a:solidFill>
                          <a:latin typeface="+mj-lt"/>
                        </a:rPr>
                      </a:br>
                      <a:r>
                        <a:rPr lang="en-US" sz="1200" b="0" i="0" dirty="0">
                          <a:solidFill>
                            <a:schemeClr val="tx1"/>
                          </a:solidFill>
                          <a:latin typeface="+mj-lt"/>
                        </a:rPr>
                        <a:t>Community services</a:t>
                      </a:r>
                    </a:p>
                    <a:p>
                      <a:pPr marL="285750" indent="0" algn="l"/>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gridSpan="2">
                  <a:txBody>
                    <a:bodyPr/>
                    <a:lstStyle/>
                    <a:p>
                      <a:pPr marL="685800" indent="0" algn="l"/>
                      <a:r>
                        <a:rPr lang="en-US" sz="1200" b="0" i="0" dirty="0">
                          <a:solidFill>
                            <a:schemeClr val="tx1"/>
                          </a:solidFill>
                          <a:latin typeface="+mj-lt"/>
                        </a:rPr>
                        <a:t>ECO (Emergency custody order)/TDO (Temporary Detention Order)</a:t>
                      </a:r>
                      <a:br>
                        <a:rPr lang="en-US" sz="1200" b="0" i="0" dirty="0">
                          <a:solidFill>
                            <a:schemeClr val="tx1"/>
                          </a:solidFill>
                          <a:latin typeface="+mj-lt"/>
                        </a:rPr>
                      </a:br>
                      <a:r>
                        <a:rPr lang="en-US" sz="1200" b="0" i="0" dirty="0">
                          <a:solidFill>
                            <a:schemeClr val="tx1"/>
                          </a:solidFill>
                          <a:latin typeface="+mj-lt"/>
                        </a:rPr>
                        <a:t>Alternative custody/ </a:t>
                      </a:r>
                      <a:br>
                        <a:rPr lang="en-US" sz="1200" b="0" i="0" dirty="0">
                          <a:solidFill>
                            <a:schemeClr val="tx1"/>
                          </a:solidFill>
                          <a:latin typeface="+mj-lt"/>
                        </a:rPr>
                      </a:br>
                      <a:r>
                        <a:rPr lang="en-US" sz="1200" b="0" i="0" dirty="0">
                          <a:solidFill>
                            <a:schemeClr val="tx1"/>
                          </a:solidFill>
                          <a:latin typeface="+mj-lt"/>
                        </a:rPr>
                        <a:t>transportation</a:t>
                      </a:r>
                    </a:p>
                    <a:p>
                      <a:pPr marL="685800" indent="0" algn="l"/>
                      <a:endParaRPr lang="en-US" sz="1200" b="0" i="0" dirty="0">
                        <a:solidFill>
                          <a:schemeClr val="tx1"/>
                        </a:solidFill>
                        <a:latin typeface="+mj-lt"/>
                      </a:endParaRPr>
                    </a:p>
                    <a:p>
                      <a:pPr marL="685800" indent="0" algn="l"/>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en-US" sz="1200" b="0" i="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6EC"/>
                    </a:solidFill>
                  </a:tcPr>
                </a:tc>
                <a:tc>
                  <a:txBody>
                    <a:bodyPr/>
                    <a:lstStyle/>
                    <a:p>
                      <a:pPr marL="0" indent="0" algn="l"/>
                      <a:r>
                        <a:rPr lang="en-US" sz="1200" b="0" i="0" dirty="0">
                          <a:solidFill>
                            <a:schemeClr val="tx1"/>
                          </a:solidFill>
                          <a:latin typeface="+mj-lt"/>
                        </a:rPr>
                        <a:t>Inpatient</a:t>
                      </a:r>
                      <a:r>
                        <a:rPr lang="en-US" sz="1200" b="0" i="0" baseline="0" dirty="0">
                          <a:solidFill>
                            <a:schemeClr val="tx1"/>
                          </a:solidFill>
                          <a:latin typeface="+mj-lt"/>
                        </a:rPr>
                        <a:t> </a:t>
                      </a:r>
                      <a:br>
                        <a:rPr lang="en-US" sz="1200" b="0" i="0" baseline="0" dirty="0">
                          <a:solidFill>
                            <a:schemeClr val="tx1"/>
                          </a:solidFill>
                          <a:latin typeface="+mj-lt"/>
                        </a:rPr>
                      </a:br>
                      <a:r>
                        <a:rPr lang="en-US" sz="1200" b="0" i="0" baseline="0" dirty="0">
                          <a:solidFill>
                            <a:schemeClr val="tx1"/>
                          </a:solidFill>
                          <a:latin typeface="+mj-lt"/>
                        </a:rPr>
                        <a:t>care, emergency department (ED)</a:t>
                      </a: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mj-lt"/>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j-lt"/>
                        </a:rPr>
                        <a:t>Long-term services</a:t>
                      </a:r>
                      <a:r>
                        <a:rPr lang="en-US" sz="1200" b="0" i="0" baseline="0" dirty="0">
                          <a:solidFill>
                            <a:schemeClr val="tx1"/>
                          </a:solidFill>
                          <a:latin typeface="+mj-lt"/>
                        </a:rPr>
                        <a:t> </a:t>
                      </a:r>
                      <a:br>
                        <a:rPr lang="en-US" sz="1200" b="0" i="0" baseline="0" dirty="0">
                          <a:solidFill>
                            <a:schemeClr val="tx1"/>
                          </a:solidFill>
                          <a:latin typeface="+mj-lt"/>
                        </a:rPr>
                      </a:br>
                      <a:r>
                        <a:rPr lang="en-US" sz="1200" b="0" i="0" baseline="0" dirty="0">
                          <a:solidFill>
                            <a:schemeClr val="tx1"/>
                          </a:solidFill>
                          <a:latin typeface="+mj-lt"/>
                        </a:rPr>
                        <a:t>Wraparound services, including supportive housing &amp; employment</a:t>
                      </a:r>
                      <a:endParaRPr lang="en-US" sz="1200" b="0" i="0" dirty="0">
                        <a:solidFill>
                          <a:schemeClr val="tx1"/>
                        </a:solidFill>
                        <a:latin typeface="+mj-lt"/>
                      </a:endParaRPr>
                    </a:p>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BFD"/>
                    </a:solidFill>
                  </a:tcPr>
                </a:tc>
                <a:extLst>
                  <a:ext uri="{0D108BD9-81ED-4DB2-BD59-A6C34878D82A}">
                    <a16:rowId xmlns:a16="http://schemas.microsoft.com/office/drawing/2014/main" val="838313990"/>
                  </a:ext>
                </a:extLst>
              </a:tr>
              <a:tr h="400243">
                <a:tc>
                  <a:txBody>
                    <a:bodyPr/>
                    <a:lstStyle/>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a:txBody>
                    <a:bodyPr/>
                    <a:lstStyle/>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a:txBody>
                    <a:bodyPr/>
                    <a:lstStyle/>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BFD"/>
                    </a:solidFill>
                  </a:tcPr>
                </a:tc>
                <a:extLst>
                  <a:ext uri="{0D108BD9-81ED-4DB2-BD59-A6C34878D82A}">
                    <a16:rowId xmlns:a16="http://schemas.microsoft.com/office/drawing/2014/main" val="465332601"/>
                  </a:ext>
                </a:extLst>
              </a:tr>
              <a:tr h="2075704">
                <a:tc>
                  <a:txBody>
                    <a:bodyPr/>
                    <a:lstStyle/>
                    <a:p>
                      <a:pPr algn="ctr"/>
                      <a:r>
                        <a:rPr lang="en-US" sz="1200" b="0" i="0" dirty="0">
                          <a:solidFill>
                            <a:schemeClr val="tx1"/>
                          </a:solidFill>
                          <a:latin typeface="+mj-lt"/>
                        </a:rPr>
                        <a:t>Providers/options</a:t>
                      </a: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a:txBody>
                    <a:bodyPr/>
                    <a:lstStyle/>
                    <a:p>
                      <a:pPr marL="742950" indent="-57150" algn="l"/>
                      <a:br>
                        <a:rPr lang="en-US" sz="1200" i="0" dirty="0">
                          <a:solidFill>
                            <a:schemeClr val="tx1"/>
                          </a:solidFill>
                          <a:latin typeface="+mj-lt"/>
                        </a:rPr>
                      </a:br>
                      <a:endParaRPr lang="en-US" sz="1200" i="0" dirty="0">
                        <a:solidFill>
                          <a:schemeClr val="tx1"/>
                        </a:solidFill>
                        <a:latin typeface="+mj-lt"/>
                      </a:endParaRPr>
                    </a:p>
                    <a:p>
                      <a:pPr marL="400050" indent="0" algn="l"/>
                      <a:r>
                        <a:rPr lang="en-US" sz="1200" i="0" dirty="0">
                          <a:solidFill>
                            <a:schemeClr val="tx1"/>
                          </a:solidFill>
                          <a:latin typeface="+mj-lt"/>
                        </a:rPr>
                        <a:t>Community service boards (CSBs)</a:t>
                      </a:r>
                    </a:p>
                    <a:p>
                      <a:pPr marL="400050" indent="0" algn="l"/>
                      <a:r>
                        <a:rPr lang="en-US" sz="1200" i="0" dirty="0">
                          <a:solidFill>
                            <a:schemeClr val="tx1"/>
                          </a:solidFill>
                          <a:latin typeface="+mj-lt"/>
                        </a:rPr>
                        <a:t>Private providers</a:t>
                      </a:r>
                    </a:p>
                    <a:p>
                      <a:pPr marL="400050" indent="0" algn="l"/>
                      <a:r>
                        <a:rPr lang="en-US" sz="1200" i="0" dirty="0">
                          <a:solidFill>
                            <a:schemeClr val="tx1"/>
                          </a:solidFill>
                          <a:latin typeface="+mj-lt"/>
                        </a:rPr>
                        <a:t>Managed care organizations (MCOs)</a:t>
                      </a:r>
                    </a:p>
                    <a:p>
                      <a:pPr marL="400050" indent="0" algn="l"/>
                      <a:r>
                        <a:rPr lang="en-US" sz="1200" i="0" dirty="0">
                          <a:solidFill>
                            <a:schemeClr val="tx1"/>
                          </a:solidFill>
                          <a:latin typeface="+mj-lt"/>
                        </a:rPr>
                        <a:t>Schools &amp; colleges</a:t>
                      </a:r>
                    </a:p>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F9ED"/>
                    </a:solidFill>
                  </a:tcPr>
                </a:tc>
                <a:tc>
                  <a:txBody>
                    <a:bodyPr/>
                    <a:lstStyle/>
                    <a:p>
                      <a:pPr algn="l"/>
                      <a:endParaRPr lang="en-US" sz="1200" i="0" dirty="0">
                        <a:solidFill>
                          <a:schemeClr val="tx1"/>
                        </a:solidFill>
                        <a:latin typeface="+mj-lt"/>
                      </a:endParaRPr>
                    </a:p>
                    <a:p>
                      <a:pPr algn="l"/>
                      <a:endParaRPr lang="en-US" sz="1200" i="0" dirty="0">
                        <a:solidFill>
                          <a:schemeClr val="tx1"/>
                        </a:solidFill>
                        <a:latin typeface="+mj-lt"/>
                      </a:endParaRPr>
                    </a:p>
                    <a:p>
                      <a:pPr marL="114300" indent="0" algn="l"/>
                      <a:r>
                        <a:rPr lang="en-US" sz="1200" i="0" dirty="0">
                          <a:solidFill>
                            <a:schemeClr val="tx1"/>
                          </a:solidFill>
                          <a:latin typeface="+mj-lt"/>
                        </a:rPr>
                        <a:t>988 call centers/</a:t>
                      </a:r>
                    </a:p>
                    <a:p>
                      <a:pPr marL="114300" indent="0" algn="l"/>
                      <a:r>
                        <a:rPr lang="en-US" sz="1200" i="0" dirty="0">
                          <a:solidFill>
                            <a:schemeClr val="tx1"/>
                          </a:solidFill>
                          <a:latin typeface="+mj-lt"/>
                        </a:rPr>
                        <a:t>mobile crisis teams (MCTs)</a:t>
                      </a:r>
                    </a:p>
                    <a:p>
                      <a:pPr marL="114300" indent="0" algn="l"/>
                      <a:r>
                        <a:rPr lang="en-US" sz="1200" i="0" dirty="0">
                          <a:solidFill>
                            <a:schemeClr val="tx1"/>
                          </a:solidFill>
                          <a:latin typeface="+mj-lt"/>
                        </a:rPr>
                        <a:t>/crisis receiving centers (CRCs)</a:t>
                      </a:r>
                    </a:p>
                    <a:p>
                      <a:pPr algn="ctr"/>
                      <a:endParaRPr lang="en-US" sz="1200" i="0" dirty="0">
                        <a:solidFill>
                          <a:schemeClr val="tx1"/>
                        </a:solidFill>
                        <a:latin typeface="+mj-lt"/>
                      </a:endParaRPr>
                    </a:p>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200" i="0" dirty="0">
                        <a:solidFill>
                          <a:schemeClr val="tx1"/>
                        </a:solidFill>
                        <a:latin typeface="+mj-lt"/>
                      </a:endParaRPr>
                    </a:p>
                    <a:p>
                      <a:pPr algn="l"/>
                      <a:endParaRPr lang="en-US" sz="1200" i="0" dirty="0">
                        <a:solidFill>
                          <a:schemeClr val="tx1"/>
                        </a:solidFill>
                        <a:latin typeface="+mj-lt"/>
                      </a:endParaRPr>
                    </a:p>
                    <a:p>
                      <a:pPr marL="171450" indent="0" algn="l"/>
                      <a:r>
                        <a:rPr lang="en-US" sz="1200" i="0" dirty="0">
                          <a:solidFill>
                            <a:schemeClr val="tx1"/>
                          </a:solidFill>
                          <a:latin typeface="+mj-lt"/>
                        </a:rPr>
                        <a:t>Law enforce-</a:t>
                      </a:r>
                      <a:r>
                        <a:rPr lang="en-US" sz="1200" i="0" dirty="0" err="1">
                          <a:solidFill>
                            <a:schemeClr val="tx1"/>
                          </a:solidFill>
                          <a:latin typeface="+mj-lt"/>
                        </a:rPr>
                        <a:t>ment</a:t>
                      </a:r>
                      <a:endParaRPr lang="en-US" sz="1200" i="0" dirty="0">
                        <a:solidFill>
                          <a:schemeClr val="tx1"/>
                        </a:solidFill>
                        <a:latin typeface="+mj-lt"/>
                      </a:endParaRPr>
                    </a:p>
                    <a:p>
                      <a:pPr algn="ctr"/>
                      <a:endParaRPr lang="en-US" sz="1200" b="0" i="0" dirty="0">
                        <a:solidFill>
                          <a:schemeClr val="tx1"/>
                        </a:solidFill>
                        <a:latin typeface="+mj-lt"/>
                      </a:endParaRPr>
                    </a:p>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200" i="0" dirty="0">
                        <a:solidFill>
                          <a:schemeClr val="tx1"/>
                        </a:solidFill>
                        <a:latin typeface="+mj-lt"/>
                      </a:endParaRPr>
                    </a:p>
                    <a:p>
                      <a:pPr algn="l"/>
                      <a:endParaRPr lang="en-US" sz="1200" i="0" dirty="0">
                        <a:solidFill>
                          <a:schemeClr val="tx1"/>
                        </a:solidFill>
                        <a:latin typeface="+mj-lt"/>
                      </a:endParaRPr>
                    </a:p>
                    <a:p>
                      <a:pPr marL="114300" indent="0" algn="l"/>
                      <a:r>
                        <a:rPr lang="en-US" sz="1200" i="0" dirty="0">
                          <a:solidFill>
                            <a:schemeClr val="tx1"/>
                          </a:solidFill>
                          <a:latin typeface="+mj-lt"/>
                        </a:rPr>
                        <a:t>   Public &amp; </a:t>
                      </a:r>
                    </a:p>
                    <a:p>
                      <a:pPr marL="114300" indent="0" algn="l"/>
                      <a:r>
                        <a:rPr lang="en-US" sz="1200" i="0" dirty="0">
                          <a:solidFill>
                            <a:schemeClr val="tx1"/>
                          </a:solidFill>
                          <a:latin typeface="+mj-lt"/>
                        </a:rPr>
                        <a:t>    private </a:t>
                      </a:r>
                    </a:p>
                    <a:p>
                      <a:pPr marL="114300" indent="0" algn="l"/>
                      <a:r>
                        <a:rPr lang="en-US" sz="1200" i="0" dirty="0">
                          <a:solidFill>
                            <a:schemeClr val="tx1"/>
                          </a:solidFill>
                          <a:latin typeface="+mj-lt"/>
                        </a:rPr>
                        <a:t>    hospitals</a:t>
                      </a:r>
                    </a:p>
                    <a:p>
                      <a:pPr marL="114300" indent="0" algn="l"/>
                      <a:r>
                        <a:rPr lang="en-US" sz="1200" i="0" dirty="0">
                          <a:solidFill>
                            <a:schemeClr val="tx1"/>
                          </a:solidFill>
                          <a:latin typeface="+mj-lt"/>
                        </a:rPr>
                        <a:t> Private providers</a:t>
                      </a:r>
                    </a:p>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200" i="0" dirty="0">
                        <a:solidFill>
                          <a:schemeClr val="tx1"/>
                        </a:solidFill>
                        <a:latin typeface="+mj-lt"/>
                      </a:endParaRPr>
                    </a:p>
                    <a:p>
                      <a:pPr algn="l"/>
                      <a:endParaRPr lang="en-US" sz="1200" i="0" dirty="0">
                        <a:solidFill>
                          <a:schemeClr val="tx1"/>
                        </a:solidFill>
                        <a:latin typeface="+mj-lt"/>
                      </a:endParaRPr>
                    </a:p>
                    <a:p>
                      <a:pPr marL="342900" indent="0" algn="l"/>
                      <a:r>
                        <a:rPr lang="en-US" sz="1200" i="0" dirty="0">
                          <a:solidFill>
                            <a:schemeClr val="tx1"/>
                          </a:solidFill>
                          <a:latin typeface="+mj-lt"/>
                        </a:rPr>
                        <a:t>CSBs</a:t>
                      </a:r>
                    </a:p>
                    <a:p>
                      <a:pPr marL="342900" indent="0" algn="l"/>
                      <a:r>
                        <a:rPr lang="en-US" sz="1200" i="0" dirty="0">
                          <a:solidFill>
                            <a:schemeClr val="tx1"/>
                          </a:solidFill>
                          <a:latin typeface="+mj-lt"/>
                        </a:rPr>
                        <a:t>Private providers</a:t>
                      </a:r>
                    </a:p>
                    <a:p>
                      <a:pPr marL="342900" indent="0" algn="l"/>
                      <a:r>
                        <a:rPr lang="en-US" sz="1200" i="0" dirty="0">
                          <a:solidFill>
                            <a:schemeClr val="tx1"/>
                          </a:solidFill>
                          <a:latin typeface="+mj-lt"/>
                        </a:rPr>
                        <a:t>MCOs</a:t>
                      </a:r>
                    </a:p>
                    <a:p>
                      <a:pPr marL="342900" indent="0" algn="l"/>
                      <a:r>
                        <a:rPr lang="en-US" sz="1200" i="0" dirty="0">
                          <a:solidFill>
                            <a:schemeClr val="tx1"/>
                          </a:solidFill>
                          <a:latin typeface="+mj-lt"/>
                        </a:rPr>
                        <a:t>Families &amp; community</a:t>
                      </a:r>
                    </a:p>
                    <a:p>
                      <a:pPr algn="ctr"/>
                      <a:endParaRPr lang="en-US" sz="1200" b="0" i="0" dirty="0">
                        <a:solidFill>
                          <a:schemeClr val="tx1"/>
                        </a:solidFill>
                        <a:latin typeface="+mj-lt"/>
                      </a:endParaRPr>
                    </a:p>
                    <a:p>
                      <a:pPr algn="ctr"/>
                      <a:endParaRPr lang="en-US" sz="1200" b="0" i="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BFD"/>
                    </a:solidFill>
                  </a:tcPr>
                </a:tc>
                <a:extLst>
                  <a:ext uri="{0D108BD9-81ED-4DB2-BD59-A6C34878D82A}">
                    <a16:rowId xmlns:a16="http://schemas.microsoft.com/office/drawing/2014/main" val="1680854699"/>
                  </a:ext>
                </a:extLst>
              </a:tr>
            </a:tbl>
          </a:graphicData>
        </a:graphic>
      </p:graphicFrame>
      <p:cxnSp>
        <p:nvCxnSpPr>
          <p:cNvPr id="11" name="Straight Connector 10"/>
          <p:cNvCxnSpPr/>
          <p:nvPr/>
        </p:nvCxnSpPr>
        <p:spPr>
          <a:xfrm>
            <a:off x="2407431" y="3645912"/>
            <a:ext cx="0" cy="56866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74356" y="3630004"/>
            <a:ext cx="0" cy="56866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83135" y="3645911"/>
            <a:ext cx="0" cy="56866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13099" y="3645910"/>
            <a:ext cx="0" cy="56866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555085" y="3645910"/>
            <a:ext cx="0" cy="56866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43291" y="3018436"/>
            <a:ext cx="0" cy="56866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4902421" y="3052910"/>
            <a:ext cx="0" cy="51697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6594107" y="2615643"/>
            <a:ext cx="0" cy="97146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384300" y="3018436"/>
            <a:ext cx="0" cy="56866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14C8A2E-39EE-C418-C7EC-08E6936D65D0}"/>
              </a:ext>
            </a:extLst>
          </p:cNvPr>
          <p:cNvCxnSpPr>
            <a:cxnSpLocks/>
          </p:cNvCxnSpPr>
          <p:nvPr/>
        </p:nvCxnSpPr>
        <p:spPr>
          <a:xfrm>
            <a:off x="7234905" y="3094299"/>
            <a:ext cx="0" cy="492804"/>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2. Slide Title">
            <a:extLst>
              <a:ext uri="{FF2B5EF4-FFF2-40B4-BE49-F238E27FC236}">
                <a16:creationId xmlns:a16="http://schemas.microsoft.com/office/drawing/2014/main" id="{EEEBBFB7-CB19-4528-AC5F-4285BFBAF404}"/>
              </a:ext>
            </a:extLst>
          </p:cNvPr>
          <p:cNvSpPr>
            <a:spLocks noGrp="1"/>
          </p:cNvSpPr>
          <p:nvPr>
            <p:ph type="title"/>
            <p:custDataLst>
              <p:tags r:id="rId2"/>
            </p:custDataLst>
          </p:nvPr>
        </p:nvSpPr>
        <p:spPr>
          <a:xfrm>
            <a:off x="548640" y="266737"/>
            <a:ext cx="11082528" cy="769441"/>
          </a:xfrm>
          <a:noFill/>
          <a:ln/>
          <a:extLst>
            <a:ext uri="{909E8E84-426E-40DD-AFC4-6F175D3DCCD1}">
              <a14:hiddenFill xmlns:a14="http://schemas.microsoft.com/office/drawing/2010/main">
                <a:solidFill>
                  <a:srgbClr val="FFFFFF"/>
                </a:solidFill>
              </a14:hiddenFill>
            </a:ext>
          </a:extLst>
        </p:spPr>
        <p:txBody>
          <a:bodyPr vert="horz" wrap="square" anchor="ctr" anchorCtr="0">
            <a:noAutofit/>
          </a:bodyPr>
          <a:lstStyle/>
          <a:p>
            <a:r>
              <a:rPr lang="en-US" dirty="0"/>
              <a:t>Solutions to the Commonwealth’s Behavioral Health crisis benefit from a system-wide perspective</a:t>
            </a:r>
          </a:p>
        </p:txBody>
      </p:sp>
      <p:sp>
        <p:nvSpPr>
          <p:cNvPr id="31" name="5. Source">
            <a:extLst>
              <a:ext uri="{FF2B5EF4-FFF2-40B4-BE49-F238E27FC236}">
                <a16:creationId xmlns:a16="http://schemas.microsoft.com/office/drawing/2014/main" id="{E3389F42-928D-4EE7-91AA-6795B650B87C}"/>
              </a:ext>
            </a:extLst>
          </p:cNvPr>
          <p:cNvSpPr txBox="1"/>
          <p:nvPr>
            <p:custDataLst>
              <p:tags r:id="rId3"/>
            </p:custDataLst>
          </p:nvPr>
        </p:nvSpPr>
        <p:spPr>
          <a:xfrm>
            <a:off x="548640" y="6675842"/>
            <a:ext cx="6469209" cy="123111"/>
          </a:xfrm>
          <a:prstGeom prst="rect">
            <a:avLst/>
          </a:prstGeom>
        </p:spPr>
        <p:txBody>
          <a:bodyPr vert="horz" wrap="square" lIns="0" tIns="0" rIns="0" bIns="0" rtlCol="0" anchor="t">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 VA HHR: DBHDS</a:t>
            </a:r>
          </a:p>
        </p:txBody>
      </p:sp>
      <p:sp>
        <p:nvSpPr>
          <p:cNvPr id="15" name="TextBox 14">
            <a:extLst>
              <a:ext uri="{FF2B5EF4-FFF2-40B4-BE49-F238E27FC236}">
                <a16:creationId xmlns:a16="http://schemas.microsoft.com/office/drawing/2014/main" id="{21CAFD83-C62B-4368-AF76-6D9DEF865AEE}"/>
              </a:ext>
            </a:extLst>
          </p:cNvPr>
          <p:cNvSpPr txBox="1">
            <a:spLocks/>
          </p:cNvSpPr>
          <p:nvPr/>
        </p:nvSpPr>
        <p:spPr>
          <a:xfrm>
            <a:off x="548640" y="1074759"/>
            <a:ext cx="11082528" cy="246221"/>
          </a:xfrm>
          <a:prstGeom prst="rect">
            <a:avLst/>
          </a:prstGeom>
        </p:spPr>
        <p:txBody>
          <a:bodyPr vert="horz"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Continuum of Behavioral Health Care</a:t>
            </a:r>
          </a:p>
        </p:txBody>
      </p:sp>
      <p:sp>
        <p:nvSpPr>
          <p:cNvPr id="10" name="Arrow: Left-Right 9">
            <a:extLst>
              <a:ext uri="{FF2B5EF4-FFF2-40B4-BE49-F238E27FC236}">
                <a16:creationId xmlns:a16="http://schemas.microsoft.com/office/drawing/2014/main" id="{1C4F6476-588D-4D51-B3F4-9BEED1D93CC0}"/>
              </a:ext>
            </a:extLst>
          </p:cNvPr>
          <p:cNvSpPr/>
          <p:nvPr/>
        </p:nvSpPr>
        <p:spPr>
          <a:xfrm>
            <a:off x="1575797" y="3494158"/>
            <a:ext cx="9270255" cy="402445"/>
          </a:xfrm>
          <a:prstGeom prst="leftRightArrow">
            <a:avLst>
              <a:gd name="adj1" fmla="val 63245"/>
              <a:gd name="adj2" fmla="val 71339"/>
            </a:avLst>
          </a:prstGeom>
          <a:solidFill>
            <a:srgbClr val="20396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Right help, right now</a:t>
            </a:r>
          </a:p>
        </p:txBody>
      </p:sp>
      <p:sp>
        <p:nvSpPr>
          <p:cNvPr id="67" name="TextBox 66">
            <a:extLst>
              <a:ext uri="{FF2B5EF4-FFF2-40B4-BE49-F238E27FC236}">
                <a16:creationId xmlns:a16="http://schemas.microsoft.com/office/drawing/2014/main" id="{EC134D37-7B36-4E08-A49A-9FAC6BFA92EE}"/>
              </a:ext>
            </a:extLst>
          </p:cNvPr>
          <p:cNvSpPr txBox="1"/>
          <p:nvPr/>
        </p:nvSpPr>
        <p:spPr>
          <a:xfrm rot="16200000">
            <a:off x="1033305" y="4783940"/>
            <a:ext cx="1385984" cy="215444"/>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ctr"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Providers/options</a:t>
            </a:r>
          </a:p>
        </p:txBody>
      </p:sp>
      <p:sp>
        <p:nvSpPr>
          <p:cNvPr id="69" name="TextBox 68">
            <a:extLst>
              <a:ext uri="{FF2B5EF4-FFF2-40B4-BE49-F238E27FC236}">
                <a16:creationId xmlns:a16="http://schemas.microsoft.com/office/drawing/2014/main" id="{E7C31AA3-0945-4FCD-954B-4C06976C6C10}"/>
              </a:ext>
            </a:extLst>
          </p:cNvPr>
          <p:cNvSpPr txBox="1"/>
          <p:nvPr/>
        </p:nvSpPr>
        <p:spPr>
          <a:xfrm>
            <a:off x="2377355" y="4250801"/>
            <a:ext cx="1456863" cy="1738938"/>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Community Services Boards (CSBs)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Private providers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MCOs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Schools and colleges</a:t>
            </a:r>
          </a:p>
        </p:txBody>
      </p:sp>
      <p:sp>
        <p:nvSpPr>
          <p:cNvPr id="71" name="TextBox 70">
            <a:extLst>
              <a:ext uri="{FF2B5EF4-FFF2-40B4-BE49-F238E27FC236}">
                <a16:creationId xmlns:a16="http://schemas.microsoft.com/office/drawing/2014/main" id="{81B55FE1-2111-4E9C-9EBD-23D7A52D6B22}"/>
              </a:ext>
            </a:extLst>
          </p:cNvPr>
          <p:cNvSpPr txBox="1"/>
          <p:nvPr/>
        </p:nvSpPr>
        <p:spPr>
          <a:xfrm>
            <a:off x="4419600" y="4250801"/>
            <a:ext cx="1057275" cy="1661993"/>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988 call centers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Mobile crisis teams </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Crisis receiving centers</a:t>
            </a:r>
          </a:p>
        </p:txBody>
      </p:sp>
      <p:sp>
        <p:nvSpPr>
          <p:cNvPr id="73" name="TextBox 72">
            <a:extLst>
              <a:ext uri="{FF2B5EF4-FFF2-40B4-BE49-F238E27FC236}">
                <a16:creationId xmlns:a16="http://schemas.microsoft.com/office/drawing/2014/main" id="{BB4C40DD-7CB8-437F-88E1-642144D0DF89}"/>
              </a:ext>
            </a:extLst>
          </p:cNvPr>
          <p:cNvSpPr txBox="1"/>
          <p:nvPr/>
        </p:nvSpPr>
        <p:spPr>
          <a:xfrm rot="16200000">
            <a:off x="889138" y="2436787"/>
            <a:ext cx="1674316" cy="215444"/>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ctr"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Services</a:t>
            </a:r>
          </a:p>
        </p:txBody>
      </p:sp>
      <p:sp>
        <p:nvSpPr>
          <p:cNvPr id="75" name="TextBox 74">
            <a:extLst>
              <a:ext uri="{FF2B5EF4-FFF2-40B4-BE49-F238E27FC236}">
                <a16:creationId xmlns:a16="http://schemas.microsoft.com/office/drawing/2014/main" id="{D7F1F8F3-F37A-430C-8D7B-2D8334E2B05F}"/>
              </a:ext>
            </a:extLst>
          </p:cNvPr>
          <p:cNvSpPr txBox="1"/>
          <p:nvPr/>
        </p:nvSpPr>
        <p:spPr>
          <a:xfrm>
            <a:off x="2215559" y="2565460"/>
            <a:ext cx="1420487" cy="430887"/>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Community services</a:t>
            </a:r>
          </a:p>
        </p:txBody>
      </p:sp>
      <p:sp>
        <p:nvSpPr>
          <p:cNvPr id="77" name="TextBox 76">
            <a:extLst>
              <a:ext uri="{FF2B5EF4-FFF2-40B4-BE49-F238E27FC236}">
                <a16:creationId xmlns:a16="http://schemas.microsoft.com/office/drawing/2014/main" id="{254BBEA2-C43F-4060-B882-C827694A7C41}"/>
              </a:ext>
            </a:extLst>
          </p:cNvPr>
          <p:cNvSpPr txBox="1"/>
          <p:nvPr/>
        </p:nvSpPr>
        <p:spPr>
          <a:xfrm>
            <a:off x="4893477" y="2609967"/>
            <a:ext cx="1690965" cy="430887"/>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Alternative custody/ transportation</a:t>
            </a:r>
          </a:p>
        </p:txBody>
      </p:sp>
      <p:sp>
        <p:nvSpPr>
          <p:cNvPr id="79" name="TextBox 78">
            <a:extLst>
              <a:ext uri="{FF2B5EF4-FFF2-40B4-BE49-F238E27FC236}">
                <a16:creationId xmlns:a16="http://schemas.microsoft.com/office/drawing/2014/main" id="{57DA7E56-8995-4718-AE34-FA8BF24F93A7}"/>
              </a:ext>
            </a:extLst>
          </p:cNvPr>
          <p:cNvSpPr txBox="1"/>
          <p:nvPr/>
        </p:nvSpPr>
        <p:spPr>
          <a:xfrm>
            <a:off x="6541586" y="1632198"/>
            <a:ext cx="1249949" cy="938719"/>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Inpatient </a:t>
            </a:r>
            <a:b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care</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Emergency department</a:t>
            </a:r>
          </a:p>
        </p:txBody>
      </p:sp>
      <p:sp>
        <p:nvSpPr>
          <p:cNvPr id="81" name="TextBox 80">
            <a:extLst>
              <a:ext uri="{FF2B5EF4-FFF2-40B4-BE49-F238E27FC236}">
                <a16:creationId xmlns:a16="http://schemas.microsoft.com/office/drawing/2014/main" id="{E828DE1F-3B19-43ED-B348-1E02E1823D10}"/>
              </a:ext>
            </a:extLst>
          </p:cNvPr>
          <p:cNvSpPr txBox="1"/>
          <p:nvPr/>
        </p:nvSpPr>
        <p:spPr>
          <a:xfrm>
            <a:off x="8354433" y="2067968"/>
            <a:ext cx="2176734" cy="938719"/>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Long-term services </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Wraparound services, including supportive housing and employment</a:t>
            </a:r>
          </a:p>
        </p:txBody>
      </p:sp>
      <p:sp>
        <p:nvSpPr>
          <p:cNvPr id="89" name="TextBox 88">
            <a:extLst>
              <a:ext uri="{FF2B5EF4-FFF2-40B4-BE49-F238E27FC236}">
                <a16:creationId xmlns:a16="http://schemas.microsoft.com/office/drawing/2014/main" id="{66E07CCD-0DA2-47DC-8694-0E9FA2A7B4EA}"/>
              </a:ext>
            </a:extLst>
          </p:cNvPr>
          <p:cNvSpPr txBox="1">
            <a:spLocks/>
          </p:cNvSpPr>
          <p:nvPr/>
        </p:nvSpPr>
        <p:spPr>
          <a:xfrm>
            <a:off x="8182998" y="1353681"/>
            <a:ext cx="2403661" cy="215444"/>
          </a:xfrm>
          <a:prstGeom prst="rect">
            <a:avLst/>
          </a:prstGeom>
        </p:spPr>
        <p:txBody>
          <a:bodyPr vert="horz" wrap="square" lIns="0" tIns="0" rIns="0" bIns="0" rtlCol="0" anchor="t" anchorCtr="0">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ctr"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Post-crisis recovery and support</a:t>
            </a:r>
          </a:p>
        </p:txBody>
      </p:sp>
      <p:sp>
        <p:nvSpPr>
          <p:cNvPr id="90" name="TextBox 89">
            <a:extLst>
              <a:ext uri="{FF2B5EF4-FFF2-40B4-BE49-F238E27FC236}">
                <a16:creationId xmlns:a16="http://schemas.microsoft.com/office/drawing/2014/main" id="{58A02E96-874D-4D7B-BE89-B07DC8D070D1}"/>
              </a:ext>
            </a:extLst>
          </p:cNvPr>
          <p:cNvSpPr txBox="1">
            <a:spLocks/>
          </p:cNvSpPr>
          <p:nvPr/>
        </p:nvSpPr>
        <p:spPr>
          <a:xfrm>
            <a:off x="4356001" y="1353681"/>
            <a:ext cx="3734836" cy="215444"/>
          </a:xfrm>
          <a:prstGeom prst="rect">
            <a:avLst/>
          </a:prstGeom>
        </p:spPr>
        <p:txBody>
          <a:bodyPr vert="horz" wrap="square" lIns="0" tIns="0" rIns="0" bIns="0" rtlCol="0" anchor="t" anchorCtr="0">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ctr"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Crisis care</a:t>
            </a:r>
          </a:p>
        </p:txBody>
      </p:sp>
      <p:sp>
        <p:nvSpPr>
          <p:cNvPr id="91" name="TextBox 90">
            <a:extLst>
              <a:ext uri="{FF2B5EF4-FFF2-40B4-BE49-F238E27FC236}">
                <a16:creationId xmlns:a16="http://schemas.microsoft.com/office/drawing/2014/main" id="{2F48D14E-D196-4801-9136-D237EA00441D}"/>
              </a:ext>
            </a:extLst>
          </p:cNvPr>
          <p:cNvSpPr txBox="1">
            <a:spLocks/>
          </p:cNvSpPr>
          <p:nvPr/>
        </p:nvSpPr>
        <p:spPr>
          <a:xfrm>
            <a:off x="1971018" y="1353681"/>
            <a:ext cx="2292821" cy="215444"/>
          </a:xfrm>
          <a:prstGeom prst="rect">
            <a:avLst/>
          </a:prstGeom>
        </p:spPr>
        <p:txBody>
          <a:bodyPr vert="horz" wrap="square" lIns="0" tIns="0" rIns="0" bIns="0" rtlCol="0" anchor="t" anchorCtr="0">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ctr"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Pre-crisis prevention services</a:t>
            </a:r>
          </a:p>
        </p:txBody>
      </p:sp>
      <p:sp>
        <p:nvSpPr>
          <p:cNvPr id="94" name="TextBox 93">
            <a:extLst>
              <a:ext uri="{FF2B5EF4-FFF2-40B4-BE49-F238E27FC236}">
                <a16:creationId xmlns:a16="http://schemas.microsoft.com/office/drawing/2014/main" id="{D68ECBC3-4940-4E35-96BE-D37A09D9F925}"/>
              </a:ext>
            </a:extLst>
          </p:cNvPr>
          <p:cNvSpPr txBox="1"/>
          <p:nvPr/>
        </p:nvSpPr>
        <p:spPr>
          <a:xfrm>
            <a:off x="5736706" y="4250801"/>
            <a:ext cx="1057275" cy="2092881"/>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Law enforcement</a:t>
            </a:r>
          </a:p>
          <a:p>
            <a:pPr marL="228600" marR="0" lvl="1" indent="-228600" algn="l" defTabSz="685783"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Emergency Custody Order</a:t>
            </a:r>
          </a:p>
          <a:p>
            <a:pPr marL="228600" marR="0" lvl="1" indent="-228600" algn="l" defTabSz="685783"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Temporary Detention Order</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95" name="TextBox 94">
            <a:extLst>
              <a:ext uri="{FF2B5EF4-FFF2-40B4-BE49-F238E27FC236}">
                <a16:creationId xmlns:a16="http://schemas.microsoft.com/office/drawing/2014/main" id="{D27990AD-26BB-48D2-8204-B16632BB581F}"/>
              </a:ext>
            </a:extLst>
          </p:cNvPr>
          <p:cNvSpPr txBox="1"/>
          <p:nvPr/>
        </p:nvSpPr>
        <p:spPr>
          <a:xfrm>
            <a:off x="6879387" y="4250801"/>
            <a:ext cx="931113" cy="1154162"/>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Public and private    hospitals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Private providers</a:t>
            </a:r>
          </a:p>
        </p:txBody>
      </p:sp>
      <p:sp>
        <p:nvSpPr>
          <p:cNvPr id="96" name="TextBox 95">
            <a:extLst>
              <a:ext uri="{FF2B5EF4-FFF2-40B4-BE49-F238E27FC236}">
                <a16:creationId xmlns:a16="http://schemas.microsoft.com/office/drawing/2014/main" id="{4FDFC42E-5A7D-4038-8E86-51C5657F5D8E}"/>
              </a:ext>
            </a:extLst>
          </p:cNvPr>
          <p:cNvSpPr txBox="1"/>
          <p:nvPr/>
        </p:nvSpPr>
        <p:spPr>
          <a:xfrm>
            <a:off x="8480145" y="4250801"/>
            <a:ext cx="1766517" cy="1092607"/>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CSBs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Private providers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MCOs</a:t>
            </a:r>
          </a:p>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Families and community</a:t>
            </a:r>
          </a:p>
        </p:txBody>
      </p:sp>
      <p:sp>
        <p:nvSpPr>
          <p:cNvPr id="98" name="TextBox 97">
            <a:extLst>
              <a:ext uri="{FF2B5EF4-FFF2-40B4-BE49-F238E27FC236}">
                <a16:creationId xmlns:a16="http://schemas.microsoft.com/office/drawing/2014/main" id="{FDCA7099-0EAF-41B0-9CA3-C20CA94EB308}"/>
              </a:ext>
            </a:extLst>
          </p:cNvPr>
          <p:cNvSpPr txBox="1"/>
          <p:nvPr/>
        </p:nvSpPr>
        <p:spPr>
          <a:xfrm>
            <a:off x="7205171" y="2683408"/>
            <a:ext cx="797976" cy="430887"/>
          </a:xfrm>
          <a:prstGeom prst="rect">
            <a:avLst/>
          </a:prstGeom>
        </p:spPr>
        <p:txBody>
          <a:bodyPr vert="horz" wrap="square" lIns="0" tIns="0" rIns="0" bIns="0" rtlCol="0" anchor="t" anchorCtr="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Residential care</a:t>
            </a:r>
          </a:p>
        </p:txBody>
      </p:sp>
      <p:cxnSp>
        <p:nvCxnSpPr>
          <p:cNvPr id="102" name="Straight Connector 101">
            <a:extLst>
              <a:ext uri="{FF2B5EF4-FFF2-40B4-BE49-F238E27FC236}">
                <a16:creationId xmlns:a16="http://schemas.microsoft.com/office/drawing/2014/main" id="{0A8C6C3B-144B-4973-8118-1F5E798785BF}"/>
              </a:ext>
            </a:extLst>
          </p:cNvPr>
          <p:cNvCxnSpPr>
            <a:cxnSpLocks/>
          </p:cNvCxnSpPr>
          <p:nvPr/>
        </p:nvCxnSpPr>
        <p:spPr>
          <a:xfrm>
            <a:off x="1971018" y="1607225"/>
            <a:ext cx="2292821" cy="0"/>
          </a:xfrm>
          <a:prstGeom prst="line">
            <a:avLst/>
          </a:prstGeom>
          <a:ln w="38100" cap="flat">
            <a:solidFill>
              <a:srgbClr val="20396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3EE263A-6D71-4CF1-8B15-E2368E205177}"/>
              </a:ext>
            </a:extLst>
          </p:cNvPr>
          <p:cNvCxnSpPr>
            <a:cxnSpLocks/>
          </p:cNvCxnSpPr>
          <p:nvPr/>
        </p:nvCxnSpPr>
        <p:spPr>
          <a:xfrm>
            <a:off x="4356001" y="1607225"/>
            <a:ext cx="3734836" cy="0"/>
          </a:xfrm>
          <a:prstGeom prst="line">
            <a:avLst/>
          </a:prstGeom>
          <a:ln w="38100" cap="flat">
            <a:solidFill>
              <a:srgbClr val="C0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C37178B-FBC0-4F03-BF84-71E64F9A4148}"/>
              </a:ext>
            </a:extLst>
          </p:cNvPr>
          <p:cNvCxnSpPr>
            <a:cxnSpLocks/>
          </p:cNvCxnSpPr>
          <p:nvPr/>
        </p:nvCxnSpPr>
        <p:spPr>
          <a:xfrm>
            <a:off x="8182998" y="1607225"/>
            <a:ext cx="2403661" cy="0"/>
          </a:xfrm>
          <a:prstGeom prst="line">
            <a:avLst/>
          </a:prstGeom>
          <a:ln w="38100" cap="flat">
            <a:solidFill>
              <a:srgbClr val="20396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0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Footnote">
            <a:extLst>
              <a:ext uri="{FF2B5EF4-FFF2-40B4-BE49-F238E27FC236}">
                <a16:creationId xmlns:a16="http://schemas.microsoft.com/office/drawing/2014/main" id="{67CCAF99-823F-0B1F-8ADF-C42B3483B208}"/>
              </a:ext>
            </a:extLst>
          </p:cNvPr>
          <p:cNvSpPr txBox="1"/>
          <p:nvPr>
            <p:custDataLst>
              <p:tags r:id="rId1"/>
            </p:custDataLst>
          </p:nvPr>
        </p:nvSpPr>
        <p:spPr>
          <a:xfrm>
            <a:off x="548640" y="6289047"/>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defTabSz="91440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0" cap="none" spc="0" normalizeH="0" baseline="0" noProof="0" dirty="0">
                <a:ln>
                  <a:noFill/>
                </a:ln>
                <a:solidFill>
                  <a:srgbClr val="000000"/>
                </a:solidFill>
                <a:effectLst/>
                <a:uLnTx/>
                <a:uFillTx/>
                <a:cs typeface="Arial" panose="020B0604020202020204" pitchFamily="34" charset="0"/>
              </a:rPr>
              <a:t>Youth Ranking 2022, Mental Health America based on 2018-2019 data</a:t>
            </a:r>
          </a:p>
          <a:p>
            <a:pPr marL="203200" marR="0" lvl="0" indent="-212725" defTabSz="91440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0" cap="none" spc="0" normalizeH="0" baseline="0" noProof="0" dirty="0">
                <a:ln>
                  <a:noFill/>
                </a:ln>
                <a:solidFill>
                  <a:srgbClr val="000000"/>
                </a:solidFill>
                <a:effectLst/>
                <a:uLnTx/>
                <a:uFillTx/>
                <a:cs typeface="Arial" panose="020B0604020202020204" pitchFamily="34" charset="0"/>
              </a:rPr>
              <a:t>Youth Ranking 2023, Mental Health America based on 2019-2020 data</a:t>
            </a:r>
          </a:p>
        </p:txBody>
      </p:sp>
      <p:sp>
        <p:nvSpPr>
          <p:cNvPr id="5" name="3. Subtitle">
            <a:extLst>
              <a:ext uri="{FF2B5EF4-FFF2-40B4-BE49-F238E27FC236}">
                <a16:creationId xmlns:a16="http://schemas.microsoft.com/office/drawing/2014/main" id="{5CD53BE1-3B44-A5DE-B9D7-7A7B5DE9607C}"/>
              </a:ext>
            </a:extLst>
          </p:cNvPr>
          <p:cNvSpPr txBox="1">
            <a:spLocks/>
          </p:cNvSpPr>
          <p:nvPr>
            <p:custDataLst>
              <p:tags r:id="rId2"/>
            </p:custDataLst>
          </p:nvPr>
        </p:nvSpPr>
        <p:spPr>
          <a:xfrm>
            <a:off x="505604" y="983818"/>
            <a:ext cx="5363062"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baseline="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Mental Health America, Youth Mental Health rankings </a:t>
            </a:r>
          </a:p>
        </p:txBody>
      </p:sp>
      <p:pic>
        <p:nvPicPr>
          <p:cNvPr id="6" name="Graphic 5">
            <a:extLst>
              <a:ext uri="{FF2B5EF4-FFF2-40B4-BE49-F238E27FC236}">
                <a16:creationId xmlns:a16="http://schemas.microsoft.com/office/drawing/2014/main" id="{04C3340A-59B2-F77F-4B1A-FA3F92D07DF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685892" y="793957"/>
            <a:ext cx="466860" cy="466860"/>
          </a:xfrm>
          <a:prstGeom prst="rect">
            <a:avLst/>
          </a:prstGeom>
        </p:spPr>
      </p:pic>
      <p:sp>
        <p:nvSpPr>
          <p:cNvPr id="7" name="Rectangle 6">
            <a:extLst>
              <a:ext uri="{FF2B5EF4-FFF2-40B4-BE49-F238E27FC236}">
                <a16:creationId xmlns:a16="http://schemas.microsoft.com/office/drawing/2014/main" id="{A7047C67-38A2-A3ED-533D-080E137A6F13}"/>
              </a:ext>
            </a:extLst>
          </p:cNvPr>
          <p:cNvSpPr/>
          <p:nvPr/>
        </p:nvSpPr>
        <p:spPr>
          <a:xfrm>
            <a:off x="2604822" y="1696563"/>
            <a:ext cx="9219463" cy="4356082"/>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400" b="0" i="0" u="none" strike="noStrike" kern="0" cap="none" spc="0" normalizeH="0" baseline="0" noProof="0" dirty="0" err="1">
              <a:ln>
                <a:noFill/>
              </a:ln>
              <a:solidFill>
                <a:srgbClr val="FFFFFF"/>
              </a:solidFill>
              <a:effectLst/>
              <a:uLnTx/>
              <a:uFillTx/>
              <a:latin typeface="Calibri"/>
              <a:ea typeface="+mn-ea"/>
              <a:cs typeface="+mn-cs"/>
            </a:endParaRPr>
          </a:p>
        </p:txBody>
      </p:sp>
      <p:cxnSp>
        <p:nvCxnSpPr>
          <p:cNvPr id="8" name="LineBasicStrong 29">
            <a:extLst>
              <a:ext uri="{FF2B5EF4-FFF2-40B4-BE49-F238E27FC236}">
                <a16:creationId xmlns:a16="http://schemas.microsoft.com/office/drawing/2014/main" id="{A5E62B69-E791-071E-DFF4-7C908354CB91}"/>
              </a:ext>
            </a:extLst>
          </p:cNvPr>
          <p:cNvCxnSpPr>
            <a:cxnSpLocks/>
          </p:cNvCxnSpPr>
          <p:nvPr>
            <p:custDataLst>
              <p:tags r:id="rId3"/>
            </p:custDataLst>
          </p:nvPr>
        </p:nvCxnSpPr>
        <p:spPr>
          <a:xfrm>
            <a:off x="6680023" y="1964514"/>
            <a:ext cx="5088921" cy="0"/>
          </a:xfrm>
          <a:prstGeom prst="straightConnector1">
            <a:avLst/>
          </a:prstGeom>
          <a:noFill/>
          <a:ln w="12700" cap="flat" cmpd="sng" algn="ctr">
            <a:solidFill>
              <a:srgbClr val="7F7F7F"/>
            </a:solidFill>
            <a:prstDash val="solid"/>
            <a:miter lim="800000"/>
            <a:tailEnd type="none"/>
          </a:ln>
          <a:effectLst/>
        </p:spPr>
      </p:cxnSp>
      <p:sp>
        <p:nvSpPr>
          <p:cNvPr id="9" name="TextBox 8">
            <a:extLst>
              <a:ext uri="{FF2B5EF4-FFF2-40B4-BE49-F238E27FC236}">
                <a16:creationId xmlns:a16="http://schemas.microsoft.com/office/drawing/2014/main" id="{00022A5A-2D23-DF4F-F02A-698A8CF51DD3}"/>
              </a:ext>
            </a:extLst>
          </p:cNvPr>
          <p:cNvSpPr txBox="1"/>
          <p:nvPr/>
        </p:nvSpPr>
        <p:spPr>
          <a:xfrm>
            <a:off x="6752818" y="5742842"/>
            <a:ext cx="429325" cy="391622"/>
          </a:xfrm>
          <a:prstGeom prst="rect">
            <a:avLst/>
          </a:prstGeom>
          <a:ln w="6350">
            <a:noFill/>
            <a:miter lim="800000"/>
          </a:ln>
        </p:spPr>
        <p:txBody>
          <a:bodyPr vert="horz" wrap="square" lIns="0" tIns="0" rIns="0" bIns="0" rtlCol="0" anchor="ctr" anchorCtr="0">
            <a:no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GB" sz="1800" b="1" i="0" u="none" strike="noStrike" kern="0" cap="none" spc="0" normalizeH="0" baseline="0" noProof="0" dirty="0">
                <a:ln>
                  <a:noFill/>
                </a:ln>
                <a:solidFill>
                  <a:srgbClr val="000000"/>
                </a:solidFill>
                <a:effectLst/>
                <a:uLnTx/>
                <a:uFillTx/>
              </a:rPr>
              <a:t>0%</a:t>
            </a:r>
          </a:p>
        </p:txBody>
      </p:sp>
      <p:sp>
        <p:nvSpPr>
          <p:cNvPr id="10" name="TextBox 9">
            <a:extLst>
              <a:ext uri="{FF2B5EF4-FFF2-40B4-BE49-F238E27FC236}">
                <a16:creationId xmlns:a16="http://schemas.microsoft.com/office/drawing/2014/main" id="{DDC53265-ABAE-9932-40FB-3F1706208F4A}"/>
              </a:ext>
            </a:extLst>
          </p:cNvPr>
          <p:cNvSpPr txBox="1"/>
          <p:nvPr/>
        </p:nvSpPr>
        <p:spPr>
          <a:xfrm>
            <a:off x="11455071" y="5735458"/>
            <a:ext cx="429325" cy="391622"/>
          </a:xfrm>
          <a:prstGeom prst="rect">
            <a:avLst/>
          </a:prstGeom>
          <a:ln w="6350">
            <a:noFill/>
            <a:miter lim="800000"/>
          </a:ln>
        </p:spPr>
        <p:txBody>
          <a:bodyPr vert="horz" wrap="square" lIns="0" tIns="0" rIns="0" bIns="0" rtlCol="0" anchor="ctr" anchorCtr="0">
            <a:no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GB" sz="1800" b="1" i="0" u="none" strike="noStrike" kern="0" cap="none" spc="0" normalizeH="0" baseline="0" noProof="0" dirty="0">
                <a:ln>
                  <a:noFill/>
                </a:ln>
                <a:solidFill>
                  <a:srgbClr val="000000"/>
                </a:solidFill>
                <a:effectLst/>
                <a:uLnTx/>
                <a:uFillTx/>
              </a:rPr>
              <a:t>65%</a:t>
            </a:r>
          </a:p>
        </p:txBody>
      </p:sp>
      <p:sp>
        <p:nvSpPr>
          <p:cNvPr id="11" name="TextBox 10">
            <a:extLst>
              <a:ext uri="{FF2B5EF4-FFF2-40B4-BE49-F238E27FC236}">
                <a16:creationId xmlns:a16="http://schemas.microsoft.com/office/drawing/2014/main" id="{FA2AB9B4-6A0A-6AAB-2B58-D9365BCECF84}"/>
              </a:ext>
            </a:extLst>
          </p:cNvPr>
          <p:cNvSpPr txBox="1"/>
          <p:nvPr/>
        </p:nvSpPr>
        <p:spPr>
          <a:xfrm>
            <a:off x="4503639" y="1706168"/>
            <a:ext cx="2619036" cy="338554"/>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Virginia Youth with… </a:t>
            </a:r>
            <a:endParaRPr kumimoji="0" lang="en-GB" sz="1600" b="0" i="0" u="none" strike="noStrike" kern="0" cap="none" spc="0" normalizeH="0" baseline="0" noProof="0" dirty="0">
              <a:ln>
                <a:noFill/>
              </a:ln>
              <a:solidFill>
                <a:srgbClr val="000000"/>
              </a:solidFill>
              <a:effectLst/>
              <a:uLnTx/>
              <a:uFillTx/>
            </a:endParaRPr>
          </a:p>
        </p:txBody>
      </p:sp>
      <p:sp>
        <p:nvSpPr>
          <p:cNvPr id="12" name="TextBox 11">
            <a:extLst>
              <a:ext uri="{FF2B5EF4-FFF2-40B4-BE49-F238E27FC236}">
                <a16:creationId xmlns:a16="http://schemas.microsoft.com/office/drawing/2014/main" id="{E8027DA0-FED3-84B9-5496-AF5F0F96136F}"/>
              </a:ext>
            </a:extLst>
          </p:cNvPr>
          <p:cNvSpPr txBox="1"/>
          <p:nvPr/>
        </p:nvSpPr>
        <p:spPr>
          <a:xfrm>
            <a:off x="4515493" y="2046805"/>
            <a:ext cx="2377889" cy="584775"/>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At least one major depressive episode (MDE)</a:t>
            </a:r>
            <a:endParaRPr kumimoji="0" lang="en-GB" sz="1600" b="0" i="0" u="none" strike="noStrike" kern="0" cap="none" spc="0" normalizeH="0" baseline="0" noProof="0" dirty="0">
              <a:ln>
                <a:noFill/>
              </a:ln>
              <a:solidFill>
                <a:srgbClr val="000000"/>
              </a:solidFill>
              <a:effectLst/>
              <a:uLnTx/>
              <a:uFillTx/>
            </a:endParaRPr>
          </a:p>
        </p:txBody>
      </p:sp>
      <p:sp>
        <p:nvSpPr>
          <p:cNvPr id="13" name="TextBox 12">
            <a:extLst>
              <a:ext uri="{FF2B5EF4-FFF2-40B4-BE49-F238E27FC236}">
                <a16:creationId xmlns:a16="http://schemas.microsoft.com/office/drawing/2014/main" id="{0FF46743-926C-DCCC-40DE-7E78A05A5943}"/>
              </a:ext>
            </a:extLst>
          </p:cNvPr>
          <p:cNvSpPr txBox="1"/>
          <p:nvPr/>
        </p:nvSpPr>
        <p:spPr>
          <a:xfrm>
            <a:off x="4515493" y="2838233"/>
            <a:ext cx="1961626" cy="584775"/>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Substance use disorder</a:t>
            </a:r>
            <a:endParaRPr kumimoji="0" lang="en-GB" sz="1600" b="0" i="0" u="none" strike="noStrike" kern="0" cap="none" spc="0" normalizeH="0" baseline="0" noProof="0" dirty="0">
              <a:ln>
                <a:noFill/>
              </a:ln>
              <a:solidFill>
                <a:srgbClr val="000000"/>
              </a:solidFill>
              <a:effectLst/>
              <a:uLnTx/>
              <a:uFillTx/>
            </a:endParaRPr>
          </a:p>
        </p:txBody>
      </p:sp>
      <p:sp>
        <p:nvSpPr>
          <p:cNvPr id="14" name="TextBox 13">
            <a:extLst>
              <a:ext uri="{FF2B5EF4-FFF2-40B4-BE49-F238E27FC236}">
                <a16:creationId xmlns:a16="http://schemas.microsoft.com/office/drawing/2014/main" id="{EBD433F3-094F-E37C-FE45-679A435438CE}"/>
              </a:ext>
            </a:extLst>
          </p:cNvPr>
          <p:cNvSpPr txBox="1"/>
          <p:nvPr/>
        </p:nvSpPr>
        <p:spPr>
          <a:xfrm>
            <a:off x="4508887" y="4254570"/>
            <a:ext cx="2353824" cy="584775"/>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MDE who did not receive mental health services</a:t>
            </a:r>
            <a:endParaRPr kumimoji="0" lang="en-GB" sz="1600" b="0" i="0" u="none" strike="noStrike" kern="0" cap="none" spc="0" normalizeH="0" baseline="0" noProof="0" dirty="0">
              <a:ln>
                <a:noFill/>
              </a:ln>
              <a:solidFill>
                <a:srgbClr val="000000"/>
              </a:solidFill>
              <a:effectLst/>
              <a:uLnTx/>
              <a:uFillTx/>
            </a:endParaRPr>
          </a:p>
        </p:txBody>
      </p:sp>
      <p:sp>
        <p:nvSpPr>
          <p:cNvPr id="15" name="TextBox 14">
            <a:extLst>
              <a:ext uri="{FF2B5EF4-FFF2-40B4-BE49-F238E27FC236}">
                <a16:creationId xmlns:a16="http://schemas.microsoft.com/office/drawing/2014/main" id="{055A5E1A-7841-6425-E37D-9C3F50640E2B}"/>
              </a:ext>
            </a:extLst>
          </p:cNvPr>
          <p:cNvSpPr txBox="1"/>
          <p:nvPr/>
        </p:nvSpPr>
        <p:spPr>
          <a:xfrm>
            <a:off x="4515493" y="3580697"/>
            <a:ext cx="1955653" cy="338554"/>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Severe MDE</a:t>
            </a:r>
            <a:endParaRPr kumimoji="0" lang="en-GB" sz="1600" b="0" i="0" u="none" strike="noStrike" kern="0" cap="none" spc="0" normalizeH="0" baseline="0" noProof="0" dirty="0">
              <a:ln>
                <a:noFill/>
              </a:ln>
              <a:solidFill>
                <a:srgbClr val="000000"/>
              </a:solidFill>
              <a:effectLst/>
              <a:uLnTx/>
              <a:uFillTx/>
            </a:endParaRPr>
          </a:p>
        </p:txBody>
      </p:sp>
      <p:sp>
        <p:nvSpPr>
          <p:cNvPr id="16" name="TextBox 15">
            <a:extLst>
              <a:ext uri="{FF2B5EF4-FFF2-40B4-BE49-F238E27FC236}">
                <a16:creationId xmlns:a16="http://schemas.microsoft.com/office/drawing/2014/main" id="{86127DED-2A79-BF34-2680-B976E95B461E}"/>
              </a:ext>
            </a:extLst>
          </p:cNvPr>
          <p:cNvSpPr txBox="1"/>
          <p:nvPr/>
        </p:nvSpPr>
        <p:spPr>
          <a:xfrm>
            <a:off x="4486893" y="4984833"/>
            <a:ext cx="2265925" cy="830997"/>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Private insurance that did not cover mental or emotional problems </a:t>
            </a:r>
            <a:endParaRPr kumimoji="0" lang="en-GB" sz="1600" b="0" i="0" u="none" strike="noStrike" kern="0" cap="none" spc="0" normalizeH="0" baseline="0" noProof="0" dirty="0">
              <a:ln>
                <a:noFill/>
              </a:ln>
              <a:solidFill>
                <a:srgbClr val="000000"/>
              </a:solidFill>
              <a:effectLst/>
              <a:uLnTx/>
              <a:uFillTx/>
            </a:endParaRPr>
          </a:p>
        </p:txBody>
      </p:sp>
      <p:cxnSp>
        <p:nvCxnSpPr>
          <p:cNvPr id="17" name="LineBasicDefault 4">
            <a:extLst>
              <a:ext uri="{FF2B5EF4-FFF2-40B4-BE49-F238E27FC236}">
                <a16:creationId xmlns:a16="http://schemas.microsoft.com/office/drawing/2014/main" id="{64F7EE62-5D6F-0E18-17AB-BB0BD5863297}"/>
              </a:ext>
            </a:extLst>
          </p:cNvPr>
          <p:cNvCxnSpPr>
            <a:cxnSpLocks/>
          </p:cNvCxnSpPr>
          <p:nvPr>
            <p:custDataLst>
              <p:tags r:id="rId4"/>
            </p:custDataLst>
          </p:nvPr>
        </p:nvCxnSpPr>
        <p:spPr>
          <a:xfrm>
            <a:off x="4372651" y="2725260"/>
            <a:ext cx="7426619" cy="0"/>
          </a:xfrm>
          <a:prstGeom prst="straightConnector1">
            <a:avLst/>
          </a:prstGeom>
          <a:noFill/>
          <a:ln w="6350" cap="flat" cmpd="sng" algn="ctr">
            <a:solidFill>
              <a:srgbClr val="FFFFFF">
                <a:lumMod val="75000"/>
              </a:srgbClr>
            </a:solidFill>
            <a:prstDash val="lgDash"/>
            <a:miter lim="800000"/>
            <a:tailEnd type="none"/>
          </a:ln>
          <a:effectLst/>
        </p:spPr>
      </p:cxnSp>
      <p:cxnSp>
        <p:nvCxnSpPr>
          <p:cNvPr id="18" name="LineBasicDefault 4">
            <a:extLst>
              <a:ext uri="{FF2B5EF4-FFF2-40B4-BE49-F238E27FC236}">
                <a16:creationId xmlns:a16="http://schemas.microsoft.com/office/drawing/2014/main" id="{81183365-E4C6-9011-D402-52624CB2BAC2}"/>
              </a:ext>
            </a:extLst>
          </p:cNvPr>
          <p:cNvCxnSpPr>
            <a:cxnSpLocks/>
          </p:cNvCxnSpPr>
          <p:nvPr>
            <p:custDataLst>
              <p:tags r:id="rId5"/>
            </p:custDataLst>
          </p:nvPr>
        </p:nvCxnSpPr>
        <p:spPr>
          <a:xfrm>
            <a:off x="4372651" y="3465967"/>
            <a:ext cx="7426619" cy="0"/>
          </a:xfrm>
          <a:prstGeom prst="straightConnector1">
            <a:avLst/>
          </a:prstGeom>
          <a:noFill/>
          <a:ln w="6350" cap="flat" cmpd="sng" algn="ctr">
            <a:solidFill>
              <a:srgbClr val="FFFFFF">
                <a:lumMod val="75000"/>
              </a:srgbClr>
            </a:solidFill>
            <a:prstDash val="lgDash"/>
            <a:miter lim="800000"/>
            <a:tailEnd type="none"/>
          </a:ln>
          <a:effectLst/>
        </p:spPr>
      </p:cxnSp>
      <p:cxnSp>
        <p:nvCxnSpPr>
          <p:cNvPr id="19" name="LineBasicDefault 4">
            <a:extLst>
              <a:ext uri="{FF2B5EF4-FFF2-40B4-BE49-F238E27FC236}">
                <a16:creationId xmlns:a16="http://schemas.microsoft.com/office/drawing/2014/main" id="{B380853A-448D-20D8-E3E3-C26CFA9CC557}"/>
              </a:ext>
            </a:extLst>
          </p:cNvPr>
          <p:cNvCxnSpPr>
            <a:cxnSpLocks/>
          </p:cNvCxnSpPr>
          <p:nvPr>
            <p:custDataLst>
              <p:tags r:id="rId6"/>
            </p:custDataLst>
          </p:nvPr>
        </p:nvCxnSpPr>
        <p:spPr>
          <a:xfrm>
            <a:off x="2727038" y="4176857"/>
            <a:ext cx="9072232" cy="29817"/>
          </a:xfrm>
          <a:prstGeom prst="straightConnector1">
            <a:avLst/>
          </a:prstGeom>
          <a:noFill/>
          <a:ln w="6350" cap="flat" cmpd="sng" algn="ctr">
            <a:solidFill>
              <a:srgbClr val="FFFFFF">
                <a:lumMod val="75000"/>
              </a:srgbClr>
            </a:solidFill>
            <a:prstDash val="lgDash"/>
            <a:miter lim="800000"/>
            <a:tailEnd type="none"/>
          </a:ln>
          <a:effectLst/>
        </p:spPr>
      </p:cxnSp>
      <p:cxnSp>
        <p:nvCxnSpPr>
          <p:cNvPr id="20" name="LineBasicDefault 4">
            <a:extLst>
              <a:ext uri="{FF2B5EF4-FFF2-40B4-BE49-F238E27FC236}">
                <a16:creationId xmlns:a16="http://schemas.microsoft.com/office/drawing/2014/main" id="{B2F904AD-0F28-D615-53AD-E59093BB5C9E}"/>
              </a:ext>
            </a:extLst>
          </p:cNvPr>
          <p:cNvCxnSpPr>
            <a:cxnSpLocks/>
          </p:cNvCxnSpPr>
          <p:nvPr>
            <p:custDataLst>
              <p:tags r:id="rId7"/>
            </p:custDataLst>
          </p:nvPr>
        </p:nvCxnSpPr>
        <p:spPr>
          <a:xfrm>
            <a:off x="4372651" y="4947380"/>
            <a:ext cx="7426619" cy="0"/>
          </a:xfrm>
          <a:prstGeom prst="straightConnector1">
            <a:avLst/>
          </a:prstGeom>
          <a:noFill/>
          <a:ln w="6350" cap="flat" cmpd="sng" algn="ctr">
            <a:solidFill>
              <a:srgbClr val="FFFFFF">
                <a:lumMod val="75000"/>
              </a:srgbClr>
            </a:solidFill>
            <a:prstDash val="lgDash"/>
            <a:miter lim="800000"/>
            <a:tailEnd type="none"/>
          </a:ln>
          <a:effectLst/>
        </p:spPr>
      </p:cxnSp>
      <p:sp>
        <p:nvSpPr>
          <p:cNvPr id="21" name="TextBox 20">
            <a:extLst>
              <a:ext uri="{FF2B5EF4-FFF2-40B4-BE49-F238E27FC236}">
                <a16:creationId xmlns:a16="http://schemas.microsoft.com/office/drawing/2014/main" id="{16640717-7108-90F7-07B0-F9090D865AA0}"/>
              </a:ext>
            </a:extLst>
          </p:cNvPr>
          <p:cNvSpPr txBox="1"/>
          <p:nvPr/>
        </p:nvSpPr>
        <p:spPr>
          <a:xfrm>
            <a:off x="2604822" y="1706168"/>
            <a:ext cx="2037503" cy="338554"/>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Prevalence measures</a:t>
            </a:r>
            <a:endParaRPr kumimoji="0" lang="en-GB" sz="1600" b="1" i="0" u="none" strike="noStrike" kern="0" cap="none" spc="0" normalizeH="0" baseline="0" noProof="0" dirty="0">
              <a:ln>
                <a:noFill/>
              </a:ln>
              <a:solidFill>
                <a:srgbClr val="000000"/>
              </a:solidFill>
              <a:effectLst/>
              <a:uLnTx/>
              <a:uFillTx/>
            </a:endParaRPr>
          </a:p>
        </p:txBody>
      </p:sp>
      <p:sp>
        <p:nvSpPr>
          <p:cNvPr id="22" name="TextBox 21">
            <a:extLst>
              <a:ext uri="{FF2B5EF4-FFF2-40B4-BE49-F238E27FC236}">
                <a16:creationId xmlns:a16="http://schemas.microsoft.com/office/drawing/2014/main" id="{114CA612-D807-A91E-6012-0A4F6FAD72D8}"/>
              </a:ext>
            </a:extLst>
          </p:cNvPr>
          <p:cNvSpPr txBox="1"/>
          <p:nvPr/>
        </p:nvSpPr>
        <p:spPr>
          <a:xfrm>
            <a:off x="2604822" y="4176857"/>
            <a:ext cx="1820069" cy="584775"/>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Access barrier measures</a:t>
            </a:r>
            <a:endParaRPr kumimoji="0" lang="en-GB" sz="1600" b="1" i="0" u="none" strike="noStrike" kern="0" cap="none" spc="0" normalizeH="0" baseline="0" noProof="0" dirty="0">
              <a:ln>
                <a:noFill/>
              </a:ln>
              <a:solidFill>
                <a:srgbClr val="000000"/>
              </a:solidFill>
              <a:effectLst/>
              <a:uLnTx/>
              <a:uFillTx/>
            </a:endParaRPr>
          </a:p>
        </p:txBody>
      </p:sp>
      <p:cxnSp>
        <p:nvCxnSpPr>
          <p:cNvPr id="23" name="LineBasicStrong 29">
            <a:extLst>
              <a:ext uri="{FF2B5EF4-FFF2-40B4-BE49-F238E27FC236}">
                <a16:creationId xmlns:a16="http://schemas.microsoft.com/office/drawing/2014/main" id="{72EF801F-15CA-01AD-2140-7CD9C33827BF}"/>
              </a:ext>
            </a:extLst>
          </p:cNvPr>
          <p:cNvCxnSpPr>
            <a:cxnSpLocks/>
          </p:cNvCxnSpPr>
          <p:nvPr>
            <p:custDataLst>
              <p:tags r:id="rId8"/>
            </p:custDataLst>
          </p:nvPr>
        </p:nvCxnSpPr>
        <p:spPr>
          <a:xfrm>
            <a:off x="6665243" y="5787190"/>
            <a:ext cx="3555112" cy="0"/>
          </a:xfrm>
          <a:prstGeom prst="straightConnector1">
            <a:avLst/>
          </a:prstGeom>
          <a:noFill/>
          <a:ln w="12700" cap="flat" cmpd="sng" algn="ctr">
            <a:solidFill>
              <a:srgbClr val="7F7F7F"/>
            </a:solidFill>
            <a:prstDash val="solid"/>
            <a:miter lim="800000"/>
            <a:tailEnd type="none"/>
          </a:ln>
          <a:effectLst/>
        </p:spPr>
      </p:cxnSp>
      <p:sp>
        <p:nvSpPr>
          <p:cNvPr id="24" name="TextBox 23">
            <a:extLst>
              <a:ext uri="{FF2B5EF4-FFF2-40B4-BE49-F238E27FC236}">
                <a16:creationId xmlns:a16="http://schemas.microsoft.com/office/drawing/2014/main" id="{1096A8BD-4A2C-CC92-34E4-C684DE683732}"/>
              </a:ext>
            </a:extLst>
          </p:cNvPr>
          <p:cNvSpPr txBox="1">
            <a:spLocks/>
          </p:cNvSpPr>
          <p:nvPr/>
        </p:nvSpPr>
        <p:spPr>
          <a:xfrm flipH="1">
            <a:off x="6654940" y="3108554"/>
            <a:ext cx="495379"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3.7%</a:t>
            </a:r>
          </a:p>
        </p:txBody>
      </p:sp>
      <p:sp>
        <p:nvSpPr>
          <p:cNvPr id="25" name="TextBox 24">
            <a:extLst>
              <a:ext uri="{FF2B5EF4-FFF2-40B4-BE49-F238E27FC236}">
                <a16:creationId xmlns:a16="http://schemas.microsoft.com/office/drawing/2014/main" id="{9388D943-418B-A026-EF9C-BBD140C04981}"/>
              </a:ext>
            </a:extLst>
          </p:cNvPr>
          <p:cNvSpPr txBox="1">
            <a:spLocks/>
          </p:cNvSpPr>
          <p:nvPr/>
        </p:nvSpPr>
        <p:spPr>
          <a:xfrm flipH="1">
            <a:off x="6654307" y="2658600"/>
            <a:ext cx="495379"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4.1%</a:t>
            </a:r>
          </a:p>
        </p:txBody>
      </p:sp>
      <p:cxnSp>
        <p:nvCxnSpPr>
          <p:cNvPr id="26" name="LineBasicStrong 29">
            <a:extLst>
              <a:ext uri="{FF2B5EF4-FFF2-40B4-BE49-F238E27FC236}">
                <a16:creationId xmlns:a16="http://schemas.microsoft.com/office/drawing/2014/main" id="{675DBE03-6ABF-E6C4-8095-0916F7E6AE6C}"/>
              </a:ext>
            </a:extLst>
          </p:cNvPr>
          <p:cNvCxnSpPr>
            <a:cxnSpLocks/>
          </p:cNvCxnSpPr>
          <p:nvPr>
            <p:custDataLst>
              <p:tags r:id="rId9"/>
            </p:custDataLst>
          </p:nvPr>
        </p:nvCxnSpPr>
        <p:spPr>
          <a:xfrm>
            <a:off x="7018107" y="3021013"/>
            <a:ext cx="365760" cy="0"/>
          </a:xfrm>
          <a:prstGeom prst="straightConnector1">
            <a:avLst/>
          </a:prstGeom>
          <a:noFill/>
          <a:ln w="12700" cap="flat" cmpd="sng" algn="ctr">
            <a:solidFill>
              <a:srgbClr val="D43532"/>
            </a:solidFill>
            <a:prstDash val="solid"/>
            <a:miter lim="800000"/>
            <a:headEnd type="oval"/>
            <a:tailEnd type="triangle"/>
          </a:ln>
          <a:effectLst/>
        </p:spPr>
      </p:cxnSp>
      <p:cxnSp>
        <p:nvCxnSpPr>
          <p:cNvPr id="27" name="LineBasicStrong 29">
            <a:extLst>
              <a:ext uri="{FF2B5EF4-FFF2-40B4-BE49-F238E27FC236}">
                <a16:creationId xmlns:a16="http://schemas.microsoft.com/office/drawing/2014/main" id="{89F0E9BF-2C7E-7B05-42A6-C8C7F5946449}"/>
              </a:ext>
            </a:extLst>
          </p:cNvPr>
          <p:cNvCxnSpPr>
            <a:cxnSpLocks/>
          </p:cNvCxnSpPr>
          <p:nvPr>
            <p:custDataLst>
              <p:tags r:id="rId10"/>
            </p:custDataLst>
          </p:nvPr>
        </p:nvCxnSpPr>
        <p:spPr>
          <a:xfrm>
            <a:off x="6999615" y="3173534"/>
            <a:ext cx="548640" cy="0"/>
          </a:xfrm>
          <a:prstGeom prst="straightConnector1">
            <a:avLst/>
          </a:prstGeom>
          <a:noFill/>
          <a:ln w="12700" cap="flat" cmpd="sng" algn="ctr">
            <a:solidFill>
              <a:srgbClr val="D43532"/>
            </a:solidFill>
            <a:prstDash val="dash"/>
            <a:miter lim="800000"/>
            <a:headEnd type="oval"/>
            <a:tailEnd type="triangle"/>
          </a:ln>
          <a:effectLst/>
        </p:spPr>
      </p:cxnSp>
      <p:sp>
        <p:nvSpPr>
          <p:cNvPr id="28" name="TextBox 27">
            <a:extLst>
              <a:ext uri="{FF2B5EF4-FFF2-40B4-BE49-F238E27FC236}">
                <a16:creationId xmlns:a16="http://schemas.microsoft.com/office/drawing/2014/main" id="{575978C6-9298-3D3A-F950-140832BD2ACB}"/>
              </a:ext>
            </a:extLst>
          </p:cNvPr>
          <p:cNvSpPr txBox="1">
            <a:spLocks/>
          </p:cNvSpPr>
          <p:nvPr/>
        </p:nvSpPr>
        <p:spPr>
          <a:xfrm flipH="1">
            <a:off x="7252952" y="2672859"/>
            <a:ext cx="495379"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6.4%</a:t>
            </a:r>
          </a:p>
        </p:txBody>
      </p:sp>
      <p:sp>
        <p:nvSpPr>
          <p:cNvPr id="29" name="TextBox 28">
            <a:extLst>
              <a:ext uri="{FF2B5EF4-FFF2-40B4-BE49-F238E27FC236}">
                <a16:creationId xmlns:a16="http://schemas.microsoft.com/office/drawing/2014/main" id="{15AAB0BF-CE65-0FA4-A0C0-0AD7D05613D1}"/>
              </a:ext>
            </a:extLst>
          </p:cNvPr>
          <p:cNvSpPr txBox="1">
            <a:spLocks/>
          </p:cNvSpPr>
          <p:nvPr/>
        </p:nvSpPr>
        <p:spPr>
          <a:xfrm flipH="1">
            <a:off x="7326576" y="3122611"/>
            <a:ext cx="346299"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7%</a:t>
            </a:r>
          </a:p>
        </p:txBody>
      </p:sp>
      <p:sp>
        <p:nvSpPr>
          <p:cNvPr id="30" name="TextBox 29">
            <a:extLst>
              <a:ext uri="{FF2B5EF4-FFF2-40B4-BE49-F238E27FC236}">
                <a16:creationId xmlns:a16="http://schemas.microsoft.com/office/drawing/2014/main" id="{2C3A20CC-1BD6-F596-5B46-1C009873E277}"/>
              </a:ext>
            </a:extLst>
          </p:cNvPr>
          <p:cNvSpPr txBox="1">
            <a:spLocks/>
          </p:cNvSpPr>
          <p:nvPr/>
        </p:nvSpPr>
        <p:spPr>
          <a:xfrm flipH="1">
            <a:off x="7362576" y="3420930"/>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10.6%</a:t>
            </a:r>
          </a:p>
        </p:txBody>
      </p:sp>
      <p:cxnSp>
        <p:nvCxnSpPr>
          <p:cNvPr id="31" name="LineBasicStrong 29">
            <a:extLst>
              <a:ext uri="{FF2B5EF4-FFF2-40B4-BE49-F238E27FC236}">
                <a16:creationId xmlns:a16="http://schemas.microsoft.com/office/drawing/2014/main" id="{2309FA5D-6E2A-8AE5-F45D-50273F02D70B}"/>
              </a:ext>
            </a:extLst>
          </p:cNvPr>
          <p:cNvCxnSpPr>
            <a:cxnSpLocks/>
          </p:cNvCxnSpPr>
          <p:nvPr>
            <p:custDataLst>
              <p:tags r:id="rId11"/>
            </p:custDataLst>
          </p:nvPr>
        </p:nvCxnSpPr>
        <p:spPr>
          <a:xfrm>
            <a:off x="7724218" y="3783343"/>
            <a:ext cx="182880" cy="0"/>
          </a:xfrm>
          <a:prstGeom prst="straightConnector1">
            <a:avLst/>
          </a:prstGeom>
          <a:noFill/>
          <a:ln w="12700" cap="flat" cmpd="sng" algn="ctr">
            <a:solidFill>
              <a:srgbClr val="D43532"/>
            </a:solidFill>
            <a:prstDash val="solid"/>
            <a:miter lim="800000"/>
            <a:headEnd type="oval"/>
            <a:tailEnd type="triangle"/>
          </a:ln>
          <a:effectLst/>
        </p:spPr>
      </p:cxnSp>
      <p:sp>
        <p:nvSpPr>
          <p:cNvPr id="32" name="TextBox 31">
            <a:extLst>
              <a:ext uri="{FF2B5EF4-FFF2-40B4-BE49-F238E27FC236}">
                <a16:creationId xmlns:a16="http://schemas.microsoft.com/office/drawing/2014/main" id="{69BEF8BE-DD08-7042-DF12-AB41A59A8CD3}"/>
              </a:ext>
            </a:extLst>
          </p:cNvPr>
          <p:cNvSpPr txBox="1">
            <a:spLocks/>
          </p:cNvSpPr>
          <p:nvPr/>
        </p:nvSpPr>
        <p:spPr>
          <a:xfrm flipH="1">
            <a:off x="7912736" y="3420930"/>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11.5%</a:t>
            </a:r>
          </a:p>
        </p:txBody>
      </p:sp>
      <p:sp>
        <p:nvSpPr>
          <p:cNvPr id="33" name="TextBox 32">
            <a:extLst>
              <a:ext uri="{FF2B5EF4-FFF2-40B4-BE49-F238E27FC236}">
                <a16:creationId xmlns:a16="http://schemas.microsoft.com/office/drawing/2014/main" id="{24CF23FA-F587-757A-6F45-A47D47EDB33F}"/>
              </a:ext>
            </a:extLst>
          </p:cNvPr>
          <p:cNvSpPr txBox="1">
            <a:spLocks/>
          </p:cNvSpPr>
          <p:nvPr/>
        </p:nvSpPr>
        <p:spPr>
          <a:xfrm flipH="1">
            <a:off x="10385805" y="4586526"/>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55.2%</a:t>
            </a:r>
          </a:p>
        </p:txBody>
      </p:sp>
      <p:sp>
        <p:nvSpPr>
          <p:cNvPr id="34" name="TextBox 33">
            <a:extLst>
              <a:ext uri="{FF2B5EF4-FFF2-40B4-BE49-F238E27FC236}">
                <a16:creationId xmlns:a16="http://schemas.microsoft.com/office/drawing/2014/main" id="{E684DADD-4C1D-9E97-1D10-D8295E41B693}"/>
              </a:ext>
            </a:extLst>
          </p:cNvPr>
          <p:cNvSpPr txBox="1">
            <a:spLocks/>
          </p:cNvSpPr>
          <p:nvPr/>
        </p:nvSpPr>
        <p:spPr>
          <a:xfrm flipH="1">
            <a:off x="11257470" y="4123936"/>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136735"/>
                </a:solidFill>
                <a:effectLst/>
                <a:uLnTx/>
                <a:uFillTx/>
              </a:rPr>
              <a:t>60.3%</a:t>
            </a:r>
          </a:p>
        </p:txBody>
      </p:sp>
      <p:cxnSp>
        <p:nvCxnSpPr>
          <p:cNvPr id="35" name="LineBasicStrong 29">
            <a:extLst>
              <a:ext uri="{FF2B5EF4-FFF2-40B4-BE49-F238E27FC236}">
                <a16:creationId xmlns:a16="http://schemas.microsoft.com/office/drawing/2014/main" id="{07B651E0-F04B-3772-ED00-B727FADBB0C5}"/>
              </a:ext>
            </a:extLst>
          </p:cNvPr>
          <p:cNvCxnSpPr>
            <a:cxnSpLocks/>
          </p:cNvCxnSpPr>
          <p:nvPr>
            <p:custDataLst>
              <p:tags r:id="rId12"/>
            </p:custDataLst>
          </p:nvPr>
        </p:nvCxnSpPr>
        <p:spPr>
          <a:xfrm>
            <a:off x="11352185" y="4498985"/>
            <a:ext cx="126596" cy="0"/>
          </a:xfrm>
          <a:prstGeom prst="straightConnector1">
            <a:avLst/>
          </a:prstGeom>
          <a:noFill/>
          <a:ln w="12700" cap="flat" cmpd="sng" algn="ctr">
            <a:solidFill>
              <a:srgbClr val="136735"/>
            </a:solidFill>
            <a:prstDash val="solid"/>
            <a:miter lim="800000"/>
            <a:headEnd type="triangle"/>
            <a:tailEnd type="oval"/>
          </a:ln>
          <a:effectLst/>
        </p:spPr>
      </p:cxnSp>
      <p:cxnSp>
        <p:nvCxnSpPr>
          <p:cNvPr id="36" name="LineBasicStrong 29">
            <a:extLst>
              <a:ext uri="{FF2B5EF4-FFF2-40B4-BE49-F238E27FC236}">
                <a16:creationId xmlns:a16="http://schemas.microsoft.com/office/drawing/2014/main" id="{EB2D9DC6-C6A4-71AC-521F-01BED002E457}"/>
              </a:ext>
            </a:extLst>
          </p:cNvPr>
          <p:cNvCxnSpPr>
            <a:cxnSpLocks/>
          </p:cNvCxnSpPr>
          <p:nvPr>
            <p:custDataLst>
              <p:tags r:id="rId13"/>
            </p:custDataLst>
          </p:nvPr>
        </p:nvCxnSpPr>
        <p:spPr>
          <a:xfrm>
            <a:off x="10579432" y="4651506"/>
            <a:ext cx="914400" cy="0"/>
          </a:xfrm>
          <a:prstGeom prst="straightConnector1">
            <a:avLst/>
          </a:prstGeom>
          <a:noFill/>
          <a:ln w="12700" cap="flat" cmpd="sng" algn="ctr">
            <a:solidFill>
              <a:srgbClr val="D43532"/>
            </a:solidFill>
            <a:prstDash val="dash"/>
            <a:miter lim="800000"/>
            <a:headEnd type="oval"/>
            <a:tailEnd type="triangle"/>
          </a:ln>
          <a:effectLst/>
        </p:spPr>
      </p:cxnSp>
      <p:sp>
        <p:nvSpPr>
          <p:cNvPr id="37" name="TextBox 36">
            <a:extLst>
              <a:ext uri="{FF2B5EF4-FFF2-40B4-BE49-F238E27FC236}">
                <a16:creationId xmlns:a16="http://schemas.microsoft.com/office/drawing/2014/main" id="{F2D727E5-2EDC-6653-2C67-AD404B2CDA39}"/>
              </a:ext>
            </a:extLst>
          </p:cNvPr>
          <p:cNvSpPr txBox="1">
            <a:spLocks/>
          </p:cNvSpPr>
          <p:nvPr/>
        </p:nvSpPr>
        <p:spPr>
          <a:xfrm flipH="1">
            <a:off x="10647655" y="4136572"/>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136735"/>
                </a:solidFill>
                <a:effectLst/>
                <a:uLnTx/>
                <a:uFillTx/>
              </a:rPr>
              <a:t>59.8%</a:t>
            </a:r>
          </a:p>
        </p:txBody>
      </p:sp>
      <p:sp>
        <p:nvSpPr>
          <p:cNvPr id="38" name="TextBox 37">
            <a:extLst>
              <a:ext uri="{FF2B5EF4-FFF2-40B4-BE49-F238E27FC236}">
                <a16:creationId xmlns:a16="http://schemas.microsoft.com/office/drawing/2014/main" id="{7F3B87C5-3029-96EB-A451-0458D9EF547F}"/>
              </a:ext>
            </a:extLst>
          </p:cNvPr>
          <p:cNvSpPr txBox="1">
            <a:spLocks/>
          </p:cNvSpPr>
          <p:nvPr/>
        </p:nvSpPr>
        <p:spPr>
          <a:xfrm flipH="1">
            <a:off x="11092237" y="4586526"/>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60.2%</a:t>
            </a:r>
          </a:p>
        </p:txBody>
      </p:sp>
      <p:sp>
        <p:nvSpPr>
          <p:cNvPr id="39" name="TextBox 38">
            <a:extLst>
              <a:ext uri="{FF2B5EF4-FFF2-40B4-BE49-F238E27FC236}">
                <a16:creationId xmlns:a16="http://schemas.microsoft.com/office/drawing/2014/main" id="{C750AAEA-336E-740C-575C-8E01D2277072}"/>
              </a:ext>
            </a:extLst>
          </p:cNvPr>
          <p:cNvSpPr txBox="1">
            <a:spLocks/>
          </p:cNvSpPr>
          <p:nvPr/>
        </p:nvSpPr>
        <p:spPr>
          <a:xfrm flipH="1">
            <a:off x="7954770" y="2358546"/>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15.6%</a:t>
            </a:r>
          </a:p>
        </p:txBody>
      </p:sp>
      <p:sp>
        <p:nvSpPr>
          <p:cNvPr id="40" name="TextBox 39">
            <a:extLst>
              <a:ext uri="{FF2B5EF4-FFF2-40B4-BE49-F238E27FC236}">
                <a16:creationId xmlns:a16="http://schemas.microsoft.com/office/drawing/2014/main" id="{D7EB59B3-D4CA-E0AF-FB94-70AB19ABA866}"/>
              </a:ext>
            </a:extLst>
          </p:cNvPr>
          <p:cNvSpPr txBox="1">
            <a:spLocks/>
          </p:cNvSpPr>
          <p:nvPr/>
        </p:nvSpPr>
        <p:spPr>
          <a:xfrm flipH="1">
            <a:off x="8718319" y="2358546"/>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19.6%</a:t>
            </a:r>
          </a:p>
        </p:txBody>
      </p:sp>
      <p:sp>
        <p:nvSpPr>
          <p:cNvPr id="41" name="TextBox 40">
            <a:extLst>
              <a:ext uri="{FF2B5EF4-FFF2-40B4-BE49-F238E27FC236}">
                <a16:creationId xmlns:a16="http://schemas.microsoft.com/office/drawing/2014/main" id="{FF67B49F-169C-98E6-1488-639DCD2D4B90}"/>
              </a:ext>
            </a:extLst>
          </p:cNvPr>
          <p:cNvSpPr txBox="1">
            <a:spLocks/>
          </p:cNvSpPr>
          <p:nvPr/>
        </p:nvSpPr>
        <p:spPr>
          <a:xfrm flipH="1">
            <a:off x="7909546" y="1908592"/>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15.1%</a:t>
            </a:r>
          </a:p>
        </p:txBody>
      </p:sp>
      <p:sp>
        <p:nvSpPr>
          <p:cNvPr id="42" name="TextBox 41">
            <a:extLst>
              <a:ext uri="{FF2B5EF4-FFF2-40B4-BE49-F238E27FC236}">
                <a16:creationId xmlns:a16="http://schemas.microsoft.com/office/drawing/2014/main" id="{77E80373-1536-EB37-3F81-19ECEF0B348B}"/>
              </a:ext>
            </a:extLst>
          </p:cNvPr>
          <p:cNvSpPr txBox="1">
            <a:spLocks/>
          </p:cNvSpPr>
          <p:nvPr/>
        </p:nvSpPr>
        <p:spPr>
          <a:xfrm flipH="1">
            <a:off x="8664137" y="1908592"/>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16.4%</a:t>
            </a:r>
          </a:p>
        </p:txBody>
      </p:sp>
      <p:cxnSp>
        <p:nvCxnSpPr>
          <p:cNvPr id="43" name="LineBasicStrong 29">
            <a:extLst>
              <a:ext uri="{FF2B5EF4-FFF2-40B4-BE49-F238E27FC236}">
                <a16:creationId xmlns:a16="http://schemas.microsoft.com/office/drawing/2014/main" id="{8B234980-52B5-BCC0-9824-F63B68F14D10}"/>
              </a:ext>
            </a:extLst>
          </p:cNvPr>
          <p:cNvCxnSpPr>
            <a:cxnSpLocks/>
          </p:cNvCxnSpPr>
          <p:nvPr>
            <p:custDataLst>
              <p:tags r:id="rId14"/>
            </p:custDataLst>
          </p:nvPr>
        </p:nvCxnSpPr>
        <p:spPr>
          <a:xfrm>
            <a:off x="8487163" y="2271126"/>
            <a:ext cx="122350" cy="0"/>
          </a:xfrm>
          <a:prstGeom prst="straightConnector1">
            <a:avLst/>
          </a:prstGeom>
          <a:noFill/>
          <a:ln w="12700" cap="flat" cmpd="sng" algn="ctr">
            <a:solidFill>
              <a:srgbClr val="D43532"/>
            </a:solidFill>
            <a:prstDash val="solid"/>
            <a:miter lim="800000"/>
            <a:headEnd type="oval"/>
            <a:tailEnd type="triangle"/>
          </a:ln>
          <a:effectLst/>
        </p:spPr>
      </p:cxnSp>
      <p:cxnSp>
        <p:nvCxnSpPr>
          <p:cNvPr id="44" name="LineBasicStrong 29">
            <a:extLst>
              <a:ext uri="{FF2B5EF4-FFF2-40B4-BE49-F238E27FC236}">
                <a16:creationId xmlns:a16="http://schemas.microsoft.com/office/drawing/2014/main" id="{6F6394B1-F410-03CE-8074-E66D708D184F}"/>
              </a:ext>
            </a:extLst>
          </p:cNvPr>
          <p:cNvCxnSpPr>
            <a:cxnSpLocks/>
          </p:cNvCxnSpPr>
          <p:nvPr>
            <p:custDataLst>
              <p:tags r:id="rId15"/>
            </p:custDataLst>
          </p:nvPr>
        </p:nvCxnSpPr>
        <p:spPr>
          <a:xfrm>
            <a:off x="8547036" y="2423526"/>
            <a:ext cx="548640" cy="0"/>
          </a:xfrm>
          <a:prstGeom prst="straightConnector1">
            <a:avLst/>
          </a:prstGeom>
          <a:noFill/>
          <a:ln w="12700" cap="flat" cmpd="sng" algn="ctr">
            <a:solidFill>
              <a:srgbClr val="D43532"/>
            </a:solidFill>
            <a:prstDash val="dash"/>
            <a:miter lim="800000"/>
            <a:headEnd type="oval"/>
            <a:tailEnd type="triangle"/>
          </a:ln>
          <a:effectLst/>
        </p:spPr>
      </p:cxnSp>
      <p:sp>
        <p:nvSpPr>
          <p:cNvPr id="45" name="TextBox 44">
            <a:extLst>
              <a:ext uri="{FF2B5EF4-FFF2-40B4-BE49-F238E27FC236}">
                <a16:creationId xmlns:a16="http://schemas.microsoft.com/office/drawing/2014/main" id="{85D66C4F-48EC-7895-6362-D515A428BFD8}"/>
              </a:ext>
            </a:extLst>
          </p:cNvPr>
          <p:cNvSpPr txBox="1">
            <a:spLocks/>
          </p:cNvSpPr>
          <p:nvPr/>
        </p:nvSpPr>
        <p:spPr>
          <a:xfrm flipH="1">
            <a:off x="7638529" y="3870884"/>
            <a:ext cx="444083"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13%</a:t>
            </a:r>
          </a:p>
        </p:txBody>
      </p:sp>
      <p:cxnSp>
        <p:nvCxnSpPr>
          <p:cNvPr id="46" name="LineBasicStrong 29">
            <a:extLst>
              <a:ext uri="{FF2B5EF4-FFF2-40B4-BE49-F238E27FC236}">
                <a16:creationId xmlns:a16="http://schemas.microsoft.com/office/drawing/2014/main" id="{9A9914EA-043E-424A-7EBB-14045096B120}"/>
              </a:ext>
            </a:extLst>
          </p:cNvPr>
          <p:cNvCxnSpPr>
            <a:cxnSpLocks/>
          </p:cNvCxnSpPr>
          <p:nvPr>
            <p:custDataLst>
              <p:tags r:id="rId16"/>
            </p:custDataLst>
          </p:nvPr>
        </p:nvCxnSpPr>
        <p:spPr>
          <a:xfrm>
            <a:off x="7936964" y="3935864"/>
            <a:ext cx="365760" cy="0"/>
          </a:xfrm>
          <a:prstGeom prst="straightConnector1">
            <a:avLst/>
          </a:prstGeom>
          <a:noFill/>
          <a:ln w="12700" cap="flat" cmpd="sng" algn="ctr">
            <a:solidFill>
              <a:srgbClr val="D43532"/>
            </a:solidFill>
            <a:prstDash val="dash"/>
            <a:miter lim="800000"/>
            <a:headEnd type="oval"/>
            <a:tailEnd type="triangle"/>
          </a:ln>
          <a:effectLst/>
        </p:spPr>
      </p:cxnSp>
      <p:sp>
        <p:nvSpPr>
          <p:cNvPr id="47" name="TextBox 46">
            <a:extLst>
              <a:ext uri="{FF2B5EF4-FFF2-40B4-BE49-F238E27FC236}">
                <a16:creationId xmlns:a16="http://schemas.microsoft.com/office/drawing/2014/main" id="{D2F57B83-21C3-2BA5-6C94-376EFC863E8C}"/>
              </a:ext>
            </a:extLst>
          </p:cNvPr>
          <p:cNvSpPr txBox="1">
            <a:spLocks/>
          </p:cNvSpPr>
          <p:nvPr/>
        </p:nvSpPr>
        <p:spPr>
          <a:xfrm flipH="1">
            <a:off x="8198979" y="3854785"/>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15.7%</a:t>
            </a:r>
          </a:p>
        </p:txBody>
      </p:sp>
      <p:sp>
        <p:nvSpPr>
          <p:cNvPr id="48" name="TextBox 47">
            <a:extLst>
              <a:ext uri="{FF2B5EF4-FFF2-40B4-BE49-F238E27FC236}">
                <a16:creationId xmlns:a16="http://schemas.microsoft.com/office/drawing/2014/main" id="{36DF2C29-D7B4-8B29-E449-CDF0D5AFF494}"/>
              </a:ext>
            </a:extLst>
          </p:cNvPr>
          <p:cNvSpPr txBox="1">
            <a:spLocks/>
          </p:cNvSpPr>
          <p:nvPr/>
        </p:nvSpPr>
        <p:spPr>
          <a:xfrm flipH="1">
            <a:off x="6940164" y="5383672"/>
            <a:ext cx="495379"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6.4%</a:t>
            </a:r>
          </a:p>
        </p:txBody>
      </p:sp>
      <p:sp>
        <p:nvSpPr>
          <p:cNvPr id="49" name="TextBox 48">
            <a:extLst>
              <a:ext uri="{FF2B5EF4-FFF2-40B4-BE49-F238E27FC236}">
                <a16:creationId xmlns:a16="http://schemas.microsoft.com/office/drawing/2014/main" id="{63ABC9E3-AB26-FFA7-4D03-9C266B0F4B58}"/>
              </a:ext>
            </a:extLst>
          </p:cNvPr>
          <p:cNvSpPr txBox="1">
            <a:spLocks/>
          </p:cNvSpPr>
          <p:nvPr/>
        </p:nvSpPr>
        <p:spPr>
          <a:xfrm flipH="1">
            <a:off x="8494797" y="5376128"/>
            <a:ext cx="444083"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17%</a:t>
            </a:r>
          </a:p>
        </p:txBody>
      </p:sp>
      <p:sp>
        <p:nvSpPr>
          <p:cNvPr id="50" name="TextBox 49">
            <a:extLst>
              <a:ext uri="{FF2B5EF4-FFF2-40B4-BE49-F238E27FC236}">
                <a16:creationId xmlns:a16="http://schemas.microsoft.com/office/drawing/2014/main" id="{53A604CB-8AE9-94DC-C569-78C951C379B3}"/>
              </a:ext>
            </a:extLst>
          </p:cNvPr>
          <p:cNvSpPr txBox="1">
            <a:spLocks/>
          </p:cNvSpPr>
          <p:nvPr/>
        </p:nvSpPr>
        <p:spPr>
          <a:xfrm flipH="1">
            <a:off x="7005349" y="4933718"/>
            <a:ext cx="495379"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8.1%</a:t>
            </a:r>
          </a:p>
        </p:txBody>
      </p:sp>
      <p:sp>
        <p:nvSpPr>
          <p:cNvPr id="51" name="TextBox 50">
            <a:extLst>
              <a:ext uri="{FF2B5EF4-FFF2-40B4-BE49-F238E27FC236}">
                <a16:creationId xmlns:a16="http://schemas.microsoft.com/office/drawing/2014/main" id="{E550F72C-9761-CE17-90E9-D9025EF4E391}"/>
              </a:ext>
            </a:extLst>
          </p:cNvPr>
          <p:cNvSpPr txBox="1">
            <a:spLocks/>
          </p:cNvSpPr>
          <p:nvPr/>
        </p:nvSpPr>
        <p:spPr>
          <a:xfrm flipH="1">
            <a:off x="7474715" y="4933718"/>
            <a:ext cx="593162" cy="376239"/>
          </a:xfrm>
          <a:prstGeom prst="rect">
            <a:avLst/>
          </a:prstGeom>
          <a:noFill/>
          <a:ln w="38100">
            <a:noFill/>
            <a:miter lim="800000"/>
          </a:ln>
        </p:spPr>
        <p:txBody>
          <a:bodyPr wrap="none" lIns="108000" tIns="108000" rIns="0" bIns="36000" anchor="b" anchorCtr="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1500" b="1" i="0" u="none" strike="noStrike" kern="0" cap="none" spc="0" normalizeH="0" baseline="0" noProof="0" dirty="0">
                <a:ln>
                  <a:noFill/>
                </a:ln>
                <a:solidFill>
                  <a:srgbClr val="D43532"/>
                </a:solidFill>
                <a:effectLst/>
                <a:uLnTx/>
                <a:uFillTx/>
              </a:rPr>
              <a:t>10.3%</a:t>
            </a:r>
          </a:p>
        </p:txBody>
      </p:sp>
      <p:cxnSp>
        <p:nvCxnSpPr>
          <p:cNvPr id="52" name="LineBasicStrong 29">
            <a:extLst>
              <a:ext uri="{FF2B5EF4-FFF2-40B4-BE49-F238E27FC236}">
                <a16:creationId xmlns:a16="http://schemas.microsoft.com/office/drawing/2014/main" id="{4B08ECC3-35EB-0F66-CF96-B6C89DDC3CB2}"/>
              </a:ext>
            </a:extLst>
          </p:cNvPr>
          <p:cNvCxnSpPr>
            <a:cxnSpLocks/>
          </p:cNvCxnSpPr>
          <p:nvPr>
            <p:custDataLst>
              <p:tags r:id="rId17"/>
            </p:custDataLst>
          </p:nvPr>
        </p:nvCxnSpPr>
        <p:spPr>
          <a:xfrm>
            <a:off x="7375057" y="5296252"/>
            <a:ext cx="365760" cy="0"/>
          </a:xfrm>
          <a:prstGeom prst="straightConnector1">
            <a:avLst/>
          </a:prstGeom>
          <a:noFill/>
          <a:ln w="12700" cap="flat" cmpd="sng" algn="ctr">
            <a:solidFill>
              <a:srgbClr val="D43532"/>
            </a:solidFill>
            <a:prstDash val="solid"/>
            <a:miter lim="800000"/>
            <a:headEnd type="oval"/>
            <a:tailEnd type="triangle"/>
          </a:ln>
          <a:effectLst/>
        </p:spPr>
      </p:cxnSp>
      <p:cxnSp>
        <p:nvCxnSpPr>
          <p:cNvPr id="53" name="LineBasicStrong 29">
            <a:extLst>
              <a:ext uri="{FF2B5EF4-FFF2-40B4-BE49-F238E27FC236}">
                <a16:creationId xmlns:a16="http://schemas.microsoft.com/office/drawing/2014/main" id="{EBF62419-D4EF-F8A4-526C-03A57F670927}"/>
              </a:ext>
            </a:extLst>
          </p:cNvPr>
          <p:cNvCxnSpPr>
            <a:cxnSpLocks/>
          </p:cNvCxnSpPr>
          <p:nvPr>
            <p:custDataLst>
              <p:tags r:id="rId18"/>
            </p:custDataLst>
          </p:nvPr>
        </p:nvCxnSpPr>
        <p:spPr>
          <a:xfrm>
            <a:off x="7271767" y="5448652"/>
            <a:ext cx="1645920" cy="0"/>
          </a:xfrm>
          <a:prstGeom prst="straightConnector1">
            <a:avLst/>
          </a:prstGeom>
          <a:noFill/>
          <a:ln w="12700" cap="flat" cmpd="sng" algn="ctr">
            <a:solidFill>
              <a:srgbClr val="D43532"/>
            </a:solidFill>
            <a:prstDash val="dash"/>
            <a:miter lim="800000"/>
            <a:headEnd type="oval"/>
            <a:tailEnd type="triangle"/>
          </a:ln>
          <a:effectLst/>
        </p:spPr>
      </p:cxnSp>
      <p:sp>
        <p:nvSpPr>
          <p:cNvPr id="54" name="TextBox 53">
            <a:extLst>
              <a:ext uri="{FF2B5EF4-FFF2-40B4-BE49-F238E27FC236}">
                <a16:creationId xmlns:a16="http://schemas.microsoft.com/office/drawing/2014/main" id="{282AC322-0B87-66A5-3781-382035ACD84B}"/>
              </a:ext>
            </a:extLst>
          </p:cNvPr>
          <p:cNvSpPr txBox="1">
            <a:spLocks/>
          </p:cNvSpPr>
          <p:nvPr>
            <p:custDataLst>
              <p:tags r:id="rId19"/>
            </p:custDataLst>
          </p:nvPr>
        </p:nvSpPr>
        <p:spPr>
          <a:xfrm>
            <a:off x="1398936" y="1736422"/>
            <a:ext cx="1437012" cy="276999"/>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800" b="0" i="0" u="none" strike="noStrike" kern="0" cap="none" spc="0" normalizeH="0" baseline="0" noProof="0" dirty="0">
                <a:ln>
                  <a:noFill/>
                </a:ln>
                <a:solidFill>
                  <a:srgbClr val="000000"/>
                </a:solidFill>
                <a:effectLst/>
                <a:uLnTx/>
                <a:uFillTx/>
                <a:cs typeface="Arial" panose="020B0604020202020204" pitchFamily="34" charset="0"/>
              </a:rPr>
              <a:t>2022 Rank</a:t>
            </a:r>
            <a:r>
              <a:rPr kumimoji="0" lang="en-US" sz="1800" b="1" i="0" u="none" strike="noStrike" kern="0" cap="none" spc="0" normalizeH="0" baseline="30000" noProof="0" dirty="0">
                <a:ln>
                  <a:noFill/>
                </a:ln>
                <a:solidFill>
                  <a:srgbClr val="000000"/>
                </a:solidFill>
                <a:effectLst/>
                <a:uLnTx/>
                <a:uFillTx/>
                <a:cs typeface="Arial" panose="020B0604020202020204" pitchFamily="34" charset="0"/>
              </a:rPr>
              <a:t>1</a:t>
            </a:r>
            <a:endParaRPr kumimoji="0" lang="en-US" sz="180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55" name="TextBox 54">
            <a:extLst>
              <a:ext uri="{FF2B5EF4-FFF2-40B4-BE49-F238E27FC236}">
                <a16:creationId xmlns:a16="http://schemas.microsoft.com/office/drawing/2014/main" id="{B08E1B93-9107-88FD-C8E4-463D8FC4431E}"/>
              </a:ext>
            </a:extLst>
          </p:cNvPr>
          <p:cNvSpPr txBox="1">
            <a:spLocks/>
          </p:cNvSpPr>
          <p:nvPr>
            <p:custDataLst>
              <p:tags r:id="rId20"/>
            </p:custDataLst>
          </p:nvPr>
        </p:nvSpPr>
        <p:spPr>
          <a:xfrm>
            <a:off x="335334" y="1498043"/>
            <a:ext cx="1029807" cy="692497"/>
          </a:xfrm>
          <a:prstGeom prst="rect">
            <a:avLst/>
          </a:prstGeom>
        </p:spPr>
        <p:txBody>
          <a:bodyPr vert="horz" wrap="square" lIns="0" tIns="0" rIns="0" bIns="0" rtlCol="0" anchor="ctr">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pt-BR" sz="4500" b="1" i="0" u="none" strike="noStrike" kern="0" cap="none" spc="0" normalizeH="0" baseline="0" noProof="0" dirty="0">
                <a:ln>
                  <a:noFill/>
                </a:ln>
                <a:solidFill>
                  <a:srgbClr val="3A6695"/>
                </a:solidFill>
                <a:effectLst/>
                <a:uLnTx/>
                <a:uFillTx/>
                <a:cs typeface="Arial" panose="020B0604020202020204" pitchFamily="34" charset="0"/>
              </a:rPr>
              <a:t>21</a:t>
            </a:r>
            <a:endParaRPr kumimoji="0" lang="en-NZ" sz="4500" b="1" i="0" u="none" strike="noStrike" kern="0" cap="none" spc="0" normalizeH="0" baseline="0" noProof="0" dirty="0">
              <a:ln>
                <a:noFill/>
              </a:ln>
              <a:solidFill>
                <a:srgbClr val="3A6695"/>
              </a:solidFill>
              <a:effectLst/>
              <a:uLnTx/>
              <a:uFillTx/>
              <a:cs typeface="Arial" panose="020B0604020202020204" pitchFamily="34" charset="0"/>
            </a:endParaRPr>
          </a:p>
        </p:txBody>
      </p:sp>
      <p:sp>
        <p:nvSpPr>
          <p:cNvPr id="56" name="TextBox 55">
            <a:extLst>
              <a:ext uri="{FF2B5EF4-FFF2-40B4-BE49-F238E27FC236}">
                <a16:creationId xmlns:a16="http://schemas.microsoft.com/office/drawing/2014/main" id="{457654B6-0493-793D-9296-397D6075BBDE}"/>
              </a:ext>
            </a:extLst>
          </p:cNvPr>
          <p:cNvSpPr txBox="1">
            <a:spLocks/>
          </p:cNvSpPr>
          <p:nvPr>
            <p:custDataLst>
              <p:tags r:id="rId21"/>
            </p:custDataLst>
          </p:nvPr>
        </p:nvSpPr>
        <p:spPr>
          <a:xfrm>
            <a:off x="1140342" y="1455197"/>
            <a:ext cx="132665" cy="215444"/>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NZ" sz="1400" b="1" i="0" u="none" strike="noStrike" kern="0" cap="none" spc="0" normalizeH="0" baseline="0" noProof="0" dirty="0" err="1">
                <a:ln>
                  <a:noFill/>
                </a:ln>
                <a:solidFill>
                  <a:srgbClr val="3A6695"/>
                </a:solidFill>
                <a:effectLst/>
                <a:uLnTx/>
                <a:uFillTx/>
                <a:cs typeface="Arial" panose="020B0604020202020204" pitchFamily="34" charset="0"/>
              </a:rPr>
              <a:t>st</a:t>
            </a:r>
            <a:endParaRPr kumimoji="0" lang="en-NZ" sz="1400" b="1" i="0" u="none" strike="noStrike" kern="0" cap="none" spc="0" normalizeH="0" baseline="0" noProof="0" dirty="0">
              <a:ln>
                <a:noFill/>
              </a:ln>
              <a:solidFill>
                <a:srgbClr val="3A6695"/>
              </a:solidFill>
              <a:effectLst/>
              <a:uLnTx/>
              <a:uFillTx/>
              <a:cs typeface="Arial" panose="020B0604020202020204" pitchFamily="34" charset="0"/>
            </a:endParaRPr>
          </a:p>
        </p:txBody>
      </p:sp>
      <p:cxnSp>
        <p:nvCxnSpPr>
          <p:cNvPr id="57" name="Straight Connector 56">
            <a:extLst>
              <a:ext uri="{FF2B5EF4-FFF2-40B4-BE49-F238E27FC236}">
                <a16:creationId xmlns:a16="http://schemas.microsoft.com/office/drawing/2014/main" id="{934E8CFD-993E-64DB-C262-149822E79CCE}"/>
              </a:ext>
            </a:extLst>
          </p:cNvPr>
          <p:cNvCxnSpPr>
            <a:cxnSpLocks/>
          </p:cNvCxnSpPr>
          <p:nvPr/>
        </p:nvCxnSpPr>
        <p:spPr>
          <a:xfrm>
            <a:off x="867623" y="2171376"/>
            <a:ext cx="0" cy="3334425"/>
          </a:xfrm>
          <a:prstGeom prst="line">
            <a:avLst/>
          </a:prstGeom>
          <a:noFill/>
          <a:ln w="180975" cap="flat" cmpd="sng" algn="ctr">
            <a:solidFill>
              <a:srgbClr val="3A6695"/>
            </a:solidFill>
            <a:prstDash val="solid"/>
            <a:miter lim="800000"/>
            <a:tailEnd type="triangle"/>
          </a:ln>
          <a:effectLst/>
        </p:spPr>
      </p:cxnSp>
      <p:sp>
        <p:nvSpPr>
          <p:cNvPr id="58" name="TextBox 57">
            <a:extLst>
              <a:ext uri="{FF2B5EF4-FFF2-40B4-BE49-F238E27FC236}">
                <a16:creationId xmlns:a16="http://schemas.microsoft.com/office/drawing/2014/main" id="{A2CA6BA9-7EB0-29E2-00DE-B1A19E05ABC8}"/>
              </a:ext>
            </a:extLst>
          </p:cNvPr>
          <p:cNvSpPr txBox="1">
            <a:spLocks/>
          </p:cNvSpPr>
          <p:nvPr>
            <p:custDataLst>
              <p:tags r:id="rId22"/>
            </p:custDataLst>
          </p:nvPr>
        </p:nvSpPr>
        <p:spPr>
          <a:xfrm>
            <a:off x="1399450" y="5724268"/>
            <a:ext cx="1441906" cy="276999"/>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800" b="0" i="0" u="none" strike="noStrike" kern="0" cap="none" spc="0" normalizeH="0" baseline="0" noProof="0" dirty="0">
                <a:ln>
                  <a:noFill/>
                </a:ln>
                <a:solidFill>
                  <a:srgbClr val="000000"/>
                </a:solidFill>
                <a:effectLst/>
                <a:uLnTx/>
                <a:uFillTx/>
                <a:cs typeface="Arial" panose="020B0604020202020204" pitchFamily="34" charset="0"/>
              </a:rPr>
              <a:t>2023 Rank</a:t>
            </a:r>
            <a:r>
              <a:rPr kumimoji="0" lang="en-US" sz="1800" b="1" i="0" u="none" strike="noStrike" kern="0" cap="none" spc="0" normalizeH="0" baseline="30000" noProof="0" dirty="0">
                <a:ln>
                  <a:noFill/>
                </a:ln>
                <a:solidFill>
                  <a:srgbClr val="000000"/>
                </a:solidFill>
                <a:effectLst/>
                <a:uLnTx/>
                <a:uFillTx/>
                <a:cs typeface="Arial" panose="020B0604020202020204" pitchFamily="34" charset="0"/>
              </a:rPr>
              <a:t>2</a:t>
            </a:r>
            <a:endParaRPr kumimoji="0" lang="en-US" sz="1800"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59" name="TextBox 58">
            <a:extLst>
              <a:ext uri="{FF2B5EF4-FFF2-40B4-BE49-F238E27FC236}">
                <a16:creationId xmlns:a16="http://schemas.microsoft.com/office/drawing/2014/main" id="{F98641EB-4CA7-8B46-E4BD-C066082A52C4}"/>
              </a:ext>
            </a:extLst>
          </p:cNvPr>
          <p:cNvSpPr txBox="1">
            <a:spLocks/>
          </p:cNvSpPr>
          <p:nvPr>
            <p:custDataLst>
              <p:tags r:id="rId23"/>
            </p:custDataLst>
          </p:nvPr>
        </p:nvSpPr>
        <p:spPr>
          <a:xfrm>
            <a:off x="335334" y="5501038"/>
            <a:ext cx="1029807" cy="692497"/>
          </a:xfrm>
          <a:prstGeom prst="rect">
            <a:avLst/>
          </a:prstGeom>
        </p:spPr>
        <p:txBody>
          <a:bodyPr vert="horz" wrap="square" lIns="0" tIns="0" rIns="0" bIns="0" rtlCol="0" anchor="ctr">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pt-BR" sz="4500" b="1" i="0" u="none" strike="noStrike" kern="0" cap="none" spc="0" normalizeH="0" baseline="0" noProof="0" dirty="0">
                <a:ln>
                  <a:noFill/>
                </a:ln>
                <a:solidFill>
                  <a:srgbClr val="3A6695"/>
                </a:solidFill>
                <a:effectLst/>
                <a:uLnTx/>
                <a:uFillTx/>
                <a:cs typeface="Arial" panose="020B0604020202020204" pitchFamily="34" charset="0"/>
              </a:rPr>
              <a:t>48</a:t>
            </a:r>
            <a:endParaRPr kumimoji="0" lang="en-NZ" sz="4500" b="1" i="0" u="none" strike="noStrike" kern="0" cap="none" spc="0" normalizeH="0" baseline="0" noProof="0" dirty="0">
              <a:ln>
                <a:noFill/>
              </a:ln>
              <a:solidFill>
                <a:srgbClr val="3A6695"/>
              </a:solidFill>
              <a:effectLst/>
              <a:uLnTx/>
              <a:uFillTx/>
              <a:cs typeface="Arial" panose="020B0604020202020204" pitchFamily="34" charset="0"/>
            </a:endParaRPr>
          </a:p>
        </p:txBody>
      </p:sp>
      <p:sp>
        <p:nvSpPr>
          <p:cNvPr id="60" name="TextBox 59">
            <a:extLst>
              <a:ext uri="{FF2B5EF4-FFF2-40B4-BE49-F238E27FC236}">
                <a16:creationId xmlns:a16="http://schemas.microsoft.com/office/drawing/2014/main" id="{8319A804-3299-D111-0F42-034AD1C3931B}"/>
              </a:ext>
            </a:extLst>
          </p:cNvPr>
          <p:cNvSpPr txBox="1">
            <a:spLocks/>
          </p:cNvSpPr>
          <p:nvPr>
            <p:custDataLst>
              <p:tags r:id="rId24"/>
            </p:custDataLst>
          </p:nvPr>
        </p:nvSpPr>
        <p:spPr>
          <a:xfrm>
            <a:off x="1140342" y="5615205"/>
            <a:ext cx="158698" cy="215444"/>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NZ" sz="1400" b="1" i="0" u="none" strike="noStrike" kern="0" cap="none" spc="0" normalizeH="0" baseline="0" noProof="0" dirty="0" err="1">
                <a:ln>
                  <a:noFill/>
                </a:ln>
                <a:solidFill>
                  <a:srgbClr val="3A6695"/>
                </a:solidFill>
                <a:effectLst/>
                <a:uLnTx/>
                <a:uFillTx/>
                <a:cs typeface="Arial" panose="020B0604020202020204" pitchFamily="34" charset="0"/>
              </a:rPr>
              <a:t>th</a:t>
            </a:r>
            <a:endParaRPr kumimoji="0" lang="en-NZ" sz="1400" b="1" i="0" u="none" strike="noStrike" kern="0" cap="none" spc="0" normalizeH="0" baseline="0" noProof="0" dirty="0">
              <a:ln>
                <a:noFill/>
              </a:ln>
              <a:solidFill>
                <a:srgbClr val="3A6695"/>
              </a:solidFill>
              <a:effectLst/>
              <a:uLnTx/>
              <a:uFillTx/>
              <a:cs typeface="Arial" panose="020B0604020202020204" pitchFamily="34" charset="0"/>
            </a:endParaRPr>
          </a:p>
        </p:txBody>
      </p:sp>
      <p:cxnSp>
        <p:nvCxnSpPr>
          <p:cNvPr id="61" name="LineBasicStrong 29">
            <a:extLst>
              <a:ext uri="{FF2B5EF4-FFF2-40B4-BE49-F238E27FC236}">
                <a16:creationId xmlns:a16="http://schemas.microsoft.com/office/drawing/2014/main" id="{3FB17C1E-2E90-CC09-E4CF-C33097026071}"/>
              </a:ext>
            </a:extLst>
          </p:cNvPr>
          <p:cNvCxnSpPr>
            <a:cxnSpLocks/>
          </p:cNvCxnSpPr>
          <p:nvPr>
            <p:custDataLst>
              <p:tags r:id="rId25"/>
            </p:custDataLst>
          </p:nvPr>
        </p:nvCxnSpPr>
        <p:spPr>
          <a:xfrm>
            <a:off x="8121924" y="1028133"/>
            <a:ext cx="491575" cy="0"/>
          </a:xfrm>
          <a:prstGeom prst="straightConnector1">
            <a:avLst/>
          </a:prstGeom>
          <a:noFill/>
          <a:ln w="12700" cap="flat" cmpd="sng" algn="ctr">
            <a:solidFill>
              <a:srgbClr val="000000"/>
            </a:solidFill>
            <a:prstDash val="solid"/>
            <a:miter lim="800000"/>
            <a:headEnd type="oval"/>
            <a:tailEnd type="triangle"/>
          </a:ln>
          <a:effectLst/>
        </p:spPr>
      </p:cxnSp>
      <p:sp>
        <p:nvSpPr>
          <p:cNvPr id="62" name="TextBox 61">
            <a:extLst>
              <a:ext uri="{FF2B5EF4-FFF2-40B4-BE49-F238E27FC236}">
                <a16:creationId xmlns:a16="http://schemas.microsoft.com/office/drawing/2014/main" id="{120421B9-8F86-7681-920D-ADCB9C10F527}"/>
              </a:ext>
            </a:extLst>
          </p:cNvPr>
          <p:cNvSpPr txBox="1"/>
          <p:nvPr/>
        </p:nvSpPr>
        <p:spPr>
          <a:xfrm>
            <a:off x="7337074" y="943623"/>
            <a:ext cx="1106236" cy="161583"/>
          </a:xfrm>
          <a:prstGeom prst="rect">
            <a:avLst/>
          </a:prstGeom>
          <a:ln w="6350">
            <a:noFill/>
            <a:miter lim="800000"/>
          </a:ln>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050" b="0" i="0" u="none" strike="noStrike" kern="0" cap="none" spc="0" normalizeH="0" baseline="0" noProof="0" dirty="0">
                <a:ln>
                  <a:noFill/>
                </a:ln>
                <a:solidFill>
                  <a:srgbClr val="000000"/>
                </a:solidFill>
                <a:effectLst/>
                <a:uLnTx/>
                <a:uFillTx/>
              </a:rPr>
              <a:t>2022</a:t>
            </a:r>
          </a:p>
        </p:txBody>
      </p:sp>
      <p:sp>
        <p:nvSpPr>
          <p:cNvPr id="63" name="TextBox 62">
            <a:extLst>
              <a:ext uri="{FF2B5EF4-FFF2-40B4-BE49-F238E27FC236}">
                <a16:creationId xmlns:a16="http://schemas.microsoft.com/office/drawing/2014/main" id="{130D899F-5729-6BA5-7FBE-8B6E40DC96CF}"/>
              </a:ext>
            </a:extLst>
          </p:cNvPr>
          <p:cNvSpPr txBox="1"/>
          <p:nvPr/>
        </p:nvSpPr>
        <p:spPr>
          <a:xfrm>
            <a:off x="8272912" y="943623"/>
            <a:ext cx="1106236" cy="161583"/>
          </a:xfrm>
          <a:prstGeom prst="rect">
            <a:avLst/>
          </a:prstGeom>
          <a:ln w="6350">
            <a:noFill/>
            <a:miter lim="800000"/>
          </a:ln>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050" b="0" i="0" u="none" strike="noStrike" kern="0" cap="none" spc="0" normalizeH="0" baseline="0" noProof="0" dirty="0">
                <a:ln>
                  <a:noFill/>
                </a:ln>
                <a:solidFill>
                  <a:srgbClr val="000000"/>
                </a:solidFill>
                <a:effectLst/>
                <a:uLnTx/>
                <a:uFillTx/>
              </a:rPr>
              <a:t>2023</a:t>
            </a:r>
          </a:p>
        </p:txBody>
      </p:sp>
      <p:sp>
        <p:nvSpPr>
          <p:cNvPr id="64" name="TextBox 63">
            <a:extLst>
              <a:ext uri="{FF2B5EF4-FFF2-40B4-BE49-F238E27FC236}">
                <a16:creationId xmlns:a16="http://schemas.microsoft.com/office/drawing/2014/main" id="{80FE3517-71A5-41F6-6BA5-821A6951F54C}"/>
              </a:ext>
            </a:extLst>
          </p:cNvPr>
          <p:cNvSpPr txBox="1"/>
          <p:nvPr/>
        </p:nvSpPr>
        <p:spPr>
          <a:xfrm>
            <a:off x="8886007" y="927432"/>
            <a:ext cx="1106236" cy="184666"/>
          </a:xfrm>
          <a:prstGeom prst="rect">
            <a:avLst/>
          </a:prstGeom>
          <a:ln w="6350">
            <a:noFill/>
            <a:miter lim="800000"/>
          </a:ln>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200" b="0" i="0" u="none" strike="noStrike" kern="0" cap="none" spc="0" normalizeH="0" baseline="0" noProof="0" dirty="0">
                <a:ln>
                  <a:noFill/>
                </a:ln>
                <a:solidFill>
                  <a:srgbClr val="000000"/>
                </a:solidFill>
                <a:effectLst/>
                <a:uLnTx/>
                <a:uFillTx/>
              </a:rPr>
              <a:t>US Average</a:t>
            </a:r>
          </a:p>
        </p:txBody>
      </p:sp>
      <p:sp>
        <p:nvSpPr>
          <p:cNvPr id="65" name="TextBox 64">
            <a:extLst>
              <a:ext uri="{FF2B5EF4-FFF2-40B4-BE49-F238E27FC236}">
                <a16:creationId xmlns:a16="http://schemas.microsoft.com/office/drawing/2014/main" id="{EBA212CE-6B6D-D0A0-047A-24FB231F8D8D}"/>
              </a:ext>
            </a:extLst>
          </p:cNvPr>
          <p:cNvSpPr txBox="1"/>
          <p:nvPr/>
        </p:nvSpPr>
        <p:spPr>
          <a:xfrm>
            <a:off x="8973513" y="1100421"/>
            <a:ext cx="1216860" cy="184666"/>
          </a:xfrm>
          <a:prstGeom prst="rect">
            <a:avLst/>
          </a:prstGeom>
          <a:ln w="6350">
            <a:noFill/>
            <a:miter lim="800000"/>
          </a:ln>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200" b="0" i="0" u="none" strike="noStrike" kern="0" cap="none" spc="0" normalizeH="0" baseline="0" noProof="0" dirty="0">
                <a:ln>
                  <a:noFill/>
                </a:ln>
                <a:solidFill>
                  <a:srgbClr val="000000"/>
                </a:solidFill>
                <a:effectLst/>
                <a:uLnTx/>
                <a:uFillTx/>
              </a:rPr>
              <a:t>Virginia Average</a:t>
            </a:r>
          </a:p>
        </p:txBody>
      </p:sp>
      <p:cxnSp>
        <p:nvCxnSpPr>
          <p:cNvPr id="66" name="LineBasicStrong 29">
            <a:extLst>
              <a:ext uri="{FF2B5EF4-FFF2-40B4-BE49-F238E27FC236}">
                <a16:creationId xmlns:a16="http://schemas.microsoft.com/office/drawing/2014/main" id="{03C2C826-651B-6B78-278C-9632FF7BD814}"/>
              </a:ext>
            </a:extLst>
          </p:cNvPr>
          <p:cNvCxnSpPr>
            <a:cxnSpLocks/>
          </p:cNvCxnSpPr>
          <p:nvPr>
            <p:custDataLst>
              <p:tags r:id="rId26"/>
            </p:custDataLst>
          </p:nvPr>
        </p:nvCxnSpPr>
        <p:spPr>
          <a:xfrm>
            <a:off x="8133807" y="1181201"/>
            <a:ext cx="491575" cy="0"/>
          </a:xfrm>
          <a:prstGeom prst="straightConnector1">
            <a:avLst/>
          </a:prstGeom>
          <a:noFill/>
          <a:ln w="12700" cap="flat" cmpd="sng" algn="ctr">
            <a:solidFill>
              <a:srgbClr val="000000"/>
            </a:solidFill>
            <a:prstDash val="dash"/>
            <a:miter lim="800000"/>
            <a:headEnd type="oval"/>
            <a:tailEnd type="triangle"/>
          </a:ln>
          <a:effectLst/>
        </p:spPr>
      </p:cxnSp>
      <p:sp>
        <p:nvSpPr>
          <p:cNvPr id="67" name="TextBox 66">
            <a:extLst>
              <a:ext uri="{FF2B5EF4-FFF2-40B4-BE49-F238E27FC236}">
                <a16:creationId xmlns:a16="http://schemas.microsoft.com/office/drawing/2014/main" id="{9ED67868-3821-A534-80E5-0FBED4AADBA0}"/>
              </a:ext>
            </a:extLst>
          </p:cNvPr>
          <p:cNvSpPr txBox="1"/>
          <p:nvPr/>
        </p:nvSpPr>
        <p:spPr>
          <a:xfrm>
            <a:off x="8259812" y="1096691"/>
            <a:ext cx="1106236" cy="161583"/>
          </a:xfrm>
          <a:prstGeom prst="rect">
            <a:avLst/>
          </a:prstGeom>
          <a:ln w="6350">
            <a:noFill/>
            <a:miter lim="800000"/>
          </a:ln>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050" b="0" i="0" u="none" strike="noStrike" kern="0" cap="none" spc="0" normalizeH="0" baseline="0" noProof="0" dirty="0">
                <a:ln>
                  <a:noFill/>
                </a:ln>
                <a:solidFill>
                  <a:srgbClr val="000000"/>
                </a:solidFill>
                <a:effectLst/>
                <a:uLnTx/>
                <a:uFillTx/>
              </a:rPr>
              <a:t>2023</a:t>
            </a:r>
          </a:p>
        </p:txBody>
      </p:sp>
      <p:sp>
        <p:nvSpPr>
          <p:cNvPr id="68" name="TextBox 67">
            <a:extLst>
              <a:ext uri="{FF2B5EF4-FFF2-40B4-BE49-F238E27FC236}">
                <a16:creationId xmlns:a16="http://schemas.microsoft.com/office/drawing/2014/main" id="{28890C8E-C36D-AD6A-7607-39D032E59355}"/>
              </a:ext>
            </a:extLst>
          </p:cNvPr>
          <p:cNvSpPr txBox="1"/>
          <p:nvPr/>
        </p:nvSpPr>
        <p:spPr>
          <a:xfrm>
            <a:off x="7350174" y="1096691"/>
            <a:ext cx="1106236" cy="161583"/>
          </a:xfrm>
          <a:prstGeom prst="rect">
            <a:avLst/>
          </a:prstGeom>
          <a:ln w="6350">
            <a:noFill/>
            <a:miter lim="800000"/>
          </a:ln>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050" b="0" i="0" u="none" strike="noStrike" kern="0" cap="none" spc="0" normalizeH="0" baseline="0" noProof="0" dirty="0">
                <a:ln>
                  <a:noFill/>
                </a:ln>
                <a:solidFill>
                  <a:srgbClr val="000000"/>
                </a:solidFill>
                <a:effectLst/>
                <a:uLnTx/>
                <a:uFillTx/>
              </a:rPr>
              <a:t>2022</a:t>
            </a:r>
          </a:p>
        </p:txBody>
      </p:sp>
      <p:sp>
        <p:nvSpPr>
          <p:cNvPr id="69" name="Oval 68">
            <a:extLst>
              <a:ext uri="{FF2B5EF4-FFF2-40B4-BE49-F238E27FC236}">
                <a16:creationId xmlns:a16="http://schemas.microsoft.com/office/drawing/2014/main" id="{BEA3B663-44B2-DDE3-286E-418E62C46CC2}"/>
              </a:ext>
            </a:extLst>
          </p:cNvPr>
          <p:cNvSpPr/>
          <p:nvPr/>
        </p:nvSpPr>
        <p:spPr>
          <a:xfrm>
            <a:off x="10605338" y="922926"/>
            <a:ext cx="137160" cy="139315"/>
          </a:xfrm>
          <a:prstGeom prst="ellipse">
            <a:avLst/>
          </a:prstGeom>
          <a:solidFill>
            <a:srgbClr val="D43532"/>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4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70" name="Oval 69">
            <a:extLst>
              <a:ext uri="{FF2B5EF4-FFF2-40B4-BE49-F238E27FC236}">
                <a16:creationId xmlns:a16="http://schemas.microsoft.com/office/drawing/2014/main" id="{53C3AE9F-C999-594A-B585-814DC64E65F5}"/>
              </a:ext>
            </a:extLst>
          </p:cNvPr>
          <p:cNvSpPr/>
          <p:nvPr/>
        </p:nvSpPr>
        <p:spPr>
          <a:xfrm>
            <a:off x="10605338" y="1134785"/>
            <a:ext cx="137160" cy="139315"/>
          </a:xfrm>
          <a:prstGeom prst="ellipse">
            <a:avLst/>
          </a:prstGeom>
          <a:solidFill>
            <a:srgbClr val="136735"/>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n-GB" sz="1400" b="0" i="0" u="none" strike="noStrike" kern="0" cap="none" spc="0" normalizeH="0" baseline="0" noProof="0" dirty="0" err="1">
              <a:ln>
                <a:noFill/>
              </a:ln>
              <a:solidFill>
                <a:srgbClr val="FFFFFF"/>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9A90A5AD-69C2-BABD-1D2F-15EE53043E62}"/>
              </a:ext>
            </a:extLst>
          </p:cNvPr>
          <p:cNvSpPr txBox="1"/>
          <p:nvPr/>
        </p:nvSpPr>
        <p:spPr>
          <a:xfrm>
            <a:off x="10770728" y="1103264"/>
            <a:ext cx="909347" cy="184666"/>
          </a:xfrm>
          <a:prstGeom prst="rect">
            <a:avLst/>
          </a:prstGeom>
          <a:ln w="6350">
            <a:noFill/>
            <a:miter lim="800000"/>
          </a:ln>
        </p:spPr>
        <p:txBody>
          <a:bodyPr vert="horz" wrap="square" lIns="0" tIns="0" rIns="0" bIns="0" rtlCol="0" anchor="ctr" anchorCtr="0">
            <a:sp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GB" sz="1200" b="0" i="0" u="none" strike="noStrike" kern="0" cap="none" spc="0" normalizeH="0" baseline="0" noProof="0" dirty="0">
                <a:ln>
                  <a:noFill/>
                </a:ln>
                <a:solidFill>
                  <a:srgbClr val="000000"/>
                </a:solidFill>
                <a:effectLst/>
                <a:uLnTx/>
                <a:uFillTx/>
              </a:rPr>
              <a:t>Improving</a:t>
            </a:r>
          </a:p>
        </p:txBody>
      </p:sp>
      <p:sp>
        <p:nvSpPr>
          <p:cNvPr id="72" name="TextBox 71">
            <a:extLst>
              <a:ext uri="{FF2B5EF4-FFF2-40B4-BE49-F238E27FC236}">
                <a16:creationId xmlns:a16="http://schemas.microsoft.com/office/drawing/2014/main" id="{AF6A6419-8378-A090-203F-2EE165E668EA}"/>
              </a:ext>
            </a:extLst>
          </p:cNvPr>
          <p:cNvSpPr txBox="1"/>
          <p:nvPr/>
        </p:nvSpPr>
        <p:spPr>
          <a:xfrm>
            <a:off x="10776438" y="896483"/>
            <a:ext cx="909347" cy="184666"/>
          </a:xfrm>
          <a:prstGeom prst="rect">
            <a:avLst/>
          </a:prstGeom>
          <a:ln w="6350">
            <a:noFill/>
            <a:miter lim="800000"/>
          </a:ln>
        </p:spPr>
        <p:txBody>
          <a:bodyPr vert="horz" wrap="square" lIns="0" tIns="0" rIns="0" bIns="0" rtlCol="0" anchor="ctr" anchorCtr="0">
            <a:sp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GB" sz="1200" b="0" i="0" u="none" strike="noStrike" kern="0" cap="none" spc="0" normalizeH="0" baseline="0" noProof="0" dirty="0">
                <a:ln>
                  <a:noFill/>
                </a:ln>
                <a:solidFill>
                  <a:srgbClr val="000000"/>
                </a:solidFill>
                <a:effectLst/>
                <a:uLnTx/>
                <a:uFillTx/>
              </a:rPr>
              <a:t>Worsening</a:t>
            </a:r>
          </a:p>
        </p:txBody>
      </p:sp>
      <p:sp>
        <p:nvSpPr>
          <p:cNvPr id="73" name="TextBox 72">
            <a:extLst>
              <a:ext uri="{FF2B5EF4-FFF2-40B4-BE49-F238E27FC236}">
                <a16:creationId xmlns:a16="http://schemas.microsoft.com/office/drawing/2014/main" id="{33C52802-EA74-E280-3F94-8D027D91D943}"/>
              </a:ext>
            </a:extLst>
          </p:cNvPr>
          <p:cNvSpPr txBox="1"/>
          <p:nvPr/>
        </p:nvSpPr>
        <p:spPr>
          <a:xfrm>
            <a:off x="2688818" y="1990178"/>
            <a:ext cx="1820069" cy="215444"/>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defTabSz="685783"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400" b="0" i="1" u="none" strike="noStrike" kern="0" cap="none" spc="0" normalizeH="0" baseline="0" noProof="0" dirty="0">
                <a:ln>
                  <a:noFill/>
                </a:ln>
                <a:solidFill>
                  <a:srgbClr val="000000"/>
                </a:solidFill>
                <a:effectLst/>
                <a:uLnTx/>
                <a:uFillTx/>
                <a:cs typeface="Arial" panose="020B0604020202020204" pitchFamily="34" charset="0"/>
              </a:rPr>
              <a:t>Worsening in US and VA</a:t>
            </a:r>
          </a:p>
        </p:txBody>
      </p:sp>
      <p:sp>
        <p:nvSpPr>
          <p:cNvPr id="74" name="TextBox 73">
            <a:extLst>
              <a:ext uri="{FF2B5EF4-FFF2-40B4-BE49-F238E27FC236}">
                <a16:creationId xmlns:a16="http://schemas.microsoft.com/office/drawing/2014/main" id="{2C12DD85-BA11-AD11-941B-BE8921E72DC4}"/>
              </a:ext>
            </a:extLst>
          </p:cNvPr>
          <p:cNvSpPr txBox="1"/>
          <p:nvPr/>
        </p:nvSpPr>
        <p:spPr>
          <a:xfrm>
            <a:off x="2683570" y="4704197"/>
            <a:ext cx="1820069" cy="215444"/>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defTabSz="685783"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400" b="0" i="1" u="none" strike="noStrike" kern="0" cap="none" spc="0" normalizeH="0" baseline="0" noProof="0" dirty="0">
                <a:ln>
                  <a:noFill/>
                </a:ln>
                <a:solidFill>
                  <a:srgbClr val="000000"/>
                </a:solidFill>
                <a:effectLst/>
                <a:uLnTx/>
                <a:uFillTx/>
                <a:cs typeface="Arial" panose="020B0604020202020204" pitchFamily="34" charset="0"/>
              </a:rPr>
              <a:t>Worsening in VA</a:t>
            </a:r>
          </a:p>
        </p:txBody>
      </p:sp>
      <p:sp>
        <p:nvSpPr>
          <p:cNvPr id="75" name="TextBox 74">
            <a:extLst>
              <a:ext uri="{FF2B5EF4-FFF2-40B4-BE49-F238E27FC236}">
                <a16:creationId xmlns:a16="http://schemas.microsoft.com/office/drawing/2014/main" id="{6296CD1F-65AC-4A06-157B-AFAA385ABF6C}"/>
              </a:ext>
            </a:extLst>
          </p:cNvPr>
          <p:cNvSpPr txBox="1"/>
          <p:nvPr/>
        </p:nvSpPr>
        <p:spPr>
          <a:xfrm>
            <a:off x="10220355" y="5658270"/>
            <a:ext cx="816277" cy="215444"/>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defTabSz="685783"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400" b="1" i="0" u="none" strike="noStrike" kern="0" cap="none" spc="0" normalizeH="0" baseline="0" noProof="0" dirty="0">
                <a:ln>
                  <a:noFill/>
                </a:ln>
                <a:solidFill>
                  <a:srgbClr val="000000"/>
                </a:solidFill>
                <a:effectLst/>
                <a:uLnTx/>
                <a:uFillTx/>
                <a:cs typeface="Arial" panose="020B0604020202020204" pitchFamily="34" charset="0"/>
              </a:rPr>
              <a:t>//</a:t>
            </a:r>
          </a:p>
        </p:txBody>
      </p:sp>
      <p:cxnSp>
        <p:nvCxnSpPr>
          <p:cNvPr id="76" name="LineBasicStrong 29">
            <a:extLst>
              <a:ext uri="{FF2B5EF4-FFF2-40B4-BE49-F238E27FC236}">
                <a16:creationId xmlns:a16="http://schemas.microsoft.com/office/drawing/2014/main" id="{F26698A8-154C-66EB-0499-2E03FCC6E4D7}"/>
              </a:ext>
            </a:extLst>
          </p:cNvPr>
          <p:cNvCxnSpPr>
            <a:cxnSpLocks/>
          </p:cNvCxnSpPr>
          <p:nvPr>
            <p:custDataLst>
              <p:tags r:id="rId27"/>
            </p:custDataLst>
          </p:nvPr>
        </p:nvCxnSpPr>
        <p:spPr>
          <a:xfrm>
            <a:off x="10388363" y="5787190"/>
            <a:ext cx="1370650" cy="0"/>
          </a:xfrm>
          <a:prstGeom prst="straightConnector1">
            <a:avLst/>
          </a:prstGeom>
          <a:noFill/>
          <a:ln w="12700" cap="flat" cmpd="sng" algn="ctr">
            <a:solidFill>
              <a:srgbClr val="7F7F7F"/>
            </a:solidFill>
            <a:prstDash val="solid"/>
            <a:miter lim="800000"/>
            <a:tailEnd type="none"/>
          </a:ln>
          <a:effectLst/>
        </p:spPr>
      </p:cxnSp>
      <p:sp>
        <p:nvSpPr>
          <p:cNvPr id="77" name="TextBox 76">
            <a:extLst>
              <a:ext uri="{FF2B5EF4-FFF2-40B4-BE49-F238E27FC236}">
                <a16:creationId xmlns:a16="http://schemas.microsoft.com/office/drawing/2014/main" id="{63B85194-E6AA-2A89-7C3C-0B2022BC85B1}"/>
              </a:ext>
            </a:extLst>
          </p:cNvPr>
          <p:cNvSpPr txBox="1"/>
          <p:nvPr/>
        </p:nvSpPr>
        <p:spPr>
          <a:xfrm>
            <a:off x="6691055" y="1674222"/>
            <a:ext cx="628575" cy="391622"/>
          </a:xfrm>
          <a:prstGeom prst="rect">
            <a:avLst/>
          </a:prstGeom>
          <a:ln w="6350">
            <a:noFill/>
            <a:miter lim="800000"/>
          </a:ln>
        </p:spPr>
        <p:txBody>
          <a:bodyPr vert="horz" wrap="square" lIns="0" tIns="0" rIns="0" bIns="0" rtlCol="0" anchor="ctr" anchorCtr="0">
            <a:no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GB" sz="1800" b="1" i="0" u="none" strike="noStrike" kern="0" cap="none" spc="0" normalizeH="0" baseline="0" noProof="0" dirty="0">
                <a:ln>
                  <a:noFill/>
                </a:ln>
                <a:solidFill>
                  <a:srgbClr val="000000"/>
                </a:solidFill>
                <a:effectLst/>
                <a:uLnTx/>
                <a:uFillTx/>
              </a:rPr>
              <a:t>Better</a:t>
            </a:r>
          </a:p>
        </p:txBody>
      </p:sp>
      <p:sp>
        <p:nvSpPr>
          <p:cNvPr id="78" name="TextBox 77">
            <a:extLst>
              <a:ext uri="{FF2B5EF4-FFF2-40B4-BE49-F238E27FC236}">
                <a16:creationId xmlns:a16="http://schemas.microsoft.com/office/drawing/2014/main" id="{C79F82C2-BF5F-C45D-326D-B3309B195A73}"/>
              </a:ext>
            </a:extLst>
          </p:cNvPr>
          <p:cNvSpPr txBox="1"/>
          <p:nvPr/>
        </p:nvSpPr>
        <p:spPr>
          <a:xfrm>
            <a:off x="11207948" y="1666838"/>
            <a:ext cx="628575" cy="391622"/>
          </a:xfrm>
          <a:prstGeom prst="rect">
            <a:avLst/>
          </a:prstGeom>
          <a:ln w="6350">
            <a:noFill/>
            <a:miter lim="800000"/>
          </a:ln>
        </p:spPr>
        <p:txBody>
          <a:bodyPr vert="horz" wrap="square" lIns="0" tIns="0" rIns="0" bIns="0" rtlCol="0" anchor="ctr" anchorCtr="0">
            <a:no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GB" sz="1800" b="1" i="0" u="none" strike="noStrike" kern="0" cap="none" spc="0" normalizeH="0" baseline="0" noProof="0" dirty="0">
                <a:ln>
                  <a:noFill/>
                </a:ln>
                <a:solidFill>
                  <a:srgbClr val="000000"/>
                </a:solidFill>
                <a:effectLst/>
                <a:uLnTx/>
                <a:uFillTx/>
              </a:rPr>
              <a:t>Worse</a:t>
            </a:r>
          </a:p>
        </p:txBody>
      </p:sp>
      <p:sp>
        <p:nvSpPr>
          <p:cNvPr id="79" name="2. Slide Title">
            <a:extLst>
              <a:ext uri="{FF2B5EF4-FFF2-40B4-BE49-F238E27FC236}">
                <a16:creationId xmlns:a16="http://schemas.microsoft.com/office/drawing/2014/main" id="{7B82A928-03E2-9699-27B9-84696FDD8C21}"/>
              </a:ext>
            </a:extLst>
          </p:cNvPr>
          <p:cNvSpPr>
            <a:spLocks noGrp="1"/>
          </p:cNvSpPr>
          <p:nvPr>
            <p:ph type="title"/>
            <p:custDataLst>
              <p:tags r:id="rId28"/>
            </p:custDataLst>
          </p:nvPr>
        </p:nvSpPr>
        <p:spPr>
          <a:xfrm>
            <a:off x="549275" y="182563"/>
            <a:ext cx="11082338" cy="661987"/>
          </a:xfrm>
        </p:spPr>
        <p:txBody>
          <a:bodyPr vert="horz"/>
          <a:lstStyle/>
          <a:p>
            <a:r>
              <a:rPr lang="en-US" sz="2400" dirty="0"/>
              <a:t>Mental Health America ranks Virginia 48</a:t>
            </a:r>
            <a:r>
              <a:rPr lang="en-US" sz="2400" baseline="30000" dirty="0"/>
              <a:t>th</a:t>
            </a:r>
            <a:r>
              <a:rPr lang="en-US" sz="2400" dirty="0"/>
              <a:t> out of 50 states for Youth Mental Health</a:t>
            </a:r>
            <a:endParaRPr lang="en-GB" dirty="0"/>
          </a:p>
        </p:txBody>
      </p:sp>
    </p:spTree>
    <p:extLst>
      <p:ext uri="{BB962C8B-B14F-4D97-AF65-F5344CB8AC3E}">
        <p14:creationId xmlns:p14="http://schemas.microsoft.com/office/powerpoint/2010/main" val="137519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76906F9C-15DE-E0E3-73DA-EB6497DDDF44}"/>
              </a:ext>
            </a:extLst>
          </p:cNvPr>
          <p:cNvSpPr txBox="1">
            <a:spLocks/>
          </p:cNvSpPr>
          <p:nvPr>
            <p:custDataLst>
              <p:tags r:id="rId1"/>
            </p:custDataLst>
          </p:nvPr>
        </p:nvSpPr>
        <p:spPr>
          <a:xfrm>
            <a:off x="554831" y="397521"/>
            <a:ext cx="11082338" cy="6619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lvl1pPr algn="l" defTabSz="1219170" rtl="0" eaLnBrk="1" latinLnBrk="0" hangingPunct="1">
              <a:lnSpc>
                <a:spcPct val="90000"/>
              </a:lnSpc>
              <a:spcBef>
                <a:spcPct val="0"/>
              </a:spcBef>
              <a:buNone/>
              <a:defRPr lang="en-US" sz="2500" kern="1200" dirty="0">
                <a:solidFill>
                  <a:schemeClr val="tx1"/>
                </a:solidFill>
                <a:latin typeface="+mj-lt"/>
                <a:ea typeface="+mj-ea"/>
                <a:cs typeface="+mj-cs"/>
              </a:defRPr>
            </a:lvl1pPr>
          </a:lstStyle>
          <a:p>
            <a:r>
              <a:rPr lang="en-US" sz="2400" dirty="0"/>
              <a:t>Mental Health America ranks Virginia 22 out of 50 states for </a:t>
            </a:r>
            <a:r>
              <a:rPr lang="en-US" dirty="0"/>
              <a:t>Students (K+) Identified with Emotional Disturbance for an Individualized Education Program</a:t>
            </a:r>
          </a:p>
        </p:txBody>
      </p:sp>
      <p:sp>
        <p:nvSpPr>
          <p:cNvPr id="5" name="TextBox 4">
            <a:extLst>
              <a:ext uri="{FF2B5EF4-FFF2-40B4-BE49-F238E27FC236}">
                <a16:creationId xmlns:a16="http://schemas.microsoft.com/office/drawing/2014/main" id="{B8C38A9D-65CE-4CA0-DD5E-97B778F6BA6F}"/>
              </a:ext>
            </a:extLst>
          </p:cNvPr>
          <p:cNvSpPr txBox="1"/>
          <p:nvPr/>
        </p:nvSpPr>
        <p:spPr>
          <a:xfrm>
            <a:off x="554831" y="1319842"/>
            <a:ext cx="11435886" cy="5016758"/>
          </a:xfrm>
          <a:prstGeom prst="rect">
            <a:avLst/>
          </a:prstGeom>
          <a:noFill/>
        </p:spPr>
        <p:txBody>
          <a:bodyPr wrap="square" rtlCol="0">
            <a:spAutoFit/>
          </a:bodyPr>
          <a:lstStyle/>
          <a:p>
            <a:pPr algn="l"/>
            <a:r>
              <a:rPr lang="en-US" sz="2000" b="1" i="0" dirty="0">
                <a:solidFill>
                  <a:srgbClr val="374151"/>
                </a:solidFill>
                <a:effectLst/>
                <a:latin typeface="Söhne"/>
              </a:rPr>
              <a:t>Challenges and Disparities</a:t>
            </a:r>
            <a:endParaRPr lang="en-US" sz="2000" b="0" i="0" dirty="0">
              <a:solidFill>
                <a:srgbClr val="374151"/>
              </a:solidFill>
              <a:effectLst/>
              <a:latin typeface="Söhne"/>
            </a:endParaRPr>
          </a:p>
          <a:p>
            <a:pPr marL="285750" indent="-285750" algn="l">
              <a:buFont typeface="Arial" panose="020B0604020202020204" pitchFamily="34" charset="0"/>
              <a:buChar char="•"/>
            </a:pPr>
            <a:r>
              <a:rPr lang="en-US" sz="2000" b="0" i="0" dirty="0">
                <a:solidFill>
                  <a:srgbClr val="374151"/>
                </a:solidFill>
                <a:effectLst/>
                <a:latin typeface="Söhne"/>
              </a:rPr>
              <a:t>Resource Gap: Insufficient resources for schools and teachers may hinder support for students with mental health conditions.</a:t>
            </a:r>
          </a:p>
          <a:p>
            <a:pPr marL="285750" indent="-285750" algn="l">
              <a:buFont typeface="Arial" panose="020B0604020202020204" pitchFamily="34" charset="0"/>
              <a:buChar char="•"/>
            </a:pPr>
            <a:r>
              <a:rPr lang="en-US" sz="2000" b="0" i="0" dirty="0">
                <a:solidFill>
                  <a:srgbClr val="374151"/>
                </a:solidFill>
                <a:effectLst/>
                <a:latin typeface="Söhne"/>
              </a:rPr>
              <a:t>In 2019-2020, 291,261 disciplinary removals for students with emotional disturbance, totaling 0.84 removals per student with ED.</a:t>
            </a:r>
          </a:p>
          <a:p>
            <a:pPr marL="285750" indent="-285750" algn="l">
              <a:buFont typeface="Arial" panose="020B0604020202020204" pitchFamily="34" charset="0"/>
              <a:buChar char="•"/>
            </a:pPr>
            <a:r>
              <a:rPr lang="en-US" sz="2000" b="0" i="0" dirty="0">
                <a:solidFill>
                  <a:srgbClr val="374151"/>
                </a:solidFill>
                <a:effectLst/>
                <a:latin typeface="Söhne"/>
              </a:rPr>
              <a:t>Average removal rate for all disabilities is 0.22 per student, highlighting the need for targeted intervention.</a:t>
            </a:r>
          </a:p>
          <a:p>
            <a:pPr algn="l"/>
            <a:endParaRPr lang="en-US" sz="2000" b="1" i="0" dirty="0">
              <a:solidFill>
                <a:srgbClr val="374151"/>
              </a:solidFill>
              <a:effectLst/>
              <a:latin typeface="Söhne"/>
            </a:endParaRPr>
          </a:p>
          <a:p>
            <a:pPr algn="l"/>
            <a:r>
              <a:rPr lang="en-US" sz="2000" b="1" i="0" dirty="0">
                <a:solidFill>
                  <a:srgbClr val="374151"/>
                </a:solidFill>
                <a:effectLst/>
                <a:latin typeface="Söhne"/>
              </a:rPr>
              <a:t>Addressing Trauma and Mental Distress</a:t>
            </a:r>
            <a:endParaRPr lang="en-US" sz="2000" b="0" i="0" dirty="0">
              <a:solidFill>
                <a:srgbClr val="374151"/>
              </a:solidFill>
              <a:effectLst/>
              <a:latin typeface="Söhne"/>
            </a:endParaRPr>
          </a:p>
          <a:p>
            <a:pPr marL="285750" indent="-285750" algn="l">
              <a:buFont typeface="Arial" panose="020B0604020202020204" pitchFamily="34" charset="0"/>
              <a:buChar char="•"/>
            </a:pPr>
            <a:r>
              <a:rPr lang="en-US" sz="2000" b="0" i="0" dirty="0">
                <a:solidFill>
                  <a:srgbClr val="374151"/>
                </a:solidFill>
                <a:effectLst/>
                <a:latin typeface="Söhne"/>
              </a:rPr>
              <a:t>Resource Allocation: Schools require adequate resources to address trauma and mental distress among students.</a:t>
            </a:r>
          </a:p>
          <a:p>
            <a:pPr marL="285750" indent="-285750" algn="l">
              <a:buFont typeface="Arial" panose="020B0604020202020204" pitchFamily="34" charset="0"/>
              <a:buChar char="•"/>
            </a:pPr>
            <a:r>
              <a:rPr lang="en-US" sz="2000" b="0" i="0" dirty="0">
                <a:solidFill>
                  <a:srgbClr val="374151"/>
                </a:solidFill>
                <a:effectLst/>
                <a:latin typeface="Söhne"/>
              </a:rPr>
              <a:t>Holistic Approach: Addressing mental health proactively benefits both students and the broader community.</a:t>
            </a:r>
          </a:p>
          <a:p>
            <a:pPr algn="l"/>
            <a:endParaRPr lang="en-US" sz="2000" b="0" i="0" dirty="0">
              <a:solidFill>
                <a:srgbClr val="374151"/>
              </a:solidFill>
              <a:effectLst/>
              <a:latin typeface="Söhne"/>
            </a:endParaRPr>
          </a:p>
          <a:p>
            <a:pPr algn="l"/>
            <a:r>
              <a:rPr lang="en-US" sz="2000" dirty="0">
                <a:solidFill>
                  <a:srgbClr val="374151"/>
                </a:solidFill>
                <a:latin typeface="Söhne"/>
                <a:sym typeface="Wingdings" panose="05000000000000000000" pitchFamily="2" charset="2"/>
              </a:rPr>
              <a:t> </a:t>
            </a:r>
            <a:r>
              <a:rPr lang="en-US" sz="2000" b="0" i="0" dirty="0">
                <a:solidFill>
                  <a:srgbClr val="374151"/>
                </a:solidFill>
                <a:effectLst/>
                <a:latin typeface="Söhne"/>
              </a:rPr>
              <a:t>Collaborative efforts between educators, policymakers, and communities are vital for creating positive change in the education system.</a:t>
            </a:r>
          </a:p>
        </p:txBody>
      </p:sp>
    </p:spTree>
    <p:extLst>
      <p:ext uri="{BB962C8B-B14F-4D97-AF65-F5344CB8AC3E}">
        <p14:creationId xmlns:p14="http://schemas.microsoft.com/office/powerpoint/2010/main" val="33340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6FF7B7-02E0-C1C0-3923-E76ABDA769CF}"/>
              </a:ext>
            </a:extLst>
          </p:cNvPr>
          <p:cNvPicPr>
            <a:picLocks noChangeAspect="1"/>
          </p:cNvPicPr>
          <p:nvPr/>
        </p:nvPicPr>
        <p:blipFill>
          <a:blip r:embed="rId2"/>
          <a:stretch>
            <a:fillRect/>
          </a:stretch>
        </p:blipFill>
        <p:spPr>
          <a:xfrm>
            <a:off x="776378" y="428837"/>
            <a:ext cx="10943700" cy="6000325"/>
          </a:xfrm>
          <a:prstGeom prst="rect">
            <a:avLst/>
          </a:prstGeom>
        </p:spPr>
      </p:pic>
    </p:spTree>
    <p:extLst>
      <p:ext uri="{BB962C8B-B14F-4D97-AF65-F5344CB8AC3E}">
        <p14:creationId xmlns:p14="http://schemas.microsoft.com/office/powerpoint/2010/main" val="178261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3F6434-EC64-E0EC-DAE2-91EFC0216F1C}"/>
              </a:ext>
            </a:extLst>
          </p:cNvPr>
          <p:cNvPicPr>
            <a:picLocks noChangeAspect="1"/>
          </p:cNvPicPr>
          <p:nvPr/>
        </p:nvPicPr>
        <p:blipFill>
          <a:blip r:embed="rId2"/>
          <a:stretch>
            <a:fillRect/>
          </a:stretch>
        </p:blipFill>
        <p:spPr>
          <a:xfrm>
            <a:off x="539890" y="394138"/>
            <a:ext cx="11042600" cy="6126735"/>
          </a:xfrm>
          <a:prstGeom prst="rect">
            <a:avLst/>
          </a:prstGeom>
        </p:spPr>
      </p:pic>
    </p:spTree>
    <p:extLst>
      <p:ext uri="{BB962C8B-B14F-4D97-AF65-F5344CB8AC3E}">
        <p14:creationId xmlns:p14="http://schemas.microsoft.com/office/powerpoint/2010/main" val="286354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5A780C-2B8B-9339-B545-B8B6500EEC3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EA7E1F9-A995-62F1-27B8-5792522BD95B}"/>
              </a:ext>
            </a:extLst>
          </p:cNvPr>
          <p:cNvPicPr>
            <a:picLocks noChangeAspect="1"/>
          </p:cNvPicPr>
          <p:nvPr/>
        </p:nvPicPr>
        <p:blipFill rotWithShape="1">
          <a:blip r:embed="rId2"/>
          <a:srcRect b="1793"/>
          <a:stretch/>
        </p:blipFill>
        <p:spPr>
          <a:xfrm>
            <a:off x="548640" y="323275"/>
            <a:ext cx="11321898" cy="6234543"/>
          </a:xfrm>
          <a:prstGeom prst="rect">
            <a:avLst/>
          </a:prstGeom>
        </p:spPr>
      </p:pic>
    </p:spTree>
    <p:extLst>
      <p:ext uri="{BB962C8B-B14F-4D97-AF65-F5344CB8AC3E}">
        <p14:creationId xmlns:p14="http://schemas.microsoft.com/office/powerpoint/2010/main" val="243870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44E552D-5D88-A987-A163-D796CC04C8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895F6E2-8B39-FDAD-AEE1-BAE9746136A7}"/>
              </a:ext>
            </a:extLst>
          </p:cNvPr>
          <p:cNvPicPr>
            <a:picLocks noChangeAspect="1"/>
          </p:cNvPicPr>
          <p:nvPr/>
        </p:nvPicPr>
        <p:blipFill rotWithShape="1">
          <a:blip r:embed="rId2"/>
          <a:srcRect r="3181"/>
          <a:stretch/>
        </p:blipFill>
        <p:spPr>
          <a:xfrm>
            <a:off x="333518" y="397165"/>
            <a:ext cx="11525972" cy="6151853"/>
          </a:xfrm>
          <a:prstGeom prst="rect">
            <a:avLst/>
          </a:prstGeom>
        </p:spPr>
      </p:pic>
    </p:spTree>
    <p:extLst>
      <p:ext uri="{BB962C8B-B14F-4D97-AF65-F5344CB8AC3E}">
        <p14:creationId xmlns:p14="http://schemas.microsoft.com/office/powerpoint/2010/main" val="239778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0B15-01D7-13BA-8E37-FABF771A28D8}"/>
              </a:ext>
            </a:extLst>
          </p:cNvPr>
          <p:cNvSpPr>
            <a:spLocks noGrp="1"/>
          </p:cNvSpPr>
          <p:nvPr>
            <p:ph type="title"/>
          </p:nvPr>
        </p:nvSpPr>
        <p:spPr>
          <a:xfrm>
            <a:off x="415600" y="328338"/>
            <a:ext cx="11360800" cy="763600"/>
          </a:xfrm>
        </p:spPr>
        <p:txBody>
          <a:bodyPr>
            <a:normAutofit fontScale="90000"/>
          </a:bodyPr>
          <a:lstStyle/>
          <a:p>
            <a:r>
              <a:rPr lang="en-US" sz="3200" dirty="0"/>
              <a:t>Youth with disabilities and co-occurring mental illness are disproportionately impacted</a:t>
            </a:r>
          </a:p>
        </p:txBody>
      </p:sp>
      <p:sp>
        <p:nvSpPr>
          <p:cNvPr id="3" name="Text Placeholder 2">
            <a:extLst>
              <a:ext uri="{FF2B5EF4-FFF2-40B4-BE49-F238E27FC236}">
                <a16:creationId xmlns:a16="http://schemas.microsoft.com/office/drawing/2014/main" id="{804768F2-13FB-DDAB-6A9C-0991A3DEB52B}"/>
              </a:ext>
            </a:extLst>
          </p:cNvPr>
          <p:cNvSpPr>
            <a:spLocks noGrp="1"/>
          </p:cNvSpPr>
          <p:nvPr>
            <p:ph type="body" idx="1"/>
          </p:nvPr>
        </p:nvSpPr>
        <p:spPr>
          <a:xfrm>
            <a:off x="415600" y="1217728"/>
            <a:ext cx="11360800" cy="4555200"/>
          </a:xfrm>
        </p:spPr>
        <p:txBody>
          <a:bodyPr>
            <a:normAutofit/>
          </a:bodyPr>
          <a:lstStyle/>
          <a:p>
            <a:pPr algn="l">
              <a:spcBef>
                <a:spcPts val="2000"/>
              </a:spcBef>
              <a:buFont typeface="Arial" panose="020B0604020202020204" pitchFamily="34" charset="0"/>
              <a:buChar char="•"/>
            </a:pPr>
            <a:r>
              <a:rPr lang="en-US" sz="2400" b="0" i="0" dirty="0">
                <a:solidFill>
                  <a:srgbClr val="212121"/>
                </a:solidFill>
                <a:effectLst/>
              </a:rPr>
              <a:t>Co-occurring mental disorder in children and adolescents with ID/IDD are common and persistent across the lifespan.</a:t>
            </a:r>
          </a:p>
          <a:p>
            <a:pPr algn="l">
              <a:spcBef>
                <a:spcPts val="2000"/>
              </a:spcBef>
              <a:buFont typeface="Arial" panose="020B0604020202020204" pitchFamily="34" charset="0"/>
              <a:buChar char="•"/>
            </a:pPr>
            <a:r>
              <a:rPr lang="en-US" sz="2400" b="0" i="0" dirty="0">
                <a:solidFill>
                  <a:srgbClr val="212121"/>
                </a:solidFill>
                <a:effectLst/>
              </a:rPr>
              <a:t>Only 1 in 10 children and adolescents with co-occurring mental disorders receive specialized mental health services.</a:t>
            </a:r>
          </a:p>
          <a:p>
            <a:pPr algn="l">
              <a:spcBef>
                <a:spcPts val="2000"/>
              </a:spcBef>
              <a:buFont typeface="Arial" panose="020B0604020202020204" pitchFamily="34" charset="0"/>
              <a:buChar char="•"/>
            </a:pPr>
            <a:r>
              <a:rPr lang="en-US" sz="2400" b="0" i="0" dirty="0">
                <a:solidFill>
                  <a:srgbClr val="212121"/>
                </a:solidFill>
                <a:effectLst/>
              </a:rPr>
              <a:t>Co-occurring mental disorders in children and adolescents with ID/IDD are more predictive of major restrictions in educational and vocational participation and social inclusion than the severity of the ID/IDD.</a:t>
            </a:r>
          </a:p>
          <a:p>
            <a:pPr algn="l">
              <a:spcBef>
                <a:spcPts val="2000"/>
              </a:spcBef>
              <a:buFont typeface="Arial" panose="020B0604020202020204" pitchFamily="34" charset="0"/>
              <a:buChar char="•"/>
            </a:pPr>
            <a:r>
              <a:rPr lang="en-US" sz="2400" b="0" i="0" dirty="0">
                <a:solidFill>
                  <a:srgbClr val="212121"/>
                </a:solidFill>
                <a:effectLst/>
              </a:rPr>
              <a:t>Mental well-being of parents of young people with ID/ IDD is more strongly influenced by the severity of their children’s co-occurring mental disorder than by the severity of the children’s ID/IDD.</a:t>
            </a:r>
          </a:p>
        </p:txBody>
      </p:sp>
      <p:sp>
        <p:nvSpPr>
          <p:cNvPr id="4" name="Slide Number Placeholder 3">
            <a:extLst>
              <a:ext uri="{FF2B5EF4-FFF2-40B4-BE49-F238E27FC236}">
                <a16:creationId xmlns:a16="http://schemas.microsoft.com/office/drawing/2014/main" id="{1161D4E4-D27D-5E64-08B0-29EEE32A88D9}"/>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18CE7516-AF76-2253-6438-0AAAAABC0014}"/>
              </a:ext>
            </a:extLst>
          </p:cNvPr>
          <p:cNvSpPr txBox="1"/>
          <p:nvPr/>
        </p:nvSpPr>
        <p:spPr>
          <a:xfrm>
            <a:off x="5934456" y="5468112"/>
            <a:ext cx="5696712" cy="623721"/>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B2107961-245D-DB66-09BA-23B1927BFC2F}"/>
              </a:ext>
            </a:extLst>
          </p:cNvPr>
          <p:cNvSpPr txBox="1"/>
          <p:nvPr/>
        </p:nvSpPr>
        <p:spPr>
          <a:xfrm>
            <a:off x="5934456" y="5468112"/>
            <a:ext cx="5212080" cy="557784"/>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BE14A03A-49C0-74F2-D775-C42CC83DADAC}"/>
              </a:ext>
            </a:extLst>
          </p:cNvPr>
          <p:cNvSpPr txBox="1"/>
          <p:nvPr/>
        </p:nvSpPr>
        <p:spPr>
          <a:xfrm>
            <a:off x="657225" y="6025896"/>
            <a:ext cx="10973943" cy="524800"/>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Munir ,K. </a:t>
            </a:r>
            <a:r>
              <a:rPr kumimoji="0" lang="pl-PL" sz="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Curr Opin Psychiatry. 2016 Mar; 29(2): 95–102.</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7289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B2F960-2562-B75B-60F7-F6E24CFC1D40}"/>
              </a:ext>
            </a:extLst>
          </p:cNvPr>
          <p:cNvPicPr>
            <a:picLocks noChangeAspect="1"/>
          </p:cNvPicPr>
          <p:nvPr/>
        </p:nvPicPr>
        <p:blipFill rotWithShape="1">
          <a:blip r:embed="rId2"/>
          <a:srcRect l="2576" t="4483" r="2576" b="4550"/>
          <a:stretch/>
        </p:blipFill>
        <p:spPr>
          <a:xfrm>
            <a:off x="314036" y="332509"/>
            <a:ext cx="11563928" cy="6206836"/>
          </a:xfrm>
          <a:prstGeom prst="rect">
            <a:avLst/>
          </a:prstGeom>
        </p:spPr>
      </p:pic>
    </p:spTree>
    <p:extLst>
      <p:ext uri="{BB962C8B-B14F-4D97-AF65-F5344CB8AC3E}">
        <p14:creationId xmlns:p14="http://schemas.microsoft.com/office/powerpoint/2010/main" val="209384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11E4-2E1F-9D33-5787-5D48DAC262AB}"/>
              </a:ext>
            </a:extLst>
          </p:cNvPr>
          <p:cNvPicPr>
            <a:picLocks noChangeAspect="1"/>
          </p:cNvPicPr>
          <p:nvPr/>
        </p:nvPicPr>
        <p:blipFill>
          <a:blip r:embed="rId2"/>
          <a:stretch>
            <a:fillRect/>
          </a:stretch>
        </p:blipFill>
        <p:spPr>
          <a:xfrm>
            <a:off x="563417" y="360830"/>
            <a:ext cx="11009746" cy="6150001"/>
          </a:xfrm>
          <a:prstGeom prst="rect">
            <a:avLst/>
          </a:prstGeom>
        </p:spPr>
      </p:pic>
    </p:spTree>
    <p:extLst>
      <p:ext uri="{BB962C8B-B14F-4D97-AF65-F5344CB8AC3E}">
        <p14:creationId xmlns:p14="http://schemas.microsoft.com/office/powerpoint/2010/main" val="93167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FD966B-4844-49B4-879B-ECFFACD820C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6" name="Object 5" hidden="1">
                        <a:extLst>
                          <a:ext uri="{FF2B5EF4-FFF2-40B4-BE49-F238E27FC236}">
                            <a16:creationId xmlns:a16="http://schemas.microsoft.com/office/drawing/2014/main" id="{08FD966B-4844-49B4-879B-ECFFACD820C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30A40CB-AFBB-4292-8FD9-330B5C755D8A}"/>
              </a:ext>
            </a:extLst>
          </p:cNvPr>
          <p:cNvSpPr>
            <a:spLocks noGrp="1"/>
          </p:cNvSpPr>
          <p:nvPr>
            <p:ph type="title"/>
            <p:custDataLst>
              <p:tags r:id="rId2"/>
            </p:custDataLst>
          </p:nvPr>
        </p:nvSpPr>
        <p:spPr/>
        <p:txBody>
          <a:bodyPr vert="horz"/>
          <a:lstStyle/>
          <a:p>
            <a:r>
              <a:rPr lang="en-US" dirty="0"/>
              <a:t>2025 Vision for Behavioral Health in the Commonwealth</a:t>
            </a:r>
          </a:p>
        </p:txBody>
      </p:sp>
      <p:sp>
        <p:nvSpPr>
          <p:cNvPr id="8" name="TextBox 7">
            <a:extLst>
              <a:ext uri="{FF2B5EF4-FFF2-40B4-BE49-F238E27FC236}">
                <a16:creationId xmlns:a16="http://schemas.microsoft.com/office/drawing/2014/main" id="{68689FBE-E0A9-475E-B031-87544CD54337}"/>
              </a:ext>
            </a:extLst>
          </p:cNvPr>
          <p:cNvSpPr txBox="1">
            <a:spLocks/>
          </p:cNvSpPr>
          <p:nvPr/>
        </p:nvSpPr>
        <p:spPr>
          <a:xfrm>
            <a:off x="432454" y="1374684"/>
            <a:ext cx="11627274" cy="4457464"/>
          </a:xfrm>
          <a:prstGeom prst="rect">
            <a:avLst/>
          </a:prstGeom>
        </p:spPr>
        <p:txBody>
          <a:bodyPr vert="horz" wrap="square" lIns="0" tIns="0" rIns="0" bIns="0" rtlCol="0">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All Virginians will…</a:t>
            </a: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be able to access behavioral health care when they need it, </a:t>
            </a:r>
            <a:endParaRPr kumimoji="0" lang="en-US"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have prevention and management services personalized to their needs, particularly for children and youth,</a:t>
            </a: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know who to call, who will help, and where to go when in crisis, and </a:t>
            </a: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endPar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L="0" marR="0" lvl="0" indent="0" algn="l" defTabSz="685783"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have paths to reentry and stabilization when transitioning from crisis</a:t>
            </a:r>
            <a:endParaRPr kumimoji="0" lang="en-US" sz="2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9" name="4. Footnote">
            <a:extLst>
              <a:ext uri="{FF2B5EF4-FFF2-40B4-BE49-F238E27FC236}">
                <a16:creationId xmlns:a16="http://schemas.microsoft.com/office/drawing/2014/main" id="{46EFC390-AFE6-490D-BD2C-23292ED4693C}"/>
              </a:ext>
            </a:extLst>
          </p:cNvPr>
          <p:cNvSpPr txBox="1">
            <a:spLocks/>
          </p:cNvSpPr>
          <p:nvPr>
            <p:custDataLst>
              <p:tags r:id="rId3"/>
            </p:custDataLst>
          </p:nvPr>
        </p:nvSpPr>
        <p:spPr bwMode="gray">
          <a:xfrm>
            <a:off x="548640" y="6428863"/>
            <a:ext cx="658835" cy="123111"/>
          </a:xfrm>
          <a:prstGeom prst="rect">
            <a:avLst/>
          </a:prstGeom>
          <a:noFill/>
          <a:ln/>
          <a:extLst>
            <a:ext uri="{909E8E84-426E-40DD-AFC4-6F175D3DCCD1}">
              <a14:hiddenFill xmlns:a14="http://schemas.microsoft.com/office/drawing/2010/main">
                <a:solidFill>
                  <a:srgbClr val="FFFFFF"/>
                </a:solidFill>
              </a14:hiddenFill>
            </a:ext>
          </a:extLst>
        </p:spPr>
        <p:txBody>
          <a:bodyPr wrap="non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 VA HHR</a:t>
            </a:r>
          </a:p>
        </p:txBody>
      </p:sp>
    </p:spTree>
    <p:extLst>
      <p:ext uri="{BB962C8B-B14F-4D97-AF65-F5344CB8AC3E}">
        <p14:creationId xmlns:p14="http://schemas.microsoft.com/office/powerpoint/2010/main" val="540623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44004A-7516-6937-BEE5-659CF0DC01C3}"/>
              </a:ext>
            </a:extLst>
          </p:cNvPr>
          <p:cNvSpPr>
            <a:spLocks noGrp="1"/>
          </p:cNvSpPr>
          <p:nvPr>
            <p:ph type="sldNum" sz="quarter" idx="12"/>
          </p:nvPr>
        </p:nvSpPr>
        <p:spPr/>
        <p:txBody>
          <a:bodyPr/>
          <a:lstStyle/>
          <a:p>
            <a:fld id="{E11136A2-5106-41CD-A2FC-44F70EE16BBB}" type="slidenum">
              <a:rPr lang="en-US" smtClean="0"/>
              <a:t>20</a:t>
            </a:fld>
            <a:endParaRPr lang="en-US"/>
          </a:p>
        </p:txBody>
      </p:sp>
      <p:pic>
        <p:nvPicPr>
          <p:cNvPr id="4" name="Picture 3">
            <a:extLst>
              <a:ext uri="{FF2B5EF4-FFF2-40B4-BE49-F238E27FC236}">
                <a16:creationId xmlns:a16="http://schemas.microsoft.com/office/drawing/2014/main" id="{E7333F65-A5C3-74BF-12DE-9DC529D2A5C0}"/>
              </a:ext>
            </a:extLst>
          </p:cNvPr>
          <p:cNvPicPr>
            <a:picLocks noChangeAspect="1"/>
          </p:cNvPicPr>
          <p:nvPr/>
        </p:nvPicPr>
        <p:blipFill rotWithShape="1">
          <a:blip r:embed="rId2"/>
          <a:srcRect t="2377" b="1463"/>
          <a:stretch/>
        </p:blipFill>
        <p:spPr>
          <a:xfrm>
            <a:off x="311085" y="311085"/>
            <a:ext cx="11566688" cy="6251081"/>
          </a:xfrm>
          <a:prstGeom prst="rect">
            <a:avLst/>
          </a:prstGeom>
        </p:spPr>
      </p:pic>
    </p:spTree>
    <p:extLst>
      <p:ext uri="{BB962C8B-B14F-4D97-AF65-F5344CB8AC3E}">
        <p14:creationId xmlns:p14="http://schemas.microsoft.com/office/powerpoint/2010/main" val="199763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2C5B4-9A97-A132-F891-2F6073858CEF}"/>
              </a:ext>
            </a:extLst>
          </p:cNvPr>
          <p:cNvPicPr>
            <a:picLocks noChangeAspect="1"/>
          </p:cNvPicPr>
          <p:nvPr/>
        </p:nvPicPr>
        <p:blipFill>
          <a:blip r:embed="rId2"/>
          <a:stretch>
            <a:fillRect/>
          </a:stretch>
        </p:blipFill>
        <p:spPr>
          <a:xfrm>
            <a:off x="628078" y="341747"/>
            <a:ext cx="11013558" cy="6175460"/>
          </a:xfrm>
          <a:prstGeom prst="rect">
            <a:avLst/>
          </a:prstGeom>
        </p:spPr>
      </p:pic>
    </p:spTree>
    <p:extLst>
      <p:ext uri="{BB962C8B-B14F-4D97-AF65-F5344CB8AC3E}">
        <p14:creationId xmlns:p14="http://schemas.microsoft.com/office/powerpoint/2010/main" val="390759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2C525F-761D-2CE4-AF7D-D76010E581B1}"/>
              </a:ext>
            </a:extLst>
          </p:cNvPr>
          <p:cNvPicPr>
            <a:picLocks noChangeAspect="1"/>
          </p:cNvPicPr>
          <p:nvPr/>
        </p:nvPicPr>
        <p:blipFill>
          <a:blip r:embed="rId2"/>
          <a:stretch>
            <a:fillRect/>
          </a:stretch>
        </p:blipFill>
        <p:spPr>
          <a:xfrm>
            <a:off x="471005" y="314485"/>
            <a:ext cx="11276769" cy="6252931"/>
          </a:xfrm>
          <a:prstGeom prst="rect">
            <a:avLst/>
          </a:prstGeom>
        </p:spPr>
      </p:pic>
    </p:spTree>
    <p:extLst>
      <p:ext uri="{BB962C8B-B14F-4D97-AF65-F5344CB8AC3E}">
        <p14:creationId xmlns:p14="http://schemas.microsoft.com/office/powerpoint/2010/main" val="204527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3964F-9CE0-6132-DC1A-E4E6B4FC5C25}"/>
              </a:ext>
            </a:extLst>
          </p:cNvPr>
          <p:cNvSpPr>
            <a:spLocks noGrp="1"/>
          </p:cNvSpPr>
          <p:nvPr>
            <p:ph type="title"/>
          </p:nvPr>
        </p:nvSpPr>
        <p:spPr>
          <a:xfrm>
            <a:off x="415600" y="384367"/>
            <a:ext cx="11360800" cy="763600"/>
          </a:xfrm>
        </p:spPr>
        <p:txBody>
          <a:bodyPr>
            <a:normAutofit/>
          </a:bodyPr>
          <a:lstStyle/>
          <a:p>
            <a:r>
              <a:rPr lang="en-US" sz="3200" dirty="0"/>
              <a:t>Looking forward</a:t>
            </a:r>
          </a:p>
        </p:txBody>
      </p:sp>
      <p:sp>
        <p:nvSpPr>
          <p:cNvPr id="4" name="Text Placeholder 3">
            <a:extLst>
              <a:ext uri="{FF2B5EF4-FFF2-40B4-BE49-F238E27FC236}">
                <a16:creationId xmlns:a16="http://schemas.microsoft.com/office/drawing/2014/main" id="{D28E21E9-E17F-E3A6-F599-C06203221652}"/>
              </a:ext>
            </a:extLst>
          </p:cNvPr>
          <p:cNvSpPr>
            <a:spLocks noGrp="1"/>
          </p:cNvSpPr>
          <p:nvPr>
            <p:ph type="body" idx="1"/>
          </p:nvPr>
        </p:nvSpPr>
        <p:spPr>
          <a:xfrm>
            <a:off x="415600" y="1019397"/>
            <a:ext cx="11360800" cy="4555200"/>
          </a:xfrm>
        </p:spPr>
        <p:txBody>
          <a:bodyPr>
            <a:normAutofit/>
          </a:bodyPr>
          <a:lstStyle/>
          <a:p>
            <a:r>
              <a:rPr lang="en-US" sz="2800" dirty="0"/>
              <a:t>Targeted initiatives for youth mental health in the community, schools, and at home</a:t>
            </a:r>
          </a:p>
          <a:p>
            <a:r>
              <a:rPr lang="en-US" sz="2800" dirty="0"/>
              <a:t>Expanded public-private partnerships</a:t>
            </a:r>
          </a:p>
          <a:p>
            <a:r>
              <a:rPr lang="en-US" sz="2800" dirty="0"/>
              <a:t>Increased resources for schools and continued integration with the ALL In Virginia Plan</a:t>
            </a:r>
          </a:p>
          <a:p>
            <a:r>
              <a:rPr lang="en-US" sz="2800" dirty="0"/>
              <a:t>Addressing the impact on screen use and social media on youth mental health and school engagement</a:t>
            </a:r>
          </a:p>
          <a:p>
            <a:r>
              <a:rPr lang="en-US" sz="2800" dirty="0"/>
              <a:t>Efforts to expand and support the behavioral health workforce</a:t>
            </a:r>
          </a:p>
          <a:p>
            <a:r>
              <a:rPr lang="en-US" sz="2800" dirty="0"/>
              <a:t>Build out of community based services and integrated care </a:t>
            </a:r>
          </a:p>
        </p:txBody>
      </p:sp>
      <p:sp>
        <p:nvSpPr>
          <p:cNvPr id="2" name="Slide Number Placeholder 1">
            <a:extLst>
              <a:ext uri="{FF2B5EF4-FFF2-40B4-BE49-F238E27FC236}">
                <a16:creationId xmlns:a16="http://schemas.microsoft.com/office/drawing/2014/main" id="{CEF03EAB-BC3B-B606-4293-359C9432E6E9}"/>
              </a:ext>
            </a:extLst>
          </p:cNvPr>
          <p:cNvSpPr>
            <a:spLocks noGrp="1"/>
          </p:cNvSpPr>
          <p:nvPr>
            <p:ph type="sldNum" idx="12"/>
          </p:nvPr>
        </p:nvSpPr>
        <p:spPr/>
        <p:txBody>
          <a:bodyPr/>
          <a:lstStyle/>
          <a:p>
            <a:fld id="{E11136A2-5106-41CD-A2FC-44F70EE16BBB}" type="slidenum">
              <a:rPr lang="en-US" smtClean="0"/>
              <a:t>23</a:t>
            </a:fld>
            <a:endParaRPr lang="en-US"/>
          </a:p>
        </p:txBody>
      </p:sp>
    </p:spTree>
    <p:extLst>
      <p:ext uri="{BB962C8B-B14F-4D97-AF65-F5344CB8AC3E}">
        <p14:creationId xmlns:p14="http://schemas.microsoft.com/office/powerpoint/2010/main" val="162461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668419" y="858466"/>
          <a:ext cx="1214" cy="1214"/>
        </p:xfrm>
        <a:graphic>
          <a:graphicData uri="http://schemas.openxmlformats.org/presentationml/2006/ole">
            <mc:AlternateContent xmlns:mc="http://schemas.openxmlformats.org/markup-compatibility/2006">
              <mc:Choice xmlns:v="urn:schemas-microsoft-com:vml" Requires="v">
                <p:oleObj name="think-cell Slide" r:id="rId36" imgW="353" imgH="353" progId="TCLayout.ActiveDocument.1">
                  <p:embed/>
                </p:oleObj>
              </mc:Choice>
              <mc:Fallback>
                <p:oleObj name="think-cell Slide" r:id="rId36" imgW="353" imgH="353" progId="TCLayout.ActiveDocument.1">
                  <p:embed/>
                  <p:pic>
                    <p:nvPicPr>
                      <p:cNvPr id="3" name="Object 2" hidden="1"/>
                      <p:cNvPicPr/>
                      <p:nvPr/>
                    </p:nvPicPr>
                    <p:blipFill>
                      <a:blip r:embed="rId37"/>
                      <a:stretch>
                        <a:fillRect/>
                      </a:stretch>
                    </p:blipFill>
                    <p:spPr>
                      <a:xfrm>
                        <a:off x="2668419" y="858466"/>
                        <a:ext cx="1214" cy="1214"/>
                      </a:xfrm>
                      <a:prstGeom prst="rect">
                        <a:avLst/>
                      </a:prstGeom>
                    </p:spPr>
                  </p:pic>
                </p:oleObj>
              </mc:Fallback>
            </mc:AlternateContent>
          </a:graphicData>
        </a:graphic>
      </p:graphicFrame>
      <p:sp>
        <p:nvSpPr>
          <p:cNvPr id="8" name="Rectangle 1" hidden="1">
            <a:extLst>
              <a:ext uri="{FF2B5EF4-FFF2-40B4-BE49-F238E27FC236}">
                <a16:creationId xmlns:a16="http://schemas.microsoft.com/office/drawing/2014/main" id="{99EDE580-E18A-4051-808E-534FDB7AEAA9}"/>
              </a:ext>
            </a:extLst>
          </p:cNvPr>
          <p:cNvSpPr/>
          <p:nvPr>
            <p:custDataLst>
              <p:tags r:id="rId2"/>
            </p:custDataLst>
          </p:nvPr>
        </p:nvSpPr>
        <p:spPr>
          <a:xfrm>
            <a:off x="1524001" y="85725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25"/>
              </a:spcBef>
              <a:spcAft>
                <a:spcPts val="225"/>
              </a:spcAft>
              <a:buClrTx/>
              <a:buSzTx/>
              <a:buFontTx/>
              <a:buNone/>
              <a:tabLst/>
              <a:defRPr/>
            </a:pPr>
            <a:endParaRPr kumimoji="0" lang="en-US" sz="1875" b="1" i="0" u="none" strike="noStrike" kern="1200" cap="none" spc="0" normalizeH="0" baseline="0" noProof="0" dirty="0" err="1">
              <a:ln>
                <a:noFill/>
              </a:ln>
              <a:solidFill>
                <a:srgbClr val="FFFFFF"/>
              </a:solidFill>
              <a:effectLst/>
              <a:uLnTx/>
              <a:uFillTx/>
              <a:latin typeface="Calibri"/>
              <a:ea typeface="+mn-ea"/>
              <a:cs typeface="+mn-cs"/>
              <a:sym typeface="Georgia" panose="02040502050405020303" pitchFamily="18" charset="0"/>
            </a:endParaRPr>
          </a:p>
        </p:txBody>
      </p:sp>
      <p:sp>
        <p:nvSpPr>
          <p:cNvPr id="2" name="2. Slide Title"/>
          <p:cNvSpPr>
            <a:spLocks noGrp="1"/>
          </p:cNvSpPr>
          <p:nvPr>
            <p:ph type="title"/>
            <p:custDataLst>
              <p:tags r:id="rId3"/>
            </p:custDataLst>
          </p:nvPr>
        </p:nvSpPr>
        <p:spPr>
          <a:xfrm>
            <a:off x="548640" y="321079"/>
            <a:ext cx="11082528" cy="384721"/>
          </a:xfrm>
          <a:noFill/>
          <a:ln>
            <a:noFill/>
          </a:ln>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ctr" anchorCtr="0" compatLnSpc="1">
            <a:prstTxWarp prst="textNoShape">
              <a:avLst/>
            </a:prstTxWarp>
            <a:spAutoFit/>
          </a:bodyPr>
          <a:lstStyle/>
          <a:p>
            <a:r>
              <a:rPr lang="en-US" dirty="0"/>
              <a:t>The Plan builds on the Commonwealth’s progress across several initiatives</a:t>
            </a:r>
          </a:p>
        </p:txBody>
      </p:sp>
      <p:grpSp>
        <p:nvGrpSpPr>
          <p:cNvPr id="26" name="Group 25">
            <a:extLst>
              <a:ext uri="{FF2B5EF4-FFF2-40B4-BE49-F238E27FC236}">
                <a16:creationId xmlns:a16="http://schemas.microsoft.com/office/drawing/2014/main" id="{9B9D243A-66BD-4077-962A-DD1A462A7246}"/>
              </a:ext>
            </a:extLst>
          </p:cNvPr>
          <p:cNvGrpSpPr/>
          <p:nvPr/>
        </p:nvGrpSpPr>
        <p:grpSpPr>
          <a:xfrm>
            <a:off x="8018744" y="5209135"/>
            <a:ext cx="371644" cy="502088"/>
            <a:chOff x="8018744" y="5416339"/>
            <a:chExt cx="371644" cy="502088"/>
          </a:xfrm>
        </p:grpSpPr>
        <p:cxnSp>
          <p:nvCxnSpPr>
            <p:cNvPr id="66" name="LineContentSeparatorDefaultVertical 23">
              <a:extLst>
                <a:ext uri="{FF2B5EF4-FFF2-40B4-BE49-F238E27FC236}">
                  <a16:creationId xmlns:a16="http://schemas.microsoft.com/office/drawing/2014/main" id="{100451D5-093A-405A-8CFC-EFFF562BC0E5}"/>
                </a:ext>
              </a:extLst>
            </p:cNvPr>
            <p:cNvCxnSpPr>
              <a:cxnSpLocks/>
            </p:cNvCxnSpPr>
            <p:nvPr>
              <p:custDataLst>
                <p:tags r:id="rId32"/>
              </p:custDataLst>
            </p:nvPr>
          </p:nvCxnSpPr>
          <p:spPr>
            <a:xfrm>
              <a:off x="8390388" y="5416339"/>
              <a:ext cx="0" cy="502088"/>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LineContentSeparatorDefaultVertical 23">
              <a:extLst>
                <a:ext uri="{FF2B5EF4-FFF2-40B4-BE49-F238E27FC236}">
                  <a16:creationId xmlns:a16="http://schemas.microsoft.com/office/drawing/2014/main" id="{483BE62D-B810-40D0-8A2B-936F67C082F5}"/>
                </a:ext>
              </a:extLst>
            </p:cNvPr>
            <p:cNvCxnSpPr>
              <a:cxnSpLocks/>
            </p:cNvCxnSpPr>
            <p:nvPr>
              <p:custDataLst>
                <p:tags r:id="rId33"/>
              </p:custDataLst>
            </p:nvPr>
          </p:nvCxnSpPr>
          <p:spPr>
            <a:xfrm>
              <a:off x="8018744" y="5667383"/>
              <a:ext cx="365487"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1FEBC001-7756-4A1D-931F-CC919A114DEE}"/>
              </a:ext>
            </a:extLst>
          </p:cNvPr>
          <p:cNvCxnSpPr>
            <a:cxnSpLocks/>
          </p:cNvCxnSpPr>
          <p:nvPr/>
        </p:nvCxnSpPr>
        <p:spPr>
          <a:xfrm>
            <a:off x="548640" y="1826469"/>
            <a:ext cx="7277980" cy="0"/>
          </a:xfrm>
          <a:prstGeom prst="line">
            <a:avLst/>
          </a:prstGeom>
          <a:ln w="12700"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6" name="Oval 5">
            <a:extLst>
              <a:ext uri="{FF2B5EF4-FFF2-40B4-BE49-F238E27FC236}">
                <a16:creationId xmlns:a16="http://schemas.microsoft.com/office/drawing/2014/main" id="{BF0194D4-7EBE-4C50-B15F-D972E1A085E2}"/>
              </a:ext>
            </a:extLst>
          </p:cNvPr>
          <p:cNvSpPr>
            <a:spLocks noChangeArrowheads="1"/>
          </p:cNvSpPr>
          <p:nvPr>
            <p:custDataLst>
              <p:tags r:id="rId4"/>
            </p:custDataLst>
          </p:nvPr>
        </p:nvSpPr>
        <p:spPr bwMode="auto">
          <a:xfrm>
            <a:off x="1792912"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7938AA68-2A15-4EB6-96CE-F7C8571671EF}"/>
              </a:ext>
            </a:extLst>
          </p:cNvPr>
          <p:cNvSpPr txBox="1"/>
          <p:nvPr/>
        </p:nvSpPr>
        <p:spPr>
          <a:xfrm>
            <a:off x="1726905"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2017</a:t>
            </a:r>
          </a:p>
        </p:txBody>
      </p:sp>
      <p:sp>
        <p:nvSpPr>
          <p:cNvPr id="63" name="Oval 5">
            <a:extLst>
              <a:ext uri="{FF2B5EF4-FFF2-40B4-BE49-F238E27FC236}">
                <a16:creationId xmlns:a16="http://schemas.microsoft.com/office/drawing/2014/main" id="{5411394B-60D8-408D-BC08-416598304F70}"/>
              </a:ext>
            </a:extLst>
          </p:cNvPr>
          <p:cNvSpPr>
            <a:spLocks noChangeArrowheads="1"/>
          </p:cNvSpPr>
          <p:nvPr>
            <p:custDataLst>
              <p:tags r:id="rId5"/>
            </p:custDataLst>
          </p:nvPr>
        </p:nvSpPr>
        <p:spPr bwMode="auto">
          <a:xfrm>
            <a:off x="2967349"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D4DB6B52-5E79-4491-B534-95ADFA66AF2F}"/>
              </a:ext>
            </a:extLst>
          </p:cNvPr>
          <p:cNvSpPr txBox="1"/>
          <p:nvPr/>
        </p:nvSpPr>
        <p:spPr>
          <a:xfrm>
            <a:off x="2905170"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2018</a:t>
            </a:r>
          </a:p>
        </p:txBody>
      </p:sp>
      <p:sp>
        <p:nvSpPr>
          <p:cNvPr id="70" name="Oval 5">
            <a:extLst>
              <a:ext uri="{FF2B5EF4-FFF2-40B4-BE49-F238E27FC236}">
                <a16:creationId xmlns:a16="http://schemas.microsoft.com/office/drawing/2014/main" id="{04414A12-2CFC-4CEC-B070-849E19F77045}"/>
              </a:ext>
            </a:extLst>
          </p:cNvPr>
          <p:cNvSpPr>
            <a:spLocks noChangeArrowheads="1"/>
          </p:cNvSpPr>
          <p:nvPr>
            <p:custDataLst>
              <p:tags r:id="rId6"/>
            </p:custDataLst>
          </p:nvPr>
        </p:nvSpPr>
        <p:spPr bwMode="auto">
          <a:xfrm>
            <a:off x="4141786"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AE25436A-6172-45AF-80CA-2B1C56DE441B}"/>
              </a:ext>
            </a:extLst>
          </p:cNvPr>
          <p:cNvSpPr txBox="1"/>
          <p:nvPr/>
        </p:nvSpPr>
        <p:spPr>
          <a:xfrm>
            <a:off x="4083435"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2019</a:t>
            </a:r>
          </a:p>
        </p:txBody>
      </p:sp>
      <p:sp>
        <p:nvSpPr>
          <p:cNvPr id="73" name="Oval 5">
            <a:extLst>
              <a:ext uri="{FF2B5EF4-FFF2-40B4-BE49-F238E27FC236}">
                <a16:creationId xmlns:a16="http://schemas.microsoft.com/office/drawing/2014/main" id="{ED773F3C-959B-4002-B19E-FA2E80013B5E}"/>
              </a:ext>
            </a:extLst>
          </p:cNvPr>
          <p:cNvSpPr>
            <a:spLocks noChangeArrowheads="1"/>
          </p:cNvSpPr>
          <p:nvPr>
            <p:custDataLst>
              <p:tags r:id="rId7"/>
            </p:custDataLst>
          </p:nvPr>
        </p:nvSpPr>
        <p:spPr bwMode="auto">
          <a:xfrm>
            <a:off x="5316223"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794E4853-2485-4051-9931-506FF9F2F359}"/>
              </a:ext>
            </a:extLst>
          </p:cNvPr>
          <p:cNvSpPr txBox="1"/>
          <p:nvPr/>
        </p:nvSpPr>
        <p:spPr>
          <a:xfrm>
            <a:off x="5261700"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2020</a:t>
            </a:r>
          </a:p>
        </p:txBody>
      </p:sp>
      <p:sp>
        <p:nvSpPr>
          <p:cNvPr id="78" name="Oval 5">
            <a:extLst>
              <a:ext uri="{FF2B5EF4-FFF2-40B4-BE49-F238E27FC236}">
                <a16:creationId xmlns:a16="http://schemas.microsoft.com/office/drawing/2014/main" id="{7591B336-2092-4D28-ABFD-48A79E37D720}"/>
              </a:ext>
            </a:extLst>
          </p:cNvPr>
          <p:cNvSpPr>
            <a:spLocks noChangeArrowheads="1"/>
          </p:cNvSpPr>
          <p:nvPr>
            <p:custDataLst>
              <p:tags r:id="rId8"/>
            </p:custDataLst>
          </p:nvPr>
        </p:nvSpPr>
        <p:spPr bwMode="auto">
          <a:xfrm>
            <a:off x="6490660"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43E18E89-04B0-464B-AB4E-2C27D71EE0E8}"/>
              </a:ext>
            </a:extLst>
          </p:cNvPr>
          <p:cNvSpPr txBox="1"/>
          <p:nvPr/>
        </p:nvSpPr>
        <p:spPr>
          <a:xfrm>
            <a:off x="6439965"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2021</a:t>
            </a:r>
          </a:p>
        </p:txBody>
      </p:sp>
      <p:sp>
        <p:nvSpPr>
          <p:cNvPr id="82" name="Oval 5">
            <a:extLst>
              <a:ext uri="{FF2B5EF4-FFF2-40B4-BE49-F238E27FC236}">
                <a16:creationId xmlns:a16="http://schemas.microsoft.com/office/drawing/2014/main" id="{CB998E3E-41A7-4986-96C2-72B1D0564189}"/>
              </a:ext>
            </a:extLst>
          </p:cNvPr>
          <p:cNvSpPr>
            <a:spLocks noChangeArrowheads="1"/>
          </p:cNvSpPr>
          <p:nvPr>
            <p:custDataLst>
              <p:tags r:id="rId9"/>
            </p:custDataLst>
          </p:nvPr>
        </p:nvSpPr>
        <p:spPr bwMode="auto">
          <a:xfrm>
            <a:off x="7665095"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02FABA02-D94D-42AE-BEAA-5D954AE40902}"/>
              </a:ext>
            </a:extLst>
          </p:cNvPr>
          <p:cNvSpPr txBox="1"/>
          <p:nvPr/>
        </p:nvSpPr>
        <p:spPr>
          <a:xfrm>
            <a:off x="7618229"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2022</a:t>
            </a:r>
          </a:p>
        </p:txBody>
      </p:sp>
      <p:sp>
        <p:nvSpPr>
          <p:cNvPr id="87" name="Oval 5">
            <a:extLst>
              <a:ext uri="{FF2B5EF4-FFF2-40B4-BE49-F238E27FC236}">
                <a16:creationId xmlns:a16="http://schemas.microsoft.com/office/drawing/2014/main" id="{84062837-0A9A-487A-98C4-EB27717C5AE0}"/>
              </a:ext>
            </a:extLst>
          </p:cNvPr>
          <p:cNvSpPr>
            <a:spLocks noChangeArrowheads="1"/>
          </p:cNvSpPr>
          <p:nvPr>
            <p:custDataLst>
              <p:tags r:id="rId10"/>
            </p:custDataLst>
          </p:nvPr>
        </p:nvSpPr>
        <p:spPr bwMode="auto">
          <a:xfrm>
            <a:off x="554736" y="1689309"/>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88" name="TextBox 87">
            <a:extLst>
              <a:ext uri="{FF2B5EF4-FFF2-40B4-BE49-F238E27FC236}">
                <a16:creationId xmlns:a16="http://schemas.microsoft.com/office/drawing/2014/main" id="{4B6B610C-5AFA-48CE-B1BE-73431D7A9E2B}"/>
              </a:ext>
            </a:extLst>
          </p:cNvPr>
          <p:cNvSpPr txBox="1"/>
          <p:nvPr/>
        </p:nvSpPr>
        <p:spPr>
          <a:xfrm>
            <a:off x="548640" y="1365328"/>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2016</a:t>
            </a:r>
          </a:p>
        </p:txBody>
      </p:sp>
      <p:grpSp>
        <p:nvGrpSpPr>
          <p:cNvPr id="92" name="Group 91">
            <a:extLst>
              <a:ext uri="{FF2B5EF4-FFF2-40B4-BE49-F238E27FC236}">
                <a16:creationId xmlns:a16="http://schemas.microsoft.com/office/drawing/2014/main" id="{5092540A-B762-4C40-ADD0-A48D44C04F10}"/>
              </a:ext>
            </a:extLst>
          </p:cNvPr>
          <p:cNvGrpSpPr>
            <a:grpSpLocks/>
          </p:cNvGrpSpPr>
          <p:nvPr/>
        </p:nvGrpSpPr>
        <p:grpSpPr>
          <a:xfrm>
            <a:off x="6621780" y="5210392"/>
            <a:ext cx="1303970" cy="500831"/>
            <a:chOff x="6926691" y="5169759"/>
            <a:chExt cx="999059" cy="548640"/>
          </a:xfrm>
          <a:solidFill>
            <a:schemeClr val="accent5">
              <a:lumMod val="50000"/>
            </a:schemeClr>
          </a:solidFill>
        </p:grpSpPr>
        <p:sp>
          <p:nvSpPr>
            <p:cNvPr id="93" name="Freeform: Shape 92">
              <a:extLst>
                <a:ext uri="{FF2B5EF4-FFF2-40B4-BE49-F238E27FC236}">
                  <a16:creationId xmlns:a16="http://schemas.microsoft.com/office/drawing/2014/main" id="{78EEBA43-5789-41C0-BB2F-620EDD91B818}"/>
                </a:ext>
              </a:extLst>
            </p:cNvPr>
            <p:cNvSpPr/>
            <p:nvPr>
              <p:custDataLst>
                <p:tags r:id="rId30"/>
              </p:custDataLst>
            </p:nvPr>
          </p:nvSpPr>
          <p:spPr>
            <a:xfrm>
              <a:off x="6926691" y="5169759"/>
              <a:ext cx="999059" cy="54864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802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8027 w 1828800"/>
                <a:gd name="connsiteY1" fmla="*/ 0 h 914400"/>
                <a:gd name="connsiteX2" fmla="*/ 1828800 w 1828800"/>
                <a:gd name="connsiteY2" fmla="*/ 457200 h 914400"/>
                <a:gd name="connsiteX3" fmla="*/ 1648027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8027" y="0"/>
                  </a:lnTo>
                  <a:lnTo>
                    <a:pt x="1828800" y="457200"/>
                  </a:lnTo>
                  <a:lnTo>
                    <a:pt x="1648027"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AF58CE21-460F-46D9-B566-777B71E84603}"/>
                </a:ext>
              </a:extLst>
            </p:cNvPr>
            <p:cNvSpPr txBox="1"/>
            <p:nvPr>
              <p:custDataLst>
                <p:tags r:id="rId31"/>
              </p:custDataLst>
            </p:nvPr>
          </p:nvSpPr>
          <p:spPr>
            <a:xfrm>
              <a:off x="6937356" y="5207859"/>
              <a:ext cx="900304" cy="472440"/>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988 roll-out</a:t>
              </a:r>
            </a:p>
          </p:txBody>
        </p:sp>
      </p:grpSp>
      <p:grpSp>
        <p:nvGrpSpPr>
          <p:cNvPr id="95" name="Group 94">
            <a:extLst>
              <a:ext uri="{FF2B5EF4-FFF2-40B4-BE49-F238E27FC236}">
                <a16:creationId xmlns:a16="http://schemas.microsoft.com/office/drawing/2014/main" id="{05F9BBA8-F6E2-4BF5-BEDE-FFE56C58F275}"/>
              </a:ext>
            </a:extLst>
          </p:cNvPr>
          <p:cNvGrpSpPr>
            <a:grpSpLocks/>
          </p:cNvGrpSpPr>
          <p:nvPr>
            <p:custDataLst>
              <p:tags r:id="rId11"/>
            </p:custDataLst>
          </p:nvPr>
        </p:nvGrpSpPr>
        <p:grpSpPr>
          <a:xfrm>
            <a:off x="1894114" y="3417317"/>
            <a:ext cx="6031635" cy="500831"/>
            <a:chOff x="1672236" y="3393660"/>
            <a:chExt cx="6207042" cy="548640"/>
          </a:xfrm>
          <a:solidFill>
            <a:schemeClr val="accent5">
              <a:lumMod val="50000"/>
            </a:schemeClr>
          </a:solidFill>
        </p:grpSpPr>
        <p:sp>
          <p:nvSpPr>
            <p:cNvPr id="96" name="Freeform: Shape 95">
              <a:extLst>
                <a:ext uri="{FF2B5EF4-FFF2-40B4-BE49-F238E27FC236}">
                  <a16:creationId xmlns:a16="http://schemas.microsoft.com/office/drawing/2014/main" id="{23785D1A-974B-42D1-B4B9-21C91444032C}"/>
                </a:ext>
              </a:extLst>
            </p:cNvPr>
            <p:cNvSpPr/>
            <p:nvPr>
              <p:custDataLst>
                <p:tags r:id="rId28"/>
              </p:custDataLst>
            </p:nvPr>
          </p:nvSpPr>
          <p:spPr>
            <a:xfrm>
              <a:off x="1672236" y="3393660"/>
              <a:ext cx="6207042" cy="54864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99704" y="0"/>
                  </a:lnTo>
                  <a:lnTo>
                    <a:pt x="1828800" y="457200"/>
                  </a:lnTo>
                  <a:lnTo>
                    <a:pt x="1799704"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BC3341AB-02E5-4AAC-8DC9-01A2618D5043}"/>
                </a:ext>
              </a:extLst>
            </p:cNvPr>
            <p:cNvSpPr txBox="1"/>
            <p:nvPr>
              <p:custDataLst>
                <p:tags r:id="rId29"/>
              </p:custDataLst>
            </p:nvPr>
          </p:nvSpPr>
          <p:spPr>
            <a:xfrm>
              <a:off x="1735736" y="3431760"/>
              <a:ext cx="6044787" cy="472440"/>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System Transformation, Excellence and Performance (STEP-VA) </a:t>
              </a:r>
            </a:p>
          </p:txBody>
        </p:sp>
      </p:grpSp>
      <p:grpSp>
        <p:nvGrpSpPr>
          <p:cNvPr id="34" name="Group 33">
            <a:extLst>
              <a:ext uri="{FF2B5EF4-FFF2-40B4-BE49-F238E27FC236}">
                <a16:creationId xmlns:a16="http://schemas.microsoft.com/office/drawing/2014/main" id="{843CB309-AE63-42EB-8E8C-3F32D9D9BDF7}"/>
              </a:ext>
            </a:extLst>
          </p:cNvPr>
          <p:cNvGrpSpPr/>
          <p:nvPr/>
        </p:nvGrpSpPr>
        <p:grpSpPr>
          <a:xfrm>
            <a:off x="4273421" y="4015009"/>
            <a:ext cx="3652329" cy="500831"/>
            <a:chOff x="4273421" y="4291051"/>
            <a:chExt cx="3652329" cy="500831"/>
          </a:xfrm>
          <a:solidFill>
            <a:schemeClr val="accent5">
              <a:lumMod val="50000"/>
            </a:schemeClr>
          </a:solidFill>
        </p:grpSpPr>
        <p:sp>
          <p:nvSpPr>
            <p:cNvPr id="99" name="Freeform: Shape 98">
              <a:extLst>
                <a:ext uri="{FF2B5EF4-FFF2-40B4-BE49-F238E27FC236}">
                  <a16:creationId xmlns:a16="http://schemas.microsoft.com/office/drawing/2014/main" id="{F3F61EF4-DFD6-4936-AC04-FCD67F009589}"/>
                </a:ext>
              </a:extLst>
            </p:cNvPr>
            <p:cNvSpPr/>
            <p:nvPr>
              <p:custDataLst>
                <p:tags r:id="rId26"/>
              </p:custDataLst>
            </p:nvPr>
          </p:nvSpPr>
          <p:spPr>
            <a:xfrm>
              <a:off x="4273421" y="4291051"/>
              <a:ext cx="3652329" cy="50083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78156" y="0"/>
                  </a:lnTo>
                  <a:lnTo>
                    <a:pt x="1828800" y="457200"/>
                  </a:lnTo>
                  <a:lnTo>
                    <a:pt x="1778156"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6F0957E4-75C5-4F1A-9292-22F4607376E8}"/>
                </a:ext>
              </a:extLst>
            </p:cNvPr>
            <p:cNvSpPr txBox="1"/>
            <p:nvPr>
              <p:custDataLst>
                <p:tags r:id="rId27"/>
              </p:custDataLst>
            </p:nvPr>
          </p:nvSpPr>
          <p:spPr>
            <a:xfrm>
              <a:off x="4305299" y="4325831"/>
              <a:ext cx="3435351" cy="431271"/>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Medicaid  Expansion</a:t>
              </a:r>
            </a:p>
          </p:txBody>
        </p:sp>
      </p:grpSp>
      <p:grpSp>
        <p:nvGrpSpPr>
          <p:cNvPr id="33" name="Group 32">
            <a:extLst>
              <a:ext uri="{FF2B5EF4-FFF2-40B4-BE49-F238E27FC236}">
                <a16:creationId xmlns:a16="http://schemas.microsoft.com/office/drawing/2014/main" id="{E9947684-DBA1-4C85-BB5C-389031E7AC36}"/>
              </a:ext>
            </a:extLst>
          </p:cNvPr>
          <p:cNvGrpSpPr/>
          <p:nvPr>
            <p:custDataLst>
              <p:tags r:id="rId12"/>
            </p:custDataLst>
          </p:nvPr>
        </p:nvGrpSpPr>
        <p:grpSpPr>
          <a:xfrm>
            <a:off x="6004651" y="4612701"/>
            <a:ext cx="1921099" cy="500831"/>
            <a:chOff x="6004651" y="4888743"/>
            <a:chExt cx="1921099" cy="500831"/>
          </a:xfrm>
          <a:solidFill>
            <a:schemeClr val="accent5">
              <a:lumMod val="50000"/>
            </a:schemeClr>
          </a:solidFill>
        </p:grpSpPr>
        <p:sp>
          <p:nvSpPr>
            <p:cNvPr id="102" name="Freeform: Shape 101">
              <a:extLst>
                <a:ext uri="{FF2B5EF4-FFF2-40B4-BE49-F238E27FC236}">
                  <a16:creationId xmlns:a16="http://schemas.microsoft.com/office/drawing/2014/main" id="{C833E965-E078-4A31-A59C-9D3313FCC3B7}"/>
                </a:ext>
              </a:extLst>
            </p:cNvPr>
            <p:cNvSpPr/>
            <p:nvPr>
              <p:custDataLst>
                <p:tags r:id="rId24"/>
              </p:custDataLst>
            </p:nvPr>
          </p:nvSpPr>
          <p:spPr>
            <a:xfrm>
              <a:off x="6004651" y="4888743"/>
              <a:ext cx="1921099" cy="50083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85818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85818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85818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2982" y="0"/>
                  </a:lnTo>
                  <a:lnTo>
                    <a:pt x="1828800" y="457200"/>
                  </a:lnTo>
                  <a:lnTo>
                    <a:pt x="1742982" y="914400"/>
                  </a:lnTo>
                  <a:lnTo>
                    <a:pt x="0" y="914400"/>
                  </a:lnTo>
                  <a:lnTo>
                    <a:pt x="0"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C71EA143-B337-4F73-B8CB-05B4E5E365CE}"/>
                </a:ext>
              </a:extLst>
            </p:cNvPr>
            <p:cNvSpPr txBox="1"/>
            <p:nvPr>
              <p:custDataLst>
                <p:tags r:id="rId25"/>
              </p:custDataLst>
            </p:nvPr>
          </p:nvSpPr>
          <p:spPr>
            <a:xfrm>
              <a:off x="6068151" y="4923523"/>
              <a:ext cx="1767449" cy="431271"/>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Project BRAVO</a:t>
              </a:r>
              <a:r>
                <a:rPr kumimoji="0" lang="en-US" sz="1600" b="0" i="0" u="none" strike="noStrike" kern="1200" cap="none" spc="0" normalizeH="0" baseline="30000" noProof="0" dirty="0">
                  <a:ln>
                    <a:noFill/>
                  </a:ln>
                  <a:solidFill>
                    <a:srgbClr val="FFFFFF"/>
                  </a:solidFill>
                  <a:effectLst/>
                  <a:uLnTx/>
                  <a:uFillTx/>
                  <a:latin typeface="Calibri"/>
                  <a:ea typeface="+mn-ea"/>
                  <a:cs typeface="Arial" panose="020B0604020202020204" pitchFamily="34" charset="0"/>
                </a:rPr>
                <a:t>1</a:t>
              </a: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a:t>
              </a:r>
            </a:p>
          </p:txBody>
        </p:sp>
      </p:grpSp>
      <p:grpSp>
        <p:nvGrpSpPr>
          <p:cNvPr id="104" name="Group 103">
            <a:extLst>
              <a:ext uri="{FF2B5EF4-FFF2-40B4-BE49-F238E27FC236}">
                <a16:creationId xmlns:a16="http://schemas.microsoft.com/office/drawing/2014/main" id="{55512B1B-F65D-4B35-9AA8-C9D5C86F2429}"/>
              </a:ext>
            </a:extLst>
          </p:cNvPr>
          <p:cNvGrpSpPr>
            <a:grpSpLocks/>
          </p:cNvGrpSpPr>
          <p:nvPr>
            <p:custDataLst>
              <p:tags r:id="rId13"/>
            </p:custDataLst>
          </p:nvPr>
        </p:nvGrpSpPr>
        <p:grpSpPr>
          <a:xfrm>
            <a:off x="1894114" y="2819625"/>
            <a:ext cx="6031635" cy="500831"/>
            <a:chOff x="1672236" y="3393660"/>
            <a:chExt cx="6207042" cy="548640"/>
          </a:xfrm>
          <a:solidFill>
            <a:schemeClr val="accent5">
              <a:lumMod val="50000"/>
            </a:schemeClr>
          </a:solidFill>
        </p:grpSpPr>
        <p:sp>
          <p:nvSpPr>
            <p:cNvPr id="105" name="Freeform: Shape 104">
              <a:extLst>
                <a:ext uri="{FF2B5EF4-FFF2-40B4-BE49-F238E27FC236}">
                  <a16:creationId xmlns:a16="http://schemas.microsoft.com/office/drawing/2014/main" id="{B3E99DE3-51FD-46EB-8D93-75AE0CBEE72E}"/>
                </a:ext>
              </a:extLst>
            </p:cNvPr>
            <p:cNvSpPr/>
            <p:nvPr>
              <p:custDataLst>
                <p:tags r:id="rId22"/>
              </p:custDataLst>
            </p:nvPr>
          </p:nvSpPr>
          <p:spPr>
            <a:xfrm>
              <a:off x="1672236" y="3393660"/>
              <a:ext cx="6207042" cy="54864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99704" y="0"/>
                  </a:lnTo>
                  <a:lnTo>
                    <a:pt x="1828800" y="457200"/>
                  </a:lnTo>
                  <a:lnTo>
                    <a:pt x="1799704"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6" name="TextBox 105">
              <a:extLst>
                <a:ext uri="{FF2B5EF4-FFF2-40B4-BE49-F238E27FC236}">
                  <a16:creationId xmlns:a16="http://schemas.microsoft.com/office/drawing/2014/main" id="{E82668A7-E96D-4B56-BA38-0B5A54059EEC}"/>
                </a:ext>
              </a:extLst>
            </p:cNvPr>
            <p:cNvSpPr txBox="1"/>
            <p:nvPr>
              <p:custDataLst>
                <p:tags r:id="rId23"/>
              </p:custDataLst>
            </p:nvPr>
          </p:nvSpPr>
          <p:spPr>
            <a:xfrm>
              <a:off x="1735736" y="3431760"/>
              <a:ext cx="6044787" cy="472440"/>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Addiction Recovery Treatment Service (ARTS)</a:t>
              </a:r>
            </a:p>
          </p:txBody>
        </p:sp>
      </p:grpSp>
      <p:sp>
        <p:nvSpPr>
          <p:cNvPr id="107" name="4. Footnote">
            <a:extLst>
              <a:ext uri="{FF2B5EF4-FFF2-40B4-BE49-F238E27FC236}">
                <a16:creationId xmlns:a16="http://schemas.microsoft.com/office/drawing/2014/main" id="{512A049C-FF71-48B1-A174-62EA9372EBE4}"/>
              </a:ext>
            </a:extLst>
          </p:cNvPr>
          <p:cNvSpPr txBox="1"/>
          <p:nvPr>
            <p:custDataLst>
              <p:tags r:id="rId14"/>
            </p:custDataLst>
          </p:nvPr>
        </p:nvSpPr>
        <p:spPr>
          <a:xfrm>
            <a:off x="548640" y="6028334"/>
            <a:ext cx="11082528"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	Consists of the implementation of fully integrated behavioral health services that provide a full continuum of care to Medicaid members; DMAS Viginia.gov</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	Referring to the population served by PSH: Permanent Supportive Housing: Outcomes and Impact – November 2022 (virginia.gov)</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	DBHDS data, received November 28, 2022</a:t>
            </a:r>
          </a:p>
        </p:txBody>
      </p:sp>
      <p:grpSp>
        <p:nvGrpSpPr>
          <p:cNvPr id="20" name="Group 19">
            <a:extLst>
              <a:ext uri="{FF2B5EF4-FFF2-40B4-BE49-F238E27FC236}">
                <a16:creationId xmlns:a16="http://schemas.microsoft.com/office/drawing/2014/main" id="{CB2218BF-7E89-4B6F-B2F8-07660CD4AE2F}"/>
              </a:ext>
            </a:extLst>
          </p:cNvPr>
          <p:cNvGrpSpPr/>
          <p:nvPr/>
        </p:nvGrpSpPr>
        <p:grpSpPr>
          <a:xfrm>
            <a:off x="8018744" y="2221305"/>
            <a:ext cx="376372" cy="502088"/>
            <a:chOff x="8018744" y="2088434"/>
            <a:chExt cx="376372" cy="502088"/>
          </a:xfrm>
        </p:grpSpPr>
        <p:cxnSp>
          <p:nvCxnSpPr>
            <p:cNvPr id="23" name="LineContentSeparatorDefaultVertical 23">
              <a:extLst>
                <a:ext uri="{FF2B5EF4-FFF2-40B4-BE49-F238E27FC236}">
                  <a16:creationId xmlns:a16="http://schemas.microsoft.com/office/drawing/2014/main" id="{B05E9536-A72C-4DDA-8E51-FB8FB29EE06B}"/>
                </a:ext>
              </a:extLst>
            </p:cNvPr>
            <p:cNvCxnSpPr>
              <a:cxnSpLocks/>
            </p:cNvCxnSpPr>
            <p:nvPr>
              <p:custDataLst>
                <p:tags r:id="rId20"/>
              </p:custDataLst>
            </p:nvPr>
          </p:nvCxnSpPr>
          <p:spPr>
            <a:xfrm>
              <a:off x="8390388" y="2088434"/>
              <a:ext cx="4728" cy="502088"/>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LineContentSeparatorDefaultVertical 23">
              <a:extLst>
                <a:ext uri="{FF2B5EF4-FFF2-40B4-BE49-F238E27FC236}">
                  <a16:creationId xmlns:a16="http://schemas.microsoft.com/office/drawing/2014/main" id="{59513A41-BDCE-46D2-A37B-E9402D8BB8DB}"/>
                </a:ext>
              </a:extLst>
            </p:cNvPr>
            <p:cNvCxnSpPr>
              <a:cxnSpLocks/>
            </p:cNvCxnSpPr>
            <p:nvPr>
              <p:custDataLst>
                <p:tags r:id="rId21"/>
              </p:custDataLst>
            </p:nvPr>
          </p:nvCxnSpPr>
          <p:spPr>
            <a:xfrm>
              <a:off x="8018744" y="2331144"/>
              <a:ext cx="365487"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79AC1C-63AF-4CF6-9E81-78EB6F7C37BB}"/>
              </a:ext>
            </a:extLst>
          </p:cNvPr>
          <p:cNvGrpSpPr/>
          <p:nvPr>
            <p:custDataLst>
              <p:tags r:id="rId15"/>
            </p:custDataLst>
          </p:nvPr>
        </p:nvGrpSpPr>
        <p:grpSpPr>
          <a:xfrm>
            <a:off x="548640" y="2221933"/>
            <a:ext cx="7377111" cy="500831"/>
            <a:chOff x="701991" y="2497975"/>
            <a:chExt cx="7223760" cy="500831"/>
          </a:xfrm>
          <a:solidFill>
            <a:schemeClr val="accent5">
              <a:lumMod val="50000"/>
            </a:schemeClr>
          </a:solidFill>
        </p:grpSpPr>
        <p:sp>
          <p:nvSpPr>
            <p:cNvPr id="90" name="Freeform: Shape 89">
              <a:extLst>
                <a:ext uri="{FF2B5EF4-FFF2-40B4-BE49-F238E27FC236}">
                  <a16:creationId xmlns:a16="http://schemas.microsoft.com/office/drawing/2014/main" id="{04336DF5-D2C1-4E71-B81C-97CCF0F07040}"/>
                </a:ext>
              </a:extLst>
            </p:cNvPr>
            <p:cNvSpPr/>
            <p:nvPr>
              <p:custDataLst>
                <p:tags r:id="rId18"/>
              </p:custDataLst>
            </p:nvPr>
          </p:nvSpPr>
          <p:spPr>
            <a:xfrm>
              <a:off x="701991" y="2497975"/>
              <a:ext cx="7223760" cy="50083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805977" y="0"/>
                  </a:lnTo>
                  <a:lnTo>
                    <a:pt x="1828800" y="457200"/>
                  </a:lnTo>
                  <a:lnTo>
                    <a:pt x="1805977" y="914400"/>
                  </a:lnTo>
                  <a:lnTo>
                    <a:pt x="0" y="914400"/>
                  </a:lnTo>
                  <a:lnTo>
                    <a:pt x="0"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0F306664-721A-4354-B06F-606B442C9714}"/>
                </a:ext>
              </a:extLst>
            </p:cNvPr>
            <p:cNvSpPr txBox="1"/>
            <p:nvPr>
              <p:custDataLst>
                <p:tags r:id="rId19"/>
              </p:custDataLst>
            </p:nvPr>
          </p:nvSpPr>
          <p:spPr>
            <a:xfrm>
              <a:off x="765491" y="2532755"/>
              <a:ext cx="7070110" cy="431271"/>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Permanent Supportive Housing Plan (PSH)  </a:t>
              </a:r>
            </a:p>
          </p:txBody>
        </p:sp>
      </p:grpSp>
      <p:grpSp>
        <p:nvGrpSpPr>
          <p:cNvPr id="5" name="Group 4">
            <a:extLst>
              <a:ext uri="{FF2B5EF4-FFF2-40B4-BE49-F238E27FC236}">
                <a16:creationId xmlns:a16="http://schemas.microsoft.com/office/drawing/2014/main" id="{FE42E708-A75A-4453-82BD-D20B41E3E522}"/>
              </a:ext>
            </a:extLst>
          </p:cNvPr>
          <p:cNvGrpSpPr/>
          <p:nvPr/>
        </p:nvGrpSpPr>
        <p:grpSpPr>
          <a:xfrm>
            <a:off x="8532694" y="4957508"/>
            <a:ext cx="3110666" cy="914400"/>
            <a:chOff x="8532694" y="5233550"/>
            <a:chExt cx="3110666" cy="914400"/>
          </a:xfrm>
        </p:grpSpPr>
        <p:grpSp>
          <p:nvGrpSpPr>
            <p:cNvPr id="44" name="Group 43">
              <a:extLst>
                <a:ext uri="{FF2B5EF4-FFF2-40B4-BE49-F238E27FC236}">
                  <a16:creationId xmlns:a16="http://schemas.microsoft.com/office/drawing/2014/main" id="{C92A64D5-AAD2-476B-80FF-CC62B540EB99}"/>
                </a:ext>
              </a:extLst>
            </p:cNvPr>
            <p:cNvGrpSpPr/>
            <p:nvPr/>
          </p:nvGrpSpPr>
          <p:grpSpPr>
            <a:xfrm>
              <a:off x="8532694" y="5233550"/>
              <a:ext cx="914400" cy="914400"/>
              <a:chOff x="8518781" y="4653908"/>
              <a:chExt cx="914400" cy="914400"/>
            </a:xfrm>
          </p:grpSpPr>
          <p:sp>
            <p:nvSpPr>
              <p:cNvPr id="74" name="Circle: Hollow 73">
                <a:extLst>
                  <a:ext uri="{FF2B5EF4-FFF2-40B4-BE49-F238E27FC236}">
                    <a16:creationId xmlns:a16="http://schemas.microsoft.com/office/drawing/2014/main" id="{66B114AC-71B5-458D-928A-FD6E686CF2F8}"/>
                  </a:ext>
                </a:extLst>
              </p:cNvPr>
              <p:cNvSpPr>
                <a:spLocks/>
              </p:cNvSpPr>
              <p:nvPr/>
            </p:nvSpPr>
            <p:spPr>
              <a:xfrm>
                <a:off x="8518781" y="4653908"/>
                <a:ext cx="914400" cy="914400"/>
              </a:xfrm>
              <a:prstGeom prst="donut">
                <a:avLst>
                  <a:gd name="adj" fmla="val 9528"/>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47CB00F5-CDE0-4626-A265-6B98C5C230DC}"/>
                  </a:ext>
                </a:extLst>
              </p:cNvPr>
              <p:cNvSpPr txBox="1">
                <a:spLocks/>
              </p:cNvSpPr>
              <p:nvPr/>
            </p:nvSpPr>
            <p:spPr>
              <a:xfrm>
                <a:off x="8582579" y="4941830"/>
                <a:ext cx="750582" cy="33855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200" b="1" i="0" u="none" strike="noStrike" kern="1200" cap="none" spc="0" normalizeH="0" baseline="0" noProof="0" dirty="0">
                    <a:ln>
                      <a:noFill/>
                    </a:ln>
                    <a:solidFill>
                      <a:srgbClr val="081950"/>
                    </a:solidFill>
                    <a:effectLst/>
                    <a:uLnTx/>
                    <a:uFillTx/>
                    <a:latin typeface="Arial"/>
                    <a:ea typeface="+mn-ea"/>
                    <a:cs typeface="Arial" panose="020B0604020202020204" pitchFamily="34" charset="0"/>
                  </a:rPr>
                  <a:t>91%</a:t>
                </a:r>
              </a:p>
            </p:txBody>
          </p:sp>
        </p:grpSp>
        <p:sp>
          <p:nvSpPr>
            <p:cNvPr id="65" name="TextBox 64">
              <a:extLst>
                <a:ext uri="{FF2B5EF4-FFF2-40B4-BE49-F238E27FC236}">
                  <a16:creationId xmlns:a16="http://schemas.microsoft.com/office/drawing/2014/main" id="{EC7DB31A-4F57-4BC8-8F67-0A653A492238}"/>
                </a:ext>
              </a:extLst>
            </p:cNvPr>
            <p:cNvSpPr txBox="1">
              <a:spLocks/>
            </p:cNvSpPr>
            <p:nvPr/>
          </p:nvSpPr>
          <p:spPr>
            <a:xfrm>
              <a:off x="9547153" y="5415614"/>
              <a:ext cx="2096207" cy="49244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in-state call answer rate following 988 roll-out</a:t>
              </a:r>
              <a:r>
                <a:rPr kumimoji="0" lang="en-US" sz="1600" b="0" i="0" u="none" strike="noStrike" kern="1200" cap="none" spc="0" normalizeH="0" baseline="30000" noProof="0" dirty="0">
                  <a:ln>
                    <a:noFill/>
                  </a:ln>
                  <a:solidFill>
                    <a:srgbClr val="000000"/>
                  </a:solidFill>
                  <a:effectLst/>
                  <a:uLnTx/>
                  <a:uFillTx/>
                  <a:latin typeface="Calibri"/>
                  <a:ea typeface="+mn-ea"/>
                  <a:cs typeface="Arial" panose="020B0604020202020204" pitchFamily="34" charset="0"/>
                </a:rPr>
                <a:t>3</a:t>
              </a:r>
              <a:endPar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grpSp>
      <p:grpSp>
        <p:nvGrpSpPr>
          <p:cNvPr id="9" name="Group 8">
            <a:extLst>
              <a:ext uri="{FF2B5EF4-FFF2-40B4-BE49-F238E27FC236}">
                <a16:creationId xmlns:a16="http://schemas.microsoft.com/office/drawing/2014/main" id="{60505D6B-E50D-4D8C-9AF4-9D8993760AA7}"/>
              </a:ext>
            </a:extLst>
          </p:cNvPr>
          <p:cNvGrpSpPr/>
          <p:nvPr/>
        </p:nvGrpSpPr>
        <p:grpSpPr>
          <a:xfrm>
            <a:off x="8504471" y="2016658"/>
            <a:ext cx="3138889" cy="1067091"/>
            <a:chOff x="8504471" y="2296853"/>
            <a:chExt cx="3138889" cy="1067091"/>
          </a:xfrm>
        </p:grpSpPr>
        <p:grpSp>
          <p:nvGrpSpPr>
            <p:cNvPr id="37" name="Group 36">
              <a:extLst>
                <a:ext uri="{FF2B5EF4-FFF2-40B4-BE49-F238E27FC236}">
                  <a16:creationId xmlns:a16="http://schemas.microsoft.com/office/drawing/2014/main" id="{5E4420BC-79C5-4DCE-BA64-6804D42497A1}"/>
                </a:ext>
              </a:extLst>
            </p:cNvPr>
            <p:cNvGrpSpPr/>
            <p:nvPr/>
          </p:nvGrpSpPr>
          <p:grpSpPr>
            <a:xfrm>
              <a:off x="8504471" y="2296853"/>
              <a:ext cx="914534" cy="920328"/>
              <a:chOff x="8504471" y="1887314"/>
              <a:chExt cx="914534" cy="920328"/>
            </a:xfrm>
          </p:grpSpPr>
          <p:sp>
            <p:nvSpPr>
              <p:cNvPr id="112" name="Circle: Hollow 111">
                <a:extLst>
                  <a:ext uri="{FF2B5EF4-FFF2-40B4-BE49-F238E27FC236}">
                    <a16:creationId xmlns:a16="http://schemas.microsoft.com/office/drawing/2014/main" id="{0D505DE2-BD19-40AA-9CD4-D05870068C17}"/>
                  </a:ext>
                </a:extLst>
              </p:cNvPr>
              <p:cNvSpPr>
                <a:spLocks/>
              </p:cNvSpPr>
              <p:nvPr/>
            </p:nvSpPr>
            <p:spPr>
              <a:xfrm>
                <a:off x="8504471" y="1887314"/>
                <a:ext cx="914400" cy="914400"/>
              </a:xfrm>
              <a:prstGeom prst="donut">
                <a:avLst>
                  <a:gd name="adj" fmla="val 9745"/>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Block Arc 109">
                <a:extLst>
                  <a:ext uri="{FF2B5EF4-FFF2-40B4-BE49-F238E27FC236}">
                    <a16:creationId xmlns:a16="http://schemas.microsoft.com/office/drawing/2014/main" id="{EBF59A33-95FC-4F55-9B90-5099DC6003AB}"/>
                  </a:ext>
                </a:extLst>
              </p:cNvPr>
              <p:cNvSpPr>
                <a:spLocks/>
              </p:cNvSpPr>
              <p:nvPr/>
            </p:nvSpPr>
            <p:spPr>
              <a:xfrm rot="3600000" flipH="1">
                <a:off x="8504605" y="1893242"/>
                <a:ext cx="914400" cy="914400"/>
              </a:xfrm>
              <a:prstGeom prst="blockArc">
                <a:avLst>
                  <a:gd name="adj1" fmla="val 21338713"/>
                  <a:gd name="adj2" fmla="val 19925674"/>
                  <a:gd name="adj3" fmla="val 9324"/>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TextBox 110">
                <a:extLst>
                  <a:ext uri="{FF2B5EF4-FFF2-40B4-BE49-F238E27FC236}">
                    <a16:creationId xmlns:a16="http://schemas.microsoft.com/office/drawing/2014/main" id="{2E67ED31-BB81-417F-8B60-79EBA1F0F618}"/>
                  </a:ext>
                </a:extLst>
              </p:cNvPr>
              <p:cNvSpPr txBox="1">
                <a:spLocks/>
              </p:cNvSpPr>
              <p:nvPr/>
            </p:nvSpPr>
            <p:spPr>
              <a:xfrm>
                <a:off x="8582580" y="2175237"/>
                <a:ext cx="750582" cy="33855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200" b="1" i="0" u="none" strike="noStrike" kern="1200" cap="none" spc="0" normalizeH="0" baseline="0" noProof="0" dirty="0">
                    <a:ln>
                      <a:noFill/>
                    </a:ln>
                    <a:solidFill>
                      <a:srgbClr val="081950"/>
                    </a:solidFill>
                    <a:effectLst/>
                    <a:uLnTx/>
                    <a:uFillTx/>
                    <a:latin typeface="Arial"/>
                    <a:ea typeface="+mn-ea"/>
                    <a:cs typeface="Arial" panose="020B0604020202020204" pitchFamily="34" charset="0"/>
                  </a:rPr>
                  <a:t>91%</a:t>
                </a:r>
              </a:p>
            </p:txBody>
          </p:sp>
        </p:grpSp>
        <p:sp>
          <p:nvSpPr>
            <p:cNvPr id="64" name="TextBox 63">
              <a:extLst>
                <a:ext uri="{FF2B5EF4-FFF2-40B4-BE49-F238E27FC236}">
                  <a16:creationId xmlns:a16="http://schemas.microsoft.com/office/drawing/2014/main" id="{AE58F24C-14F9-4FA1-9D35-10918A380BCD}"/>
                </a:ext>
              </a:extLst>
            </p:cNvPr>
            <p:cNvSpPr txBox="1">
              <a:spLocks/>
            </p:cNvSpPr>
            <p:nvPr/>
          </p:nvSpPr>
          <p:spPr>
            <a:xfrm>
              <a:off x="9547153" y="2379059"/>
              <a:ext cx="2096207" cy="98488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600" b="0" i="0" u="none" strike="noStrike" kern="1200" cap="none" spc="-20" normalizeH="0" baseline="0" noProof="0" dirty="0">
                  <a:ln>
                    <a:noFill/>
                  </a:ln>
                  <a:solidFill>
                    <a:srgbClr val="000000"/>
                  </a:solidFill>
                  <a:effectLst/>
                  <a:uLnTx/>
                  <a:uFillTx/>
                  <a:latin typeface="Calibri"/>
                  <a:ea typeface="+mn-ea"/>
                  <a:cs typeface="Arial" panose="020B0604020202020204" pitchFamily="34" charset="0"/>
                </a:rPr>
                <a:t>of individuals participating in PSH remained </a:t>
              </a:r>
              <a:r>
                <a:rPr kumimoji="0" lang="en-US" sz="1600" b="0" i="0" u="none" strike="noStrike" kern="1200" cap="none" spc="-30" normalizeH="0" baseline="0" noProof="0" dirty="0">
                  <a:ln>
                    <a:noFill/>
                  </a:ln>
                  <a:solidFill>
                    <a:srgbClr val="000000"/>
                  </a:solidFill>
                  <a:effectLst/>
                  <a:uLnTx/>
                  <a:uFillTx/>
                  <a:latin typeface="Calibri"/>
                  <a:ea typeface="+mn-ea"/>
                  <a:cs typeface="Arial" panose="020B0604020202020204" pitchFamily="34" charset="0"/>
                </a:rPr>
                <a:t>stably housed after transition</a:t>
              </a:r>
              <a:r>
                <a:rPr kumimoji="0" lang="en-US" sz="1600" b="0" i="0" u="none" strike="noStrike" kern="1200" cap="none" spc="-30" normalizeH="0" baseline="30000" noProof="0" dirty="0">
                  <a:ln>
                    <a:noFill/>
                  </a:ln>
                  <a:solidFill>
                    <a:srgbClr val="000000"/>
                  </a:solidFill>
                  <a:effectLst/>
                  <a:uLnTx/>
                  <a:uFillTx/>
                  <a:latin typeface="Calibri"/>
                  <a:ea typeface="+mn-ea"/>
                  <a:cs typeface="Arial" panose="020B0604020202020204" pitchFamily="34" charset="0"/>
                </a:rPr>
                <a:t>2</a:t>
              </a:r>
              <a:r>
                <a:rPr kumimoji="0" lang="en-US" sz="1600" b="0" i="0" u="none" strike="noStrike" kern="1200" cap="none" spc="-30" normalizeH="0" baseline="0" noProof="0" dirty="0">
                  <a:ln>
                    <a:noFill/>
                  </a:ln>
                  <a:solidFill>
                    <a:srgbClr val="000000"/>
                  </a:solidFill>
                  <a:effectLst/>
                  <a:uLnTx/>
                  <a:uFillTx/>
                  <a:latin typeface="Calibri"/>
                  <a:ea typeface="+mn-ea"/>
                  <a:cs typeface="Arial" panose="020B0604020202020204" pitchFamily="34" charset="0"/>
                </a:rPr>
                <a:t> </a:t>
              </a:r>
            </a:p>
          </p:txBody>
        </p:sp>
      </p:grpSp>
      <p:grpSp>
        <p:nvGrpSpPr>
          <p:cNvPr id="6" name="Group 5">
            <a:extLst>
              <a:ext uri="{FF2B5EF4-FFF2-40B4-BE49-F238E27FC236}">
                <a16:creationId xmlns:a16="http://schemas.microsoft.com/office/drawing/2014/main" id="{C25367E6-133C-4A69-AFD5-9F172133AD5F}"/>
              </a:ext>
            </a:extLst>
          </p:cNvPr>
          <p:cNvGrpSpPr/>
          <p:nvPr/>
        </p:nvGrpSpPr>
        <p:grpSpPr>
          <a:xfrm>
            <a:off x="8525505" y="3486329"/>
            <a:ext cx="3163287" cy="1072753"/>
            <a:chOff x="8525505" y="3650716"/>
            <a:chExt cx="3163287" cy="1072753"/>
          </a:xfrm>
        </p:grpSpPr>
        <p:grpSp>
          <p:nvGrpSpPr>
            <p:cNvPr id="4" name="Group 3">
              <a:extLst>
                <a:ext uri="{FF2B5EF4-FFF2-40B4-BE49-F238E27FC236}">
                  <a16:creationId xmlns:a16="http://schemas.microsoft.com/office/drawing/2014/main" id="{F6CC840A-93CF-4AF3-B621-9DCDFB5A5FA9}"/>
                </a:ext>
              </a:extLst>
            </p:cNvPr>
            <p:cNvGrpSpPr/>
            <p:nvPr/>
          </p:nvGrpSpPr>
          <p:grpSpPr>
            <a:xfrm>
              <a:off x="8525505" y="3650716"/>
              <a:ext cx="921589" cy="914400"/>
              <a:chOff x="8518781" y="4319419"/>
              <a:chExt cx="921589" cy="914400"/>
            </a:xfrm>
          </p:grpSpPr>
          <p:sp>
            <p:nvSpPr>
              <p:cNvPr id="120" name="Circle: Hollow 119">
                <a:extLst>
                  <a:ext uri="{FF2B5EF4-FFF2-40B4-BE49-F238E27FC236}">
                    <a16:creationId xmlns:a16="http://schemas.microsoft.com/office/drawing/2014/main" id="{6A249409-5E78-4477-AA2C-9B34769F20DA}"/>
                  </a:ext>
                </a:extLst>
              </p:cNvPr>
              <p:cNvSpPr>
                <a:spLocks/>
              </p:cNvSpPr>
              <p:nvPr/>
            </p:nvSpPr>
            <p:spPr>
              <a:xfrm>
                <a:off x="8518781" y="4319419"/>
                <a:ext cx="914400" cy="914400"/>
              </a:xfrm>
              <a:prstGeom prst="donut">
                <a:avLst>
                  <a:gd name="adj" fmla="val 9745"/>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179248FA-8040-4F23-9F52-89A479DCEF7A}"/>
                  </a:ext>
                </a:extLst>
              </p:cNvPr>
              <p:cNvSpPr txBox="1">
                <a:spLocks/>
              </p:cNvSpPr>
              <p:nvPr/>
            </p:nvSpPr>
            <p:spPr>
              <a:xfrm>
                <a:off x="8525971" y="4607341"/>
                <a:ext cx="914399" cy="33855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200" b="1" i="0" u="none" strike="noStrike" kern="1200" cap="none" spc="0" normalizeH="0" baseline="0" noProof="0" dirty="0">
                    <a:ln>
                      <a:noFill/>
                    </a:ln>
                    <a:solidFill>
                      <a:srgbClr val="081950"/>
                    </a:solidFill>
                    <a:effectLst/>
                    <a:uLnTx/>
                    <a:uFillTx/>
                    <a:latin typeface="Arial"/>
                    <a:ea typeface="+mn-ea"/>
                    <a:cs typeface="Arial" panose="020B0604020202020204" pitchFamily="34" charset="0"/>
                  </a:rPr>
                  <a:t>100%</a:t>
                </a:r>
              </a:p>
            </p:txBody>
          </p:sp>
        </p:grpSp>
        <p:sp>
          <p:nvSpPr>
            <p:cNvPr id="124" name="TextBox 123">
              <a:extLst>
                <a:ext uri="{FF2B5EF4-FFF2-40B4-BE49-F238E27FC236}">
                  <a16:creationId xmlns:a16="http://schemas.microsoft.com/office/drawing/2014/main" id="{F0F30C9B-FE8C-4FD8-93CA-5DA93A5A544C}"/>
                </a:ext>
              </a:extLst>
            </p:cNvPr>
            <p:cNvSpPr txBox="1">
              <a:spLocks/>
            </p:cNvSpPr>
            <p:nvPr/>
          </p:nvSpPr>
          <p:spPr>
            <a:xfrm>
              <a:off x="9547153" y="3738584"/>
              <a:ext cx="2141639" cy="98488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of current BRAVO Phase 1 services adopted</a:t>
              </a:r>
              <a:b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Managed Care Organizations (MCOs)</a:t>
              </a:r>
            </a:p>
          </p:txBody>
        </p:sp>
      </p:grpSp>
      <p:grpSp>
        <p:nvGrpSpPr>
          <p:cNvPr id="31" name="Group 30">
            <a:extLst>
              <a:ext uri="{FF2B5EF4-FFF2-40B4-BE49-F238E27FC236}">
                <a16:creationId xmlns:a16="http://schemas.microsoft.com/office/drawing/2014/main" id="{75F45B20-44A8-4E98-A2E7-C5B8894E1D4D}"/>
              </a:ext>
            </a:extLst>
          </p:cNvPr>
          <p:cNvGrpSpPr/>
          <p:nvPr/>
        </p:nvGrpSpPr>
        <p:grpSpPr>
          <a:xfrm>
            <a:off x="8018744" y="3417317"/>
            <a:ext cx="385668" cy="1696215"/>
            <a:chOff x="8018744" y="3693359"/>
            <a:chExt cx="385668" cy="1696215"/>
          </a:xfrm>
        </p:grpSpPr>
        <p:cxnSp>
          <p:nvCxnSpPr>
            <p:cNvPr id="98" name="LineContentSeparatorDefaultVertical 23">
              <a:extLst>
                <a:ext uri="{FF2B5EF4-FFF2-40B4-BE49-F238E27FC236}">
                  <a16:creationId xmlns:a16="http://schemas.microsoft.com/office/drawing/2014/main" id="{AE9FEA56-F204-4320-BC6B-B962DF9B77F0}"/>
                </a:ext>
              </a:extLst>
            </p:cNvPr>
            <p:cNvCxnSpPr>
              <a:cxnSpLocks/>
            </p:cNvCxnSpPr>
            <p:nvPr>
              <p:custDataLst>
                <p:tags r:id="rId16"/>
              </p:custDataLst>
            </p:nvPr>
          </p:nvCxnSpPr>
          <p:spPr>
            <a:xfrm flipH="1">
              <a:off x="8395116" y="3693359"/>
              <a:ext cx="9296" cy="1696215"/>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 name="LineContentSeparatorDefaultVertical 23">
              <a:extLst>
                <a:ext uri="{FF2B5EF4-FFF2-40B4-BE49-F238E27FC236}">
                  <a16:creationId xmlns:a16="http://schemas.microsoft.com/office/drawing/2014/main" id="{0A41B48E-E42D-45B9-A359-7EEBA2389B4F}"/>
                </a:ext>
              </a:extLst>
            </p:cNvPr>
            <p:cNvCxnSpPr>
              <a:cxnSpLocks/>
            </p:cNvCxnSpPr>
            <p:nvPr>
              <p:custDataLst>
                <p:tags r:id="rId17"/>
              </p:custDataLst>
            </p:nvPr>
          </p:nvCxnSpPr>
          <p:spPr>
            <a:xfrm>
              <a:off x="8018744" y="5139158"/>
              <a:ext cx="365487"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0" name="Block Arc 79">
            <a:extLst>
              <a:ext uri="{FF2B5EF4-FFF2-40B4-BE49-F238E27FC236}">
                <a16:creationId xmlns:a16="http://schemas.microsoft.com/office/drawing/2014/main" id="{B0DED1E9-C2D0-48CA-8380-E3BAC10DF66A}"/>
              </a:ext>
            </a:extLst>
          </p:cNvPr>
          <p:cNvSpPr>
            <a:spLocks/>
          </p:cNvSpPr>
          <p:nvPr/>
        </p:nvSpPr>
        <p:spPr>
          <a:xfrm rot="3600000" flipH="1">
            <a:off x="8532693" y="4963168"/>
            <a:ext cx="914400" cy="914400"/>
          </a:xfrm>
          <a:prstGeom prst="blockArc">
            <a:avLst>
              <a:gd name="adj1" fmla="val 21338713"/>
              <a:gd name="adj2" fmla="val 19925674"/>
              <a:gd name="adj3" fmla="val 9324"/>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9542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668419" y="858466"/>
          <a:ext cx="1214" cy="1214"/>
        </p:xfrm>
        <a:graphic>
          <a:graphicData uri="http://schemas.openxmlformats.org/presentationml/2006/ole">
            <mc:AlternateContent xmlns:mc="http://schemas.openxmlformats.org/markup-compatibility/2006">
              <mc:Choice xmlns:v="urn:schemas-microsoft-com:vml" Requires="v">
                <p:oleObj name="think-cell Slide" r:id="rId35" imgW="353" imgH="353" progId="TCLayout.ActiveDocument.1">
                  <p:embed/>
                </p:oleObj>
              </mc:Choice>
              <mc:Fallback>
                <p:oleObj name="think-cell Slide" r:id="rId35" imgW="353" imgH="353" progId="TCLayout.ActiveDocument.1">
                  <p:embed/>
                  <p:pic>
                    <p:nvPicPr>
                      <p:cNvPr id="3" name="Object 2" hidden="1"/>
                      <p:cNvPicPr/>
                      <p:nvPr/>
                    </p:nvPicPr>
                    <p:blipFill>
                      <a:blip r:embed="rId36"/>
                      <a:stretch>
                        <a:fillRect/>
                      </a:stretch>
                    </p:blipFill>
                    <p:spPr>
                      <a:xfrm>
                        <a:off x="2668419" y="858466"/>
                        <a:ext cx="1214" cy="1214"/>
                      </a:xfrm>
                      <a:prstGeom prst="rect">
                        <a:avLst/>
                      </a:prstGeom>
                    </p:spPr>
                  </p:pic>
                </p:oleObj>
              </mc:Fallback>
            </mc:AlternateContent>
          </a:graphicData>
        </a:graphic>
      </p:graphicFrame>
      <p:sp>
        <p:nvSpPr>
          <p:cNvPr id="8" name="Rectangle 1" hidden="1">
            <a:extLst>
              <a:ext uri="{FF2B5EF4-FFF2-40B4-BE49-F238E27FC236}">
                <a16:creationId xmlns:a16="http://schemas.microsoft.com/office/drawing/2014/main" id="{99EDE580-E18A-4051-808E-534FDB7AEAA9}"/>
              </a:ext>
            </a:extLst>
          </p:cNvPr>
          <p:cNvSpPr/>
          <p:nvPr>
            <p:custDataLst>
              <p:tags r:id="rId2"/>
            </p:custDataLst>
          </p:nvPr>
        </p:nvSpPr>
        <p:spPr>
          <a:xfrm>
            <a:off x="1524001" y="857251"/>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25"/>
              </a:spcBef>
              <a:spcAft>
                <a:spcPts val="225"/>
              </a:spcAft>
              <a:buClrTx/>
              <a:buSzTx/>
              <a:buFontTx/>
              <a:buNone/>
              <a:tabLst/>
              <a:defRPr/>
            </a:pPr>
            <a:endParaRPr kumimoji="0" lang="en-US" sz="1875" b="1" i="0" u="none" strike="noStrike" kern="1200" cap="none" spc="0" normalizeH="0" baseline="0" noProof="0" dirty="0" err="1">
              <a:ln>
                <a:noFill/>
              </a:ln>
              <a:solidFill>
                <a:srgbClr val="FFFFFF"/>
              </a:solidFill>
              <a:effectLst/>
              <a:uLnTx/>
              <a:uFillTx/>
              <a:latin typeface="Calibri"/>
              <a:ea typeface="+mn-ea"/>
              <a:cs typeface="+mn-cs"/>
              <a:sym typeface="Georgia" panose="02040502050405020303" pitchFamily="18" charset="0"/>
            </a:endParaRPr>
          </a:p>
        </p:txBody>
      </p:sp>
      <p:sp>
        <p:nvSpPr>
          <p:cNvPr id="2" name="2. Slide Title"/>
          <p:cNvSpPr>
            <a:spLocks noGrp="1"/>
          </p:cNvSpPr>
          <p:nvPr>
            <p:ph type="title"/>
            <p:custDataLst>
              <p:tags r:id="rId3"/>
            </p:custDataLst>
          </p:nvPr>
        </p:nvSpPr>
        <p:spPr>
          <a:xfrm>
            <a:off x="548640" y="322460"/>
            <a:ext cx="11082528" cy="692497"/>
          </a:xfrm>
          <a:noFill/>
          <a:ln>
            <a:noFill/>
          </a:ln>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ctr" anchorCtr="0" compatLnSpc="1">
            <a:prstTxWarp prst="textNoShape">
              <a:avLst/>
            </a:prstTxWarp>
            <a:spAutoFit/>
          </a:bodyPr>
          <a:lstStyle/>
          <a:p>
            <a:r>
              <a:rPr lang="en-US" dirty="0"/>
              <a:t>The Plan builds on the Commonwealth’s progress on the Developmental Disabilities system transformation</a:t>
            </a:r>
          </a:p>
        </p:txBody>
      </p:sp>
      <p:grpSp>
        <p:nvGrpSpPr>
          <p:cNvPr id="26" name="Group 25">
            <a:extLst>
              <a:ext uri="{FF2B5EF4-FFF2-40B4-BE49-F238E27FC236}">
                <a16:creationId xmlns:a16="http://schemas.microsoft.com/office/drawing/2014/main" id="{9B9D243A-66BD-4077-962A-DD1A462A7246}"/>
              </a:ext>
            </a:extLst>
          </p:cNvPr>
          <p:cNvGrpSpPr/>
          <p:nvPr/>
        </p:nvGrpSpPr>
        <p:grpSpPr>
          <a:xfrm>
            <a:off x="8018744" y="5209135"/>
            <a:ext cx="371644" cy="502088"/>
            <a:chOff x="8018744" y="5416339"/>
            <a:chExt cx="371644" cy="502088"/>
          </a:xfrm>
        </p:grpSpPr>
        <p:cxnSp>
          <p:nvCxnSpPr>
            <p:cNvPr id="66" name="LineContentSeparatorDefaultVertical 23">
              <a:extLst>
                <a:ext uri="{FF2B5EF4-FFF2-40B4-BE49-F238E27FC236}">
                  <a16:creationId xmlns:a16="http://schemas.microsoft.com/office/drawing/2014/main" id="{100451D5-093A-405A-8CFC-EFFF562BC0E5}"/>
                </a:ext>
              </a:extLst>
            </p:cNvPr>
            <p:cNvCxnSpPr>
              <a:cxnSpLocks/>
            </p:cNvCxnSpPr>
            <p:nvPr>
              <p:custDataLst>
                <p:tags r:id="rId31"/>
              </p:custDataLst>
            </p:nvPr>
          </p:nvCxnSpPr>
          <p:spPr>
            <a:xfrm>
              <a:off x="8390388" y="5416339"/>
              <a:ext cx="0" cy="502088"/>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LineContentSeparatorDefaultVertical 23">
              <a:extLst>
                <a:ext uri="{FF2B5EF4-FFF2-40B4-BE49-F238E27FC236}">
                  <a16:creationId xmlns:a16="http://schemas.microsoft.com/office/drawing/2014/main" id="{483BE62D-B810-40D0-8A2B-936F67C082F5}"/>
                </a:ext>
              </a:extLst>
            </p:cNvPr>
            <p:cNvCxnSpPr>
              <a:cxnSpLocks/>
            </p:cNvCxnSpPr>
            <p:nvPr>
              <p:custDataLst>
                <p:tags r:id="rId32"/>
              </p:custDataLst>
            </p:nvPr>
          </p:nvCxnSpPr>
          <p:spPr>
            <a:xfrm>
              <a:off x="8018744" y="5667383"/>
              <a:ext cx="365487"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1FEBC001-7756-4A1D-931F-CC919A114DEE}"/>
              </a:ext>
            </a:extLst>
          </p:cNvPr>
          <p:cNvCxnSpPr>
            <a:cxnSpLocks/>
          </p:cNvCxnSpPr>
          <p:nvPr/>
        </p:nvCxnSpPr>
        <p:spPr>
          <a:xfrm>
            <a:off x="548640" y="1826469"/>
            <a:ext cx="7277980" cy="0"/>
          </a:xfrm>
          <a:prstGeom prst="line">
            <a:avLst/>
          </a:prstGeom>
          <a:ln w="12700" cap="sq">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6" name="Oval 5">
            <a:extLst>
              <a:ext uri="{FF2B5EF4-FFF2-40B4-BE49-F238E27FC236}">
                <a16:creationId xmlns:a16="http://schemas.microsoft.com/office/drawing/2014/main" id="{BF0194D4-7EBE-4C50-B15F-D972E1A085E2}"/>
              </a:ext>
            </a:extLst>
          </p:cNvPr>
          <p:cNvSpPr>
            <a:spLocks noChangeArrowheads="1"/>
          </p:cNvSpPr>
          <p:nvPr>
            <p:custDataLst>
              <p:tags r:id="rId4"/>
            </p:custDataLst>
          </p:nvPr>
        </p:nvSpPr>
        <p:spPr bwMode="auto">
          <a:xfrm>
            <a:off x="1792912"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7938AA68-2A15-4EB6-96CE-F7C8571671EF}"/>
              </a:ext>
            </a:extLst>
          </p:cNvPr>
          <p:cNvSpPr txBox="1"/>
          <p:nvPr/>
        </p:nvSpPr>
        <p:spPr>
          <a:xfrm>
            <a:off x="1726905"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2014</a:t>
            </a:r>
          </a:p>
        </p:txBody>
      </p:sp>
      <p:sp>
        <p:nvSpPr>
          <p:cNvPr id="63" name="Oval 5">
            <a:extLst>
              <a:ext uri="{FF2B5EF4-FFF2-40B4-BE49-F238E27FC236}">
                <a16:creationId xmlns:a16="http://schemas.microsoft.com/office/drawing/2014/main" id="{5411394B-60D8-408D-BC08-416598304F70}"/>
              </a:ext>
            </a:extLst>
          </p:cNvPr>
          <p:cNvSpPr>
            <a:spLocks noChangeArrowheads="1"/>
          </p:cNvSpPr>
          <p:nvPr>
            <p:custDataLst>
              <p:tags r:id="rId5"/>
            </p:custDataLst>
          </p:nvPr>
        </p:nvSpPr>
        <p:spPr bwMode="auto">
          <a:xfrm>
            <a:off x="2967349"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D4DB6B52-5E79-4491-B534-95ADFA66AF2F}"/>
              </a:ext>
            </a:extLst>
          </p:cNvPr>
          <p:cNvSpPr txBox="1"/>
          <p:nvPr/>
        </p:nvSpPr>
        <p:spPr>
          <a:xfrm>
            <a:off x="2905170"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2015</a:t>
            </a:r>
          </a:p>
        </p:txBody>
      </p:sp>
      <p:sp>
        <p:nvSpPr>
          <p:cNvPr id="70" name="Oval 5">
            <a:extLst>
              <a:ext uri="{FF2B5EF4-FFF2-40B4-BE49-F238E27FC236}">
                <a16:creationId xmlns:a16="http://schemas.microsoft.com/office/drawing/2014/main" id="{04414A12-2CFC-4CEC-B070-849E19F77045}"/>
              </a:ext>
            </a:extLst>
          </p:cNvPr>
          <p:cNvSpPr>
            <a:spLocks noChangeArrowheads="1"/>
          </p:cNvSpPr>
          <p:nvPr>
            <p:custDataLst>
              <p:tags r:id="rId6"/>
            </p:custDataLst>
          </p:nvPr>
        </p:nvSpPr>
        <p:spPr bwMode="auto">
          <a:xfrm>
            <a:off x="4141786"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AE25436A-6172-45AF-80CA-2B1C56DE441B}"/>
              </a:ext>
            </a:extLst>
          </p:cNvPr>
          <p:cNvSpPr txBox="1"/>
          <p:nvPr/>
        </p:nvSpPr>
        <p:spPr>
          <a:xfrm>
            <a:off x="4083435"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2016</a:t>
            </a:r>
          </a:p>
        </p:txBody>
      </p:sp>
      <p:sp>
        <p:nvSpPr>
          <p:cNvPr id="73" name="Oval 5">
            <a:extLst>
              <a:ext uri="{FF2B5EF4-FFF2-40B4-BE49-F238E27FC236}">
                <a16:creationId xmlns:a16="http://schemas.microsoft.com/office/drawing/2014/main" id="{ED773F3C-959B-4002-B19E-FA2E80013B5E}"/>
              </a:ext>
            </a:extLst>
          </p:cNvPr>
          <p:cNvSpPr>
            <a:spLocks noChangeArrowheads="1"/>
          </p:cNvSpPr>
          <p:nvPr>
            <p:custDataLst>
              <p:tags r:id="rId7"/>
            </p:custDataLst>
          </p:nvPr>
        </p:nvSpPr>
        <p:spPr bwMode="auto">
          <a:xfrm>
            <a:off x="5316223"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794E4853-2485-4051-9931-506FF9F2F359}"/>
              </a:ext>
            </a:extLst>
          </p:cNvPr>
          <p:cNvSpPr txBox="1"/>
          <p:nvPr/>
        </p:nvSpPr>
        <p:spPr>
          <a:xfrm>
            <a:off x="5261700"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2019</a:t>
            </a:r>
          </a:p>
        </p:txBody>
      </p:sp>
      <p:sp>
        <p:nvSpPr>
          <p:cNvPr id="78" name="Oval 5">
            <a:extLst>
              <a:ext uri="{FF2B5EF4-FFF2-40B4-BE49-F238E27FC236}">
                <a16:creationId xmlns:a16="http://schemas.microsoft.com/office/drawing/2014/main" id="{7591B336-2092-4D28-ABFD-48A79E37D720}"/>
              </a:ext>
            </a:extLst>
          </p:cNvPr>
          <p:cNvSpPr>
            <a:spLocks noChangeArrowheads="1"/>
          </p:cNvSpPr>
          <p:nvPr>
            <p:custDataLst>
              <p:tags r:id="rId8"/>
            </p:custDataLst>
          </p:nvPr>
        </p:nvSpPr>
        <p:spPr bwMode="auto">
          <a:xfrm>
            <a:off x="6490660"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43E18E89-04B0-464B-AB4E-2C27D71EE0E8}"/>
              </a:ext>
            </a:extLst>
          </p:cNvPr>
          <p:cNvSpPr txBox="1"/>
          <p:nvPr/>
        </p:nvSpPr>
        <p:spPr>
          <a:xfrm>
            <a:off x="6439965"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2020</a:t>
            </a:r>
          </a:p>
        </p:txBody>
      </p:sp>
      <p:sp>
        <p:nvSpPr>
          <p:cNvPr id="82" name="Oval 5">
            <a:extLst>
              <a:ext uri="{FF2B5EF4-FFF2-40B4-BE49-F238E27FC236}">
                <a16:creationId xmlns:a16="http://schemas.microsoft.com/office/drawing/2014/main" id="{CB998E3E-41A7-4986-96C2-72B1D0564189}"/>
              </a:ext>
            </a:extLst>
          </p:cNvPr>
          <p:cNvSpPr>
            <a:spLocks noChangeArrowheads="1"/>
          </p:cNvSpPr>
          <p:nvPr>
            <p:custDataLst>
              <p:tags r:id="rId9"/>
            </p:custDataLst>
          </p:nvPr>
        </p:nvSpPr>
        <p:spPr bwMode="auto">
          <a:xfrm>
            <a:off x="7665095" y="1689308"/>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02FABA02-D94D-42AE-BEAA-5D954AE40902}"/>
              </a:ext>
            </a:extLst>
          </p:cNvPr>
          <p:cNvSpPr txBox="1"/>
          <p:nvPr/>
        </p:nvSpPr>
        <p:spPr>
          <a:xfrm>
            <a:off x="7618229" y="1365329"/>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2023</a:t>
            </a:r>
          </a:p>
        </p:txBody>
      </p:sp>
      <p:sp>
        <p:nvSpPr>
          <p:cNvPr id="87" name="Oval 5">
            <a:extLst>
              <a:ext uri="{FF2B5EF4-FFF2-40B4-BE49-F238E27FC236}">
                <a16:creationId xmlns:a16="http://schemas.microsoft.com/office/drawing/2014/main" id="{84062837-0A9A-487A-98C4-EB27717C5AE0}"/>
              </a:ext>
            </a:extLst>
          </p:cNvPr>
          <p:cNvSpPr>
            <a:spLocks noChangeArrowheads="1"/>
          </p:cNvSpPr>
          <p:nvPr>
            <p:custDataLst>
              <p:tags r:id="rId10"/>
            </p:custDataLst>
          </p:nvPr>
        </p:nvSpPr>
        <p:spPr bwMode="auto">
          <a:xfrm>
            <a:off x="554736" y="1689309"/>
            <a:ext cx="277113" cy="274320"/>
          </a:xfrm>
          <a:prstGeom prst="ellipse">
            <a:avLst/>
          </a:prstGeom>
          <a:solidFill>
            <a:schemeClr val="tx1"/>
          </a:solidFill>
          <a:ln w="9525">
            <a:solidFill>
              <a:schemeClr val="bg2"/>
            </a:solidFill>
            <a:round/>
            <a:headEnd/>
            <a:tailEnd/>
          </a:ln>
          <a:effectLst/>
        </p:spPr>
        <p:txBody>
          <a:bodyPr vert="horz" wrap="none" lIns="69973" tIns="34987" rIns="69973" bIns="34987" numCol="1" anchor="ctr" anchorCtr="0" compatLnSpc="1">
            <a:prstTxWarp prst="textNoShape">
              <a:avLst/>
            </a:prstTxWarp>
            <a:noAutofit/>
          </a:bodyPr>
          <a:lstStyle/>
          <a:p>
            <a:pPr marL="0" marR="0" lvl="0" indent="0" algn="ctr" defTabSz="699722" rtl="0" eaLnBrk="1" fontAlgn="base" latinLnBrk="0" hangingPunct="1">
              <a:lnSpc>
                <a:spcPct val="100000"/>
              </a:lnSpc>
              <a:spcBef>
                <a:spcPct val="0"/>
              </a:spcBef>
              <a:spcAft>
                <a:spcPct val="0"/>
              </a:spcAft>
              <a:buClrTx/>
              <a:buSzTx/>
              <a:buFontTx/>
              <a:buNone/>
              <a:tabLst/>
              <a:defRPr/>
            </a:pPr>
            <a:endParaRPr kumimoji="0" lang="en-US" sz="1378" b="0" i="0" u="none" strike="noStrike" kern="1200" cap="none" spc="0" normalizeH="0" baseline="0" noProof="0">
              <a:ln>
                <a:noFill/>
              </a:ln>
              <a:solidFill>
                <a:srgbClr val="000000"/>
              </a:solidFill>
              <a:effectLst/>
              <a:uLnTx/>
              <a:uFillTx/>
              <a:latin typeface="Calibri"/>
              <a:ea typeface="+mn-ea"/>
              <a:cs typeface="+mn-cs"/>
            </a:endParaRPr>
          </a:p>
        </p:txBody>
      </p:sp>
      <p:sp>
        <p:nvSpPr>
          <p:cNvPr id="88" name="TextBox 87">
            <a:extLst>
              <a:ext uri="{FF2B5EF4-FFF2-40B4-BE49-F238E27FC236}">
                <a16:creationId xmlns:a16="http://schemas.microsoft.com/office/drawing/2014/main" id="{4B6B610C-5AFA-48CE-B1BE-73431D7A9E2B}"/>
              </a:ext>
            </a:extLst>
          </p:cNvPr>
          <p:cNvSpPr txBox="1"/>
          <p:nvPr/>
        </p:nvSpPr>
        <p:spPr>
          <a:xfrm>
            <a:off x="548640" y="1365328"/>
            <a:ext cx="416781" cy="24622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2012</a:t>
            </a:r>
          </a:p>
        </p:txBody>
      </p:sp>
      <p:grpSp>
        <p:nvGrpSpPr>
          <p:cNvPr id="92" name="Group 91">
            <a:extLst>
              <a:ext uri="{FF2B5EF4-FFF2-40B4-BE49-F238E27FC236}">
                <a16:creationId xmlns:a16="http://schemas.microsoft.com/office/drawing/2014/main" id="{5092540A-B762-4C40-ADD0-A48D44C04F10}"/>
              </a:ext>
            </a:extLst>
          </p:cNvPr>
          <p:cNvGrpSpPr>
            <a:grpSpLocks/>
          </p:cNvGrpSpPr>
          <p:nvPr/>
        </p:nvGrpSpPr>
        <p:grpSpPr>
          <a:xfrm>
            <a:off x="6621780" y="5210392"/>
            <a:ext cx="1303970" cy="500831"/>
            <a:chOff x="6926691" y="5169759"/>
            <a:chExt cx="999059" cy="548640"/>
          </a:xfrm>
          <a:solidFill>
            <a:schemeClr val="accent5">
              <a:lumMod val="50000"/>
            </a:schemeClr>
          </a:solidFill>
        </p:grpSpPr>
        <p:sp>
          <p:nvSpPr>
            <p:cNvPr id="93" name="Freeform: Shape 92">
              <a:extLst>
                <a:ext uri="{FF2B5EF4-FFF2-40B4-BE49-F238E27FC236}">
                  <a16:creationId xmlns:a16="http://schemas.microsoft.com/office/drawing/2014/main" id="{78EEBA43-5789-41C0-BB2F-620EDD91B818}"/>
                </a:ext>
              </a:extLst>
            </p:cNvPr>
            <p:cNvSpPr/>
            <p:nvPr>
              <p:custDataLst>
                <p:tags r:id="rId29"/>
              </p:custDataLst>
            </p:nvPr>
          </p:nvSpPr>
          <p:spPr>
            <a:xfrm>
              <a:off x="6926691" y="5169759"/>
              <a:ext cx="999059" cy="54864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802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8027 w 1828800"/>
                <a:gd name="connsiteY1" fmla="*/ 0 h 914400"/>
                <a:gd name="connsiteX2" fmla="*/ 1828800 w 1828800"/>
                <a:gd name="connsiteY2" fmla="*/ 457200 h 914400"/>
                <a:gd name="connsiteX3" fmla="*/ 1648027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8027" y="0"/>
                  </a:lnTo>
                  <a:lnTo>
                    <a:pt x="1828800" y="457200"/>
                  </a:lnTo>
                  <a:lnTo>
                    <a:pt x="1648027"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AF58CE21-460F-46D9-B566-777B71E84603}"/>
                </a:ext>
              </a:extLst>
            </p:cNvPr>
            <p:cNvSpPr txBox="1"/>
            <p:nvPr>
              <p:custDataLst>
                <p:tags r:id="rId30"/>
              </p:custDataLst>
            </p:nvPr>
          </p:nvSpPr>
          <p:spPr>
            <a:xfrm>
              <a:off x="6937356" y="5207859"/>
              <a:ext cx="900304" cy="472440"/>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Exit of the DOJ SA</a:t>
              </a:r>
            </a:p>
          </p:txBody>
        </p:sp>
      </p:grpSp>
      <p:grpSp>
        <p:nvGrpSpPr>
          <p:cNvPr id="34" name="Group 33">
            <a:extLst>
              <a:ext uri="{FF2B5EF4-FFF2-40B4-BE49-F238E27FC236}">
                <a16:creationId xmlns:a16="http://schemas.microsoft.com/office/drawing/2014/main" id="{843CB309-AE63-42EB-8E8C-3F32D9D9BDF7}"/>
              </a:ext>
            </a:extLst>
          </p:cNvPr>
          <p:cNvGrpSpPr/>
          <p:nvPr/>
        </p:nvGrpSpPr>
        <p:grpSpPr>
          <a:xfrm>
            <a:off x="4273421" y="4015009"/>
            <a:ext cx="3652329" cy="500831"/>
            <a:chOff x="4273421" y="4291051"/>
            <a:chExt cx="3652329" cy="500831"/>
          </a:xfrm>
          <a:solidFill>
            <a:schemeClr val="accent5">
              <a:lumMod val="50000"/>
            </a:schemeClr>
          </a:solidFill>
        </p:grpSpPr>
        <p:sp>
          <p:nvSpPr>
            <p:cNvPr id="99" name="Freeform: Shape 98">
              <a:extLst>
                <a:ext uri="{FF2B5EF4-FFF2-40B4-BE49-F238E27FC236}">
                  <a16:creationId xmlns:a16="http://schemas.microsoft.com/office/drawing/2014/main" id="{F3F61EF4-DFD6-4936-AC04-FCD67F009589}"/>
                </a:ext>
              </a:extLst>
            </p:cNvPr>
            <p:cNvSpPr/>
            <p:nvPr>
              <p:custDataLst>
                <p:tags r:id="rId27"/>
              </p:custDataLst>
            </p:nvPr>
          </p:nvSpPr>
          <p:spPr>
            <a:xfrm>
              <a:off x="4273421" y="4291051"/>
              <a:ext cx="3652329" cy="50083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78156" y="0"/>
                  </a:lnTo>
                  <a:lnTo>
                    <a:pt x="1828800" y="457200"/>
                  </a:lnTo>
                  <a:lnTo>
                    <a:pt x="1778156"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6F0957E4-75C5-4F1A-9292-22F4607376E8}"/>
                </a:ext>
              </a:extLst>
            </p:cNvPr>
            <p:cNvSpPr txBox="1"/>
            <p:nvPr>
              <p:custDataLst>
                <p:tags r:id="rId28"/>
              </p:custDataLst>
            </p:nvPr>
          </p:nvSpPr>
          <p:spPr>
            <a:xfrm>
              <a:off x="4305299" y="4325831"/>
              <a:ext cx="3435351" cy="431271"/>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Waiver Management System</a:t>
              </a:r>
            </a:p>
          </p:txBody>
        </p:sp>
      </p:grpSp>
      <p:grpSp>
        <p:nvGrpSpPr>
          <p:cNvPr id="33" name="Group 32">
            <a:extLst>
              <a:ext uri="{FF2B5EF4-FFF2-40B4-BE49-F238E27FC236}">
                <a16:creationId xmlns:a16="http://schemas.microsoft.com/office/drawing/2014/main" id="{E9947684-DBA1-4C85-BB5C-389031E7AC36}"/>
              </a:ext>
            </a:extLst>
          </p:cNvPr>
          <p:cNvGrpSpPr/>
          <p:nvPr>
            <p:custDataLst>
              <p:tags r:id="rId11"/>
            </p:custDataLst>
          </p:nvPr>
        </p:nvGrpSpPr>
        <p:grpSpPr>
          <a:xfrm>
            <a:off x="5334815" y="4612701"/>
            <a:ext cx="2590935" cy="500831"/>
            <a:chOff x="4273421" y="4888743"/>
            <a:chExt cx="3652329" cy="500831"/>
          </a:xfrm>
          <a:solidFill>
            <a:schemeClr val="accent5">
              <a:lumMod val="50000"/>
            </a:schemeClr>
          </a:solidFill>
        </p:grpSpPr>
        <p:sp>
          <p:nvSpPr>
            <p:cNvPr id="102" name="Freeform: Shape 101">
              <a:extLst>
                <a:ext uri="{FF2B5EF4-FFF2-40B4-BE49-F238E27FC236}">
                  <a16:creationId xmlns:a16="http://schemas.microsoft.com/office/drawing/2014/main" id="{C833E965-E078-4A31-A59C-9D3313FCC3B7}"/>
                </a:ext>
              </a:extLst>
            </p:cNvPr>
            <p:cNvSpPr/>
            <p:nvPr>
              <p:custDataLst>
                <p:tags r:id="rId25"/>
              </p:custDataLst>
            </p:nvPr>
          </p:nvSpPr>
          <p:spPr>
            <a:xfrm>
              <a:off x="4273421" y="4888743"/>
              <a:ext cx="3652329" cy="50083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35777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85818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35777 w 1828800"/>
                <a:gd name="connsiteY3" fmla="*/ 914400 h 914400"/>
                <a:gd name="connsiteX4" fmla="*/ 0 w 1828800"/>
                <a:gd name="connsiteY4" fmla="*/ 914400 h 914400"/>
                <a:gd name="connsiteX5" fmla="*/ 85818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85818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2982 w 1828800"/>
                <a:gd name="connsiteY1" fmla="*/ 0 h 914400"/>
                <a:gd name="connsiteX2" fmla="*/ 1828800 w 1828800"/>
                <a:gd name="connsiteY2" fmla="*/ 457200 h 914400"/>
                <a:gd name="connsiteX3" fmla="*/ 1742982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2982" y="0"/>
                  </a:lnTo>
                  <a:lnTo>
                    <a:pt x="1828800" y="457200"/>
                  </a:lnTo>
                  <a:lnTo>
                    <a:pt x="1742982" y="914400"/>
                  </a:lnTo>
                  <a:lnTo>
                    <a:pt x="0" y="914400"/>
                  </a:lnTo>
                  <a:lnTo>
                    <a:pt x="0"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1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C71EA143-B337-4F73-B8CB-05B4E5E365CE}"/>
                </a:ext>
              </a:extLst>
            </p:cNvPr>
            <p:cNvSpPr txBox="1"/>
            <p:nvPr>
              <p:custDataLst>
                <p:tags r:id="rId26"/>
              </p:custDataLst>
            </p:nvPr>
          </p:nvSpPr>
          <p:spPr>
            <a:xfrm>
              <a:off x="4379688" y="4919313"/>
              <a:ext cx="3256031" cy="431271"/>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Quality Management System Implementation</a:t>
              </a:r>
            </a:p>
          </p:txBody>
        </p:sp>
      </p:grpSp>
      <p:grpSp>
        <p:nvGrpSpPr>
          <p:cNvPr id="104" name="Group 103">
            <a:extLst>
              <a:ext uri="{FF2B5EF4-FFF2-40B4-BE49-F238E27FC236}">
                <a16:creationId xmlns:a16="http://schemas.microsoft.com/office/drawing/2014/main" id="{55512B1B-F65D-4B35-9AA8-C9D5C86F2429}"/>
              </a:ext>
            </a:extLst>
          </p:cNvPr>
          <p:cNvGrpSpPr>
            <a:grpSpLocks/>
          </p:cNvGrpSpPr>
          <p:nvPr>
            <p:custDataLst>
              <p:tags r:id="rId12"/>
            </p:custDataLst>
          </p:nvPr>
        </p:nvGrpSpPr>
        <p:grpSpPr>
          <a:xfrm>
            <a:off x="1894114" y="2819625"/>
            <a:ext cx="6031635" cy="500831"/>
            <a:chOff x="1672236" y="3393660"/>
            <a:chExt cx="6207042" cy="548640"/>
          </a:xfrm>
          <a:solidFill>
            <a:schemeClr val="accent5">
              <a:lumMod val="50000"/>
            </a:schemeClr>
          </a:solidFill>
        </p:grpSpPr>
        <p:sp>
          <p:nvSpPr>
            <p:cNvPr id="105" name="Freeform: Shape 104">
              <a:extLst>
                <a:ext uri="{FF2B5EF4-FFF2-40B4-BE49-F238E27FC236}">
                  <a16:creationId xmlns:a16="http://schemas.microsoft.com/office/drawing/2014/main" id="{B3E99DE3-51FD-46EB-8D93-75AE0CBEE72E}"/>
                </a:ext>
              </a:extLst>
            </p:cNvPr>
            <p:cNvSpPr/>
            <p:nvPr>
              <p:custDataLst>
                <p:tags r:id="rId23"/>
              </p:custDataLst>
            </p:nvPr>
          </p:nvSpPr>
          <p:spPr>
            <a:xfrm>
              <a:off x="1672236" y="3393660"/>
              <a:ext cx="6207042" cy="54864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99704" y="0"/>
                  </a:lnTo>
                  <a:lnTo>
                    <a:pt x="1828800" y="457200"/>
                  </a:lnTo>
                  <a:lnTo>
                    <a:pt x="1799704"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06" name="TextBox 105">
              <a:extLst>
                <a:ext uri="{FF2B5EF4-FFF2-40B4-BE49-F238E27FC236}">
                  <a16:creationId xmlns:a16="http://schemas.microsoft.com/office/drawing/2014/main" id="{E82668A7-E96D-4B56-BA38-0B5A54059EEC}"/>
                </a:ext>
              </a:extLst>
            </p:cNvPr>
            <p:cNvSpPr txBox="1"/>
            <p:nvPr>
              <p:custDataLst>
                <p:tags r:id="rId24"/>
              </p:custDataLst>
            </p:nvPr>
          </p:nvSpPr>
          <p:spPr>
            <a:xfrm>
              <a:off x="1735736" y="3431760"/>
              <a:ext cx="6044787" cy="472440"/>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Closure of the state-operated training centers</a:t>
              </a:r>
            </a:p>
          </p:txBody>
        </p:sp>
      </p:grpSp>
      <p:sp>
        <p:nvSpPr>
          <p:cNvPr id="107" name="4. Footnote">
            <a:extLst>
              <a:ext uri="{FF2B5EF4-FFF2-40B4-BE49-F238E27FC236}">
                <a16:creationId xmlns:a16="http://schemas.microsoft.com/office/drawing/2014/main" id="{512A049C-FF71-48B1-A174-62EA9372EBE4}"/>
              </a:ext>
            </a:extLst>
          </p:cNvPr>
          <p:cNvSpPr txBox="1"/>
          <p:nvPr>
            <p:custDataLst>
              <p:tags r:id="rId13"/>
            </p:custDataLst>
          </p:nvPr>
        </p:nvSpPr>
        <p:spPr>
          <a:xfrm>
            <a:off x="548640" y="6037570"/>
            <a:ext cx="11082528"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	Referring to the ID/D population residing in state operated training centers in 2012 to the current census at Southeastern Virginia Training Center. DBHDS data, received February 24, 2023 </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	Referring to the ID/D population served through the 1915(c) Home and Community Based Waivers. DBHDS data, received February 24, 2023</a:t>
            </a:r>
          </a:p>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	DBHDS data, received December 7, 2023, not considered a formal court ruling</a:t>
            </a:r>
          </a:p>
        </p:txBody>
      </p:sp>
      <p:grpSp>
        <p:nvGrpSpPr>
          <p:cNvPr id="20" name="Group 19">
            <a:extLst>
              <a:ext uri="{FF2B5EF4-FFF2-40B4-BE49-F238E27FC236}">
                <a16:creationId xmlns:a16="http://schemas.microsoft.com/office/drawing/2014/main" id="{CB2218BF-7E89-4B6F-B2F8-07660CD4AE2F}"/>
              </a:ext>
            </a:extLst>
          </p:cNvPr>
          <p:cNvGrpSpPr/>
          <p:nvPr/>
        </p:nvGrpSpPr>
        <p:grpSpPr>
          <a:xfrm>
            <a:off x="8018744" y="2221305"/>
            <a:ext cx="371644" cy="1064371"/>
            <a:chOff x="8018744" y="2088434"/>
            <a:chExt cx="371644" cy="1064371"/>
          </a:xfrm>
        </p:grpSpPr>
        <p:cxnSp>
          <p:nvCxnSpPr>
            <p:cNvPr id="23" name="LineContentSeparatorDefaultVertical 23">
              <a:extLst>
                <a:ext uri="{FF2B5EF4-FFF2-40B4-BE49-F238E27FC236}">
                  <a16:creationId xmlns:a16="http://schemas.microsoft.com/office/drawing/2014/main" id="{B05E9536-A72C-4DDA-8E51-FB8FB29EE06B}"/>
                </a:ext>
              </a:extLst>
            </p:cNvPr>
            <p:cNvCxnSpPr>
              <a:cxnSpLocks/>
            </p:cNvCxnSpPr>
            <p:nvPr>
              <p:custDataLst>
                <p:tags r:id="rId21"/>
              </p:custDataLst>
            </p:nvPr>
          </p:nvCxnSpPr>
          <p:spPr>
            <a:xfrm>
              <a:off x="8390388" y="2088434"/>
              <a:ext cx="0" cy="1064371"/>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LineContentSeparatorDefaultVertical 23">
              <a:extLst>
                <a:ext uri="{FF2B5EF4-FFF2-40B4-BE49-F238E27FC236}">
                  <a16:creationId xmlns:a16="http://schemas.microsoft.com/office/drawing/2014/main" id="{59513A41-BDCE-46D2-A37B-E9402D8BB8DB}"/>
                </a:ext>
              </a:extLst>
            </p:cNvPr>
            <p:cNvCxnSpPr>
              <a:cxnSpLocks/>
            </p:cNvCxnSpPr>
            <p:nvPr>
              <p:custDataLst>
                <p:tags r:id="rId22"/>
              </p:custDataLst>
            </p:nvPr>
          </p:nvCxnSpPr>
          <p:spPr>
            <a:xfrm>
              <a:off x="8018744" y="2331144"/>
              <a:ext cx="365487"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79AC1C-63AF-4CF6-9E81-78EB6F7C37BB}"/>
              </a:ext>
            </a:extLst>
          </p:cNvPr>
          <p:cNvGrpSpPr/>
          <p:nvPr>
            <p:custDataLst>
              <p:tags r:id="rId14"/>
            </p:custDataLst>
          </p:nvPr>
        </p:nvGrpSpPr>
        <p:grpSpPr>
          <a:xfrm>
            <a:off x="548640" y="2221933"/>
            <a:ext cx="7377111" cy="500831"/>
            <a:chOff x="701991" y="2497975"/>
            <a:chExt cx="7223760" cy="500831"/>
          </a:xfrm>
          <a:solidFill>
            <a:schemeClr val="accent5">
              <a:lumMod val="50000"/>
            </a:schemeClr>
          </a:solidFill>
        </p:grpSpPr>
        <p:sp>
          <p:nvSpPr>
            <p:cNvPr id="90" name="Freeform: Shape 89">
              <a:extLst>
                <a:ext uri="{FF2B5EF4-FFF2-40B4-BE49-F238E27FC236}">
                  <a16:creationId xmlns:a16="http://schemas.microsoft.com/office/drawing/2014/main" id="{04336DF5-D2C1-4E71-B81C-97CCF0F07040}"/>
                </a:ext>
              </a:extLst>
            </p:cNvPr>
            <p:cNvSpPr/>
            <p:nvPr>
              <p:custDataLst>
                <p:tags r:id="rId19"/>
              </p:custDataLst>
            </p:nvPr>
          </p:nvSpPr>
          <p:spPr>
            <a:xfrm>
              <a:off x="701991" y="2497975"/>
              <a:ext cx="7223760" cy="50083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22823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805977 w 1828800"/>
                <a:gd name="connsiteY1" fmla="*/ 0 h 914400"/>
                <a:gd name="connsiteX2" fmla="*/ 1828800 w 1828800"/>
                <a:gd name="connsiteY2" fmla="*/ 457200 h 914400"/>
                <a:gd name="connsiteX3" fmla="*/ 1805977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805977" y="0"/>
                  </a:lnTo>
                  <a:lnTo>
                    <a:pt x="1828800" y="457200"/>
                  </a:lnTo>
                  <a:lnTo>
                    <a:pt x="1805977" y="914400"/>
                  </a:lnTo>
                  <a:lnTo>
                    <a:pt x="0" y="914400"/>
                  </a:lnTo>
                  <a:lnTo>
                    <a:pt x="0"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0F306664-721A-4354-B06F-606B442C9714}"/>
                </a:ext>
              </a:extLst>
            </p:cNvPr>
            <p:cNvSpPr txBox="1"/>
            <p:nvPr>
              <p:custDataLst>
                <p:tags r:id="rId20"/>
              </p:custDataLst>
            </p:nvPr>
          </p:nvSpPr>
          <p:spPr>
            <a:xfrm>
              <a:off x="765491" y="2532755"/>
              <a:ext cx="7070110" cy="431271"/>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Robust community integration of individuals with developmental disabilities</a:t>
              </a:r>
            </a:p>
          </p:txBody>
        </p:sp>
      </p:grpSp>
      <p:grpSp>
        <p:nvGrpSpPr>
          <p:cNvPr id="5" name="Group 4">
            <a:extLst>
              <a:ext uri="{FF2B5EF4-FFF2-40B4-BE49-F238E27FC236}">
                <a16:creationId xmlns:a16="http://schemas.microsoft.com/office/drawing/2014/main" id="{FE42E708-A75A-4453-82BD-D20B41E3E522}"/>
              </a:ext>
            </a:extLst>
          </p:cNvPr>
          <p:cNvGrpSpPr/>
          <p:nvPr/>
        </p:nvGrpSpPr>
        <p:grpSpPr>
          <a:xfrm>
            <a:off x="8532694" y="4957508"/>
            <a:ext cx="3110666" cy="914400"/>
            <a:chOff x="8532694" y="5233550"/>
            <a:chExt cx="3110666" cy="914400"/>
          </a:xfrm>
        </p:grpSpPr>
        <p:grpSp>
          <p:nvGrpSpPr>
            <p:cNvPr id="44" name="Group 43">
              <a:extLst>
                <a:ext uri="{FF2B5EF4-FFF2-40B4-BE49-F238E27FC236}">
                  <a16:creationId xmlns:a16="http://schemas.microsoft.com/office/drawing/2014/main" id="{C92A64D5-AAD2-476B-80FF-CC62B540EB99}"/>
                </a:ext>
              </a:extLst>
            </p:cNvPr>
            <p:cNvGrpSpPr/>
            <p:nvPr/>
          </p:nvGrpSpPr>
          <p:grpSpPr>
            <a:xfrm>
              <a:off x="8532694" y="5233550"/>
              <a:ext cx="914400" cy="914400"/>
              <a:chOff x="8518781" y="4653908"/>
              <a:chExt cx="914400" cy="914400"/>
            </a:xfrm>
          </p:grpSpPr>
          <p:sp>
            <p:nvSpPr>
              <p:cNvPr id="74" name="Circle: Hollow 73">
                <a:extLst>
                  <a:ext uri="{FF2B5EF4-FFF2-40B4-BE49-F238E27FC236}">
                    <a16:creationId xmlns:a16="http://schemas.microsoft.com/office/drawing/2014/main" id="{66B114AC-71B5-458D-928A-FD6E686CF2F8}"/>
                  </a:ext>
                </a:extLst>
              </p:cNvPr>
              <p:cNvSpPr>
                <a:spLocks/>
              </p:cNvSpPr>
              <p:nvPr/>
            </p:nvSpPr>
            <p:spPr>
              <a:xfrm>
                <a:off x="8518781" y="4653908"/>
                <a:ext cx="914400" cy="914400"/>
              </a:xfrm>
              <a:prstGeom prst="donut">
                <a:avLst>
                  <a:gd name="adj" fmla="val 9528"/>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47CB00F5-CDE0-4626-A265-6B98C5C230DC}"/>
                  </a:ext>
                </a:extLst>
              </p:cNvPr>
              <p:cNvSpPr txBox="1">
                <a:spLocks/>
              </p:cNvSpPr>
              <p:nvPr/>
            </p:nvSpPr>
            <p:spPr>
              <a:xfrm>
                <a:off x="8582579" y="4941830"/>
                <a:ext cx="750582" cy="33855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200" b="1" i="0" u="none" strike="noStrike" kern="1200" cap="none" spc="0" normalizeH="0" baseline="0" noProof="0" dirty="0">
                    <a:ln>
                      <a:noFill/>
                    </a:ln>
                    <a:solidFill>
                      <a:srgbClr val="081950"/>
                    </a:solidFill>
                    <a:effectLst/>
                    <a:uLnTx/>
                    <a:uFillTx/>
                    <a:latin typeface="Arial"/>
                    <a:ea typeface="+mn-ea"/>
                    <a:cs typeface="Arial" panose="020B0604020202020204" pitchFamily="34" charset="0"/>
                  </a:rPr>
                  <a:t>89%</a:t>
                </a:r>
              </a:p>
            </p:txBody>
          </p:sp>
        </p:grpSp>
        <p:sp>
          <p:nvSpPr>
            <p:cNvPr id="65" name="TextBox 64">
              <a:extLst>
                <a:ext uri="{FF2B5EF4-FFF2-40B4-BE49-F238E27FC236}">
                  <a16:creationId xmlns:a16="http://schemas.microsoft.com/office/drawing/2014/main" id="{EC7DB31A-4F57-4BC8-8F67-0A653A492238}"/>
                </a:ext>
              </a:extLst>
            </p:cNvPr>
            <p:cNvSpPr txBox="1">
              <a:spLocks/>
            </p:cNvSpPr>
            <p:nvPr/>
          </p:nvSpPr>
          <p:spPr>
            <a:xfrm>
              <a:off x="9547153" y="5415614"/>
              <a:ext cx="2096207" cy="49244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Compliance with the DOJ Settlement Agreement</a:t>
              </a:r>
              <a:r>
                <a:rPr kumimoji="0" lang="en-US" sz="1600" b="0" i="0" u="none" strike="noStrike" kern="1200" cap="none" spc="0" normalizeH="0" baseline="30000" noProof="0" dirty="0">
                  <a:ln>
                    <a:noFill/>
                  </a:ln>
                  <a:solidFill>
                    <a:srgbClr val="000000"/>
                  </a:solidFill>
                  <a:effectLst/>
                  <a:uLnTx/>
                  <a:uFillTx/>
                  <a:latin typeface="Calibri"/>
                  <a:ea typeface="+mn-ea"/>
                  <a:cs typeface="Arial" panose="020B0604020202020204" pitchFamily="34" charset="0"/>
                </a:rPr>
                <a:t>3</a:t>
              </a:r>
              <a:endPar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grpSp>
      <p:grpSp>
        <p:nvGrpSpPr>
          <p:cNvPr id="9" name="Group 8">
            <a:extLst>
              <a:ext uri="{FF2B5EF4-FFF2-40B4-BE49-F238E27FC236}">
                <a16:creationId xmlns:a16="http://schemas.microsoft.com/office/drawing/2014/main" id="{60505D6B-E50D-4D8C-9AF4-9D8993760AA7}"/>
              </a:ext>
            </a:extLst>
          </p:cNvPr>
          <p:cNvGrpSpPr/>
          <p:nvPr/>
        </p:nvGrpSpPr>
        <p:grpSpPr>
          <a:xfrm>
            <a:off x="8504605" y="2009487"/>
            <a:ext cx="3138755" cy="1078415"/>
            <a:chOff x="8504605" y="2285529"/>
            <a:chExt cx="3138755" cy="1078415"/>
          </a:xfrm>
        </p:grpSpPr>
        <p:grpSp>
          <p:nvGrpSpPr>
            <p:cNvPr id="37" name="Group 36">
              <a:extLst>
                <a:ext uri="{FF2B5EF4-FFF2-40B4-BE49-F238E27FC236}">
                  <a16:creationId xmlns:a16="http://schemas.microsoft.com/office/drawing/2014/main" id="{5E4420BC-79C5-4DCE-BA64-6804D42497A1}"/>
                </a:ext>
              </a:extLst>
            </p:cNvPr>
            <p:cNvGrpSpPr/>
            <p:nvPr/>
          </p:nvGrpSpPr>
          <p:grpSpPr>
            <a:xfrm>
              <a:off x="8504605" y="2285529"/>
              <a:ext cx="915208" cy="920061"/>
              <a:chOff x="8504605" y="1875990"/>
              <a:chExt cx="915208" cy="920061"/>
            </a:xfrm>
          </p:grpSpPr>
          <p:sp>
            <p:nvSpPr>
              <p:cNvPr id="112" name="Circle: Hollow 111">
                <a:extLst>
                  <a:ext uri="{FF2B5EF4-FFF2-40B4-BE49-F238E27FC236}">
                    <a16:creationId xmlns:a16="http://schemas.microsoft.com/office/drawing/2014/main" id="{0D505DE2-BD19-40AA-9CD4-D05870068C17}"/>
                  </a:ext>
                </a:extLst>
              </p:cNvPr>
              <p:cNvSpPr>
                <a:spLocks/>
              </p:cNvSpPr>
              <p:nvPr/>
            </p:nvSpPr>
            <p:spPr>
              <a:xfrm>
                <a:off x="8505413" y="1881651"/>
                <a:ext cx="914400" cy="914400"/>
              </a:xfrm>
              <a:prstGeom prst="donut">
                <a:avLst>
                  <a:gd name="adj" fmla="val 9745"/>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Block Arc 109">
                <a:extLst>
                  <a:ext uri="{FF2B5EF4-FFF2-40B4-BE49-F238E27FC236}">
                    <a16:creationId xmlns:a16="http://schemas.microsoft.com/office/drawing/2014/main" id="{EBF59A33-95FC-4F55-9B90-5099DC6003AB}"/>
                  </a:ext>
                </a:extLst>
              </p:cNvPr>
              <p:cNvSpPr>
                <a:spLocks/>
              </p:cNvSpPr>
              <p:nvPr/>
            </p:nvSpPr>
            <p:spPr>
              <a:xfrm rot="3600000" flipH="1">
                <a:off x="8504605" y="1875990"/>
                <a:ext cx="914400" cy="914400"/>
              </a:xfrm>
              <a:prstGeom prst="blockArc">
                <a:avLst>
                  <a:gd name="adj1" fmla="val 21338713"/>
                  <a:gd name="adj2" fmla="val 19925674"/>
                  <a:gd name="adj3" fmla="val 9324"/>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TextBox 110">
                <a:extLst>
                  <a:ext uri="{FF2B5EF4-FFF2-40B4-BE49-F238E27FC236}">
                    <a16:creationId xmlns:a16="http://schemas.microsoft.com/office/drawing/2014/main" id="{2E67ED31-BB81-417F-8B60-79EBA1F0F618}"/>
                  </a:ext>
                </a:extLst>
              </p:cNvPr>
              <p:cNvSpPr txBox="1">
                <a:spLocks/>
              </p:cNvSpPr>
              <p:nvPr/>
            </p:nvSpPr>
            <p:spPr>
              <a:xfrm>
                <a:off x="8582580" y="2175237"/>
                <a:ext cx="750582" cy="33855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200" b="1" i="0" u="none" strike="noStrike" kern="1200" cap="none" spc="0" normalizeH="0" baseline="0" noProof="0" dirty="0">
                    <a:ln>
                      <a:noFill/>
                    </a:ln>
                    <a:solidFill>
                      <a:srgbClr val="081950"/>
                    </a:solidFill>
                    <a:effectLst/>
                    <a:uLnTx/>
                    <a:uFillTx/>
                    <a:latin typeface="Arial"/>
                    <a:ea typeface="+mn-ea"/>
                    <a:cs typeface="Arial" panose="020B0604020202020204" pitchFamily="34" charset="0"/>
                  </a:rPr>
                  <a:t>93%</a:t>
                </a:r>
              </a:p>
            </p:txBody>
          </p:sp>
        </p:grpSp>
        <p:sp>
          <p:nvSpPr>
            <p:cNvPr id="64" name="TextBox 63">
              <a:extLst>
                <a:ext uri="{FF2B5EF4-FFF2-40B4-BE49-F238E27FC236}">
                  <a16:creationId xmlns:a16="http://schemas.microsoft.com/office/drawing/2014/main" id="{AE58F24C-14F9-4FA1-9D35-10918A380BCD}"/>
                </a:ext>
              </a:extLst>
            </p:cNvPr>
            <p:cNvSpPr txBox="1">
              <a:spLocks/>
            </p:cNvSpPr>
            <p:nvPr/>
          </p:nvSpPr>
          <p:spPr>
            <a:xfrm>
              <a:off x="9547153" y="2379059"/>
              <a:ext cx="2096207" cy="98488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600" b="0" i="0" u="none" strike="noStrike" kern="1200" cap="none" spc="-20" normalizeH="0" baseline="0" noProof="0" dirty="0">
                  <a:ln>
                    <a:noFill/>
                  </a:ln>
                  <a:solidFill>
                    <a:srgbClr val="000000"/>
                  </a:solidFill>
                  <a:effectLst/>
                  <a:uLnTx/>
                  <a:uFillTx/>
                  <a:latin typeface="Calibri"/>
                  <a:ea typeface="+mn-ea"/>
                  <a:cs typeface="Arial" panose="020B0604020202020204" pitchFamily="34" charset="0"/>
                </a:rPr>
                <a:t>of individuals residing in training centers transitioned to the  community</a:t>
              </a:r>
              <a:r>
                <a:rPr kumimoji="0" lang="en-US" sz="1600" b="0" i="0" u="none" strike="noStrike" kern="1200" cap="none" spc="-30" normalizeH="0" baseline="30000" noProof="0" dirty="0">
                  <a:ln>
                    <a:noFill/>
                  </a:ln>
                  <a:solidFill>
                    <a:srgbClr val="000000"/>
                  </a:solidFill>
                  <a:effectLst/>
                  <a:uLnTx/>
                  <a:uFillTx/>
                  <a:latin typeface="Calibri"/>
                  <a:ea typeface="+mn-ea"/>
                  <a:cs typeface="Arial" panose="020B0604020202020204" pitchFamily="34" charset="0"/>
                </a:rPr>
                <a:t>1</a:t>
              </a:r>
              <a:r>
                <a:rPr kumimoji="0" lang="en-US" sz="1600" b="0" i="0" u="none" strike="noStrike" kern="1200" cap="none" spc="-30" normalizeH="0" baseline="0" noProof="0" dirty="0">
                  <a:ln>
                    <a:noFill/>
                  </a:ln>
                  <a:solidFill>
                    <a:srgbClr val="000000"/>
                  </a:solidFill>
                  <a:effectLst/>
                  <a:uLnTx/>
                  <a:uFillTx/>
                  <a:latin typeface="Calibri"/>
                  <a:ea typeface="+mn-ea"/>
                  <a:cs typeface="Arial" panose="020B0604020202020204" pitchFamily="34" charset="0"/>
                </a:rPr>
                <a:t> </a:t>
              </a:r>
            </a:p>
          </p:txBody>
        </p:sp>
      </p:grpSp>
      <p:grpSp>
        <p:nvGrpSpPr>
          <p:cNvPr id="6" name="Group 5">
            <a:extLst>
              <a:ext uri="{FF2B5EF4-FFF2-40B4-BE49-F238E27FC236}">
                <a16:creationId xmlns:a16="http://schemas.microsoft.com/office/drawing/2014/main" id="{C25367E6-133C-4A69-AFD5-9F172133AD5F}"/>
              </a:ext>
            </a:extLst>
          </p:cNvPr>
          <p:cNvGrpSpPr/>
          <p:nvPr/>
        </p:nvGrpSpPr>
        <p:grpSpPr>
          <a:xfrm>
            <a:off x="8532695" y="3574197"/>
            <a:ext cx="3156097" cy="538608"/>
            <a:chOff x="8532695" y="3738584"/>
            <a:chExt cx="3156097" cy="538608"/>
          </a:xfrm>
        </p:grpSpPr>
        <p:sp>
          <p:nvSpPr>
            <p:cNvPr id="121" name="TextBox 120">
              <a:extLst>
                <a:ext uri="{FF2B5EF4-FFF2-40B4-BE49-F238E27FC236}">
                  <a16:creationId xmlns:a16="http://schemas.microsoft.com/office/drawing/2014/main" id="{179248FA-8040-4F23-9F52-89A479DCEF7A}"/>
                </a:ext>
              </a:extLst>
            </p:cNvPr>
            <p:cNvSpPr txBox="1">
              <a:spLocks/>
            </p:cNvSpPr>
            <p:nvPr/>
          </p:nvSpPr>
          <p:spPr>
            <a:xfrm>
              <a:off x="8532695" y="3938638"/>
              <a:ext cx="914399" cy="33855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2200" b="1" i="0" u="none" strike="noStrike" kern="1200" cap="none" spc="0" normalizeH="0" baseline="0" noProof="0" dirty="0">
                  <a:ln>
                    <a:noFill/>
                  </a:ln>
                  <a:solidFill>
                    <a:srgbClr val="081950"/>
                  </a:solidFill>
                  <a:effectLst/>
                  <a:uLnTx/>
                  <a:uFillTx/>
                  <a:latin typeface="Arial"/>
                  <a:ea typeface="+mn-ea"/>
                  <a:cs typeface="Arial" panose="020B0604020202020204" pitchFamily="34" charset="0"/>
                </a:rPr>
                <a:t>87%</a:t>
              </a:r>
            </a:p>
          </p:txBody>
        </p:sp>
        <p:sp>
          <p:nvSpPr>
            <p:cNvPr id="124" name="TextBox 123">
              <a:extLst>
                <a:ext uri="{FF2B5EF4-FFF2-40B4-BE49-F238E27FC236}">
                  <a16:creationId xmlns:a16="http://schemas.microsoft.com/office/drawing/2014/main" id="{F0F30C9B-FE8C-4FD8-93CA-5DA93A5A544C}"/>
                </a:ext>
              </a:extLst>
            </p:cNvPr>
            <p:cNvSpPr txBox="1">
              <a:spLocks/>
            </p:cNvSpPr>
            <p:nvPr/>
          </p:nvSpPr>
          <p:spPr>
            <a:xfrm>
              <a:off x="9547153" y="3738584"/>
              <a:ext cx="2141639" cy="492443"/>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increase in waiver slots since 2016</a:t>
              </a:r>
              <a:r>
                <a:rPr kumimoji="0" lang="en-US" sz="1600" b="0" i="0" u="none" strike="noStrike" kern="1200" cap="none" spc="-30" normalizeH="0" baseline="30000" noProof="0" dirty="0">
                  <a:ln>
                    <a:noFill/>
                  </a:ln>
                  <a:solidFill>
                    <a:srgbClr val="000000"/>
                  </a:solidFill>
                  <a:effectLst/>
                  <a:uLnTx/>
                  <a:uFillTx/>
                  <a:latin typeface="Calibri"/>
                  <a:ea typeface="+mn-ea"/>
                  <a:cs typeface="Arial" panose="020B0604020202020204" pitchFamily="34" charset="0"/>
                </a:rPr>
                <a:t>2</a:t>
              </a:r>
              <a:endParaRPr kumimoji="0" lang="en-US" sz="1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grpSp>
      <p:grpSp>
        <p:nvGrpSpPr>
          <p:cNvPr id="31" name="Group 30">
            <a:extLst>
              <a:ext uri="{FF2B5EF4-FFF2-40B4-BE49-F238E27FC236}">
                <a16:creationId xmlns:a16="http://schemas.microsoft.com/office/drawing/2014/main" id="{75F45B20-44A8-4E98-A2E7-C5B8894E1D4D}"/>
              </a:ext>
            </a:extLst>
          </p:cNvPr>
          <p:cNvGrpSpPr/>
          <p:nvPr/>
        </p:nvGrpSpPr>
        <p:grpSpPr>
          <a:xfrm>
            <a:off x="8018744" y="3417317"/>
            <a:ext cx="385668" cy="1696215"/>
            <a:chOff x="8018744" y="3693359"/>
            <a:chExt cx="385668" cy="1696215"/>
          </a:xfrm>
        </p:grpSpPr>
        <p:cxnSp>
          <p:nvCxnSpPr>
            <p:cNvPr id="98" name="LineContentSeparatorDefaultVertical 23">
              <a:extLst>
                <a:ext uri="{FF2B5EF4-FFF2-40B4-BE49-F238E27FC236}">
                  <a16:creationId xmlns:a16="http://schemas.microsoft.com/office/drawing/2014/main" id="{AE9FEA56-F204-4320-BC6B-B962DF9B77F0}"/>
                </a:ext>
              </a:extLst>
            </p:cNvPr>
            <p:cNvCxnSpPr>
              <a:cxnSpLocks/>
            </p:cNvCxnSpPr>
            <p:nvPr>
              <p:custDataLst>
                <p:tags r:id="rId17"/>
              </p:custDataLst>
            </p:nvPr>
          </p:nvCxnSpPr>
          <p:spPr>
            <a:xfrm flipH="1">
              <a:off x="8395116" y="3693359"/>
              <a:ext cx="9296" cy="1696215"/>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 name="LineContentSeparatorDefaultVertical 23">
              <a:extLst>
                <a:ext uri="{FF2B5EF4-FFF2-40B4-BE49-F238E27FC236}">
                  <a16:creationId xmlns:a16="http://schemas.microsoft.com/office/drawing/2014/main" id="{0A41B48E-E42D-45B9-A359-7EEBA2389B4F}"/>
                </a:ext>
              </a:extLst>
            </p:cNvPr>
            <p:cNvCxnSpPr>
              <a:cxnSpLocks/>
            </p:cNvCxnSpPr>
            <p:nvPr>
              <p:custDataLst>
                <p:tags r:id="rId18"/>
              </p:custDataLst>
            </p:nvPr>
          </p:nvCxnSpPr>
          <p:spPr>
            <a:xfrm>
              <a:off x="8018744" y="3939008"/>
              <a:ext cx="365487"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4" name="Circle: Hollow 13">
            <a:extLst>
              <a:ext uri="{FF2B5EF4-FFF2-40B4-BE49-F238E27FC236}">
                <a16:creationId xmlns:a16="http://schemas.microsoft.com/office/drawing/2014/main" id="{08658AEC-046E-D9BD-A919-B607B5C0A322}"/>
              </a:ext>
            </a:extLst>
          </p:cNvPr>
          <p:cNvSpPr>
            <a:spLocks/>
          </p:cNvSpPr>
          <p:nvPr/>
        </p:nvSpPr>
        <p:spPr>
          <a:xfrm>
            <a:off x="8493240" y="3487553"/>
            <a:ext cx="914400" cy="914400"/>
          </a:xfrm>
          <a:prstGeom prst="donut">
            <a:avLst>
              <a:gd name="adj" fmla="val 9528"/>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Block Arc 79">
            <a:extLst>
              <a:ext uri="{FF2B5EF4-FFF2-40B4-BE49-F238E27FC236}">
                <a16:creationId xmlns:a16="http://schemas.microsoft.com/office/drawing/2014/main" id="{B0DED1E9-C2D0-48CA-8380-E3BAC10DF66A}"/>
              </a:ext>
            </a:extLst>
          </p:cNvPr>
          <p:cNvSpPr>
            <a:spLocks/>
          </p:cNvSpPr>
          <p:nvPr/>
        </p:nvSpPr>
        <p:spPr>
          <a:xfrm rot="3448754" flipH="1">
            <a:off x="8497850" y="3485117"/>
            <a:ext cx="914400" cy="914400"/>
          </a:xfrm>
          <a:prstGeom prst="blockArc">
            <a:avLst>
              <a:gd name="adj1" fmla="val 915863"/>
              <a:gd name="adj2" fmla="val 19925674"/>
              <a:gd name="adj3" fmla="val 9324"/>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B92268ED-637D-0B98-E108-9A5FFE530EBA}"/>
              </a:ext>
            </a:extLst>
          </p:cNvPr>
          <p:cNvGrpSpPr/>
          <p:nvPr/>
        </p:nvGrpSpPr>
        <p:grpSpPr>
          <a:xfrm>
            <a:off x="4280342" y="3413678"/>
            <a:ext cx="3652329" cy="500831"/>
            <a:chOff x="4273421" y="4291051"/>
            <a:chExt cx="3652329" cy="500831"/>
          </a:xfrm>
          <a:solidFill>
            <a:schemeClr val="accent5">
              <a:lumMod val="50000"/>
            </a:schemeClr>
          </a:solidFill>
        </p:grpSpPr>
        <p:sp>
          <p:nvSpPr>
            <p:cNvPr id="17" name="Freeform: Shape 16">
              <a:extLst>
                <a:ext uri="{FF2B5EF4-FFF2-40B4-BE49-F238E27FC236}">
                  <a16:creationId xmlns:a16="http://schemas.microsoft.com/office/drawing/2014/main" id="{D2716001-84F1-B694-D858-643C17ACF7C8}"/>
                </a:ext>
              </a:extLst>
            </p:cNvPr>
            <p:cNvSpPr/>
            <p:nvPr>
              <p:custDataLst>
                <p:tags r:id="rId15"/>
              </p:custDataLst>
            </p:nvPr>
          </p:nvSpPr>
          <p:spPr>
            <a:xfrm>
              <a:off x="4273421" y="4291051"/>
              <a:ext cx="3652329" cy="50083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4140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80414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99704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9970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8156 w 1828800"/>
                <a:gd name="connsiteY1" fmla="*/ 0 h 914400"/>
                <a:gd name="connsiteX2" fmla="*/ 1828800 w 1828800"/>
                <a:gd name="connsiteY2" fmla="*/ 457200 h 914400"/>
                <a:gd name="connsiteX3" fmla="*/ 1778156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78156" y="0"/>
                  </a:lnTo>
                  <a:lnTo>
                    <a:pt x="1828800" y="457200"/>
                  </a:lnTo>
                  <a:lnTo>
                    <a:pt x="1778156" y="914400"/>
                  </a:lnTo>
                  <a:lnTo>
                    <a:pt x="0" y="914400"/>
                  </a:lnTo>
                  <a:lnTo>
                    <a:pt x="0" y="457200"/>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25CD023-6FAE-820B-DE83-121E7622D01D}"/>
                </a:ext>
              </a:extLst>
            </p:cNvPr>
            <p:cNvSpPr txBox="1"/>
            <p:nvPr>
              <p:custDataLst>
                <p:tags r:id="rId16"/>
              </p:custDataLst>
            </p:nvPr>
          </p:nvSpPr>
          <p:spPr>
            <a:xfrm>
              <a:off x="4305299" y="4325831"/>
              <a:ext cx="3435351" cy="431271"/>
            </a:xfrm>
            <a:prstGeom prst="rect">
              <a:avLst/>
            </a:prstGeom>
            <a:grpFill/>
          </p:spPr>
          <p:txBody>
            <a:bodyPr vert="horz" lIns="152400" tIns="0" rIns="0" bIns="0" rtlCol="0" anchor="ctr">
              <a:no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HCBS DD Waiver Redesign</a:t>
              </a:r>
            </a:p>
          </p:txBody>
        </p:sp>
      </p:grpSp>
      <p:sp>
        <p:nvSpPr>
          <p:cNvPr id="10" name="Block Arc 9">
            <a:extLst>
              <a:ext uri="{FF2B5EF4-FFF2-40B4-BE49-F238E27FC236}">
                <a16:creationId xmlns:a16="http://schemas.microsoft.com/office/drawing/2014/main" id="{3EAA1A79-38A8-C21B-9C56-ABE61AF963E4}"/>
              </a:ext>
            </a:extLst>
          </p:cNvPr>
          <p:cNvSpPr>
            <a:spLocks/>
          </p:cNvSpPr>
          <p:nvPr/>
        </p:nvSpPr>
        <p:spPr>
          <a:xfrm rot="3448754" flipH="1">
            <a:off x="8497851" y="3485116"/>
            <a:ext cx="914400" cy="914400"/>
          </a:xfrm>
          <a:prstGeom prst="blockArc">
            <a:avLst>
              <a:gd name="adj1" fmla="val 915863"/>
              <a:gd name="adj2" fmla="val 19925674"/>
              <a:gd name="adj3" fmla="val 9324"/>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Block Arc 10">
            <a:extLst>
              <a:ext uri="{FF2B5EF4-FFF2-40B4-BE49-F238E27FC236}">
                <a16:creationId xmlns:a16="http://schemas.microsoft.com/office/drawing/2014/main" id="{CFFFEDF9-B278-58C1-F0D2-30800D15128F}"/>
              </a:ext>
            </a:extLst>
          </p:cNvPr>
          <p:cNvSpPr>
            <a:spLocks/>
          </p:cNvSpPr>
          <p:nvPr/>
        </p:nvSpPr>
        <p:spPr>
          <a:xfrm rot="3448754" flipH="1">
            <a:off x="8539862" y="4958264"/>
            <a:ext cx="914400" cy="914400"/>
          </a:xfrm>
          <a:prstGeom prst="blockArc">
            <a:avLst>
              <a:gd name="adj1" fmla="val 146932"/>
              <a:gd name="adj2" fmla="val 19925674"/>
              <a:gd name="adj3" fmla="val 9324"/>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1020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C72D6-0917-9663-B920-F2589190BC55}"/>
              </a:ext>
            </a:extLst>
          </p:cNvPr>
          <p:cNvSpPr>
            <a:spLocks noGrp="1"/>
          </p:cNvSpPr>
          <p:nvPr>
            <p:ph type="title"/>
          </p:nvPr>
        </p:nvSpPr>
        <p:spPr>
          <a:xfrm>
            <a:off x="415600" y="387800"/>
            <a:ext cx="11360800" cy="763600"/>
          </a:xfrm>
        </p:spPr>
        <p:txBody>
          <a:bodyPr>
            <a:normAutofit/>
          </a:bodyPr>
          <a:lstStyle/>
          <a:p>
            <a:r>
              <a:rPr lang="en-US" sz="2800" dirty="0"/>
              <a:t>Development of the Right Help, Right Now Plan</a:t>
            </a:r>
          </a:p>
        </p:txBody>
      </p:sp>
      <p:sp>
        <p:nvSpPr>
          <p:cNvPr id="5" name="Text Placeholder 4">
            <a:extLst>
              <a:ext uri="{FF2B5EF4-FFF2-40B4-BE49-F238E27FC236}">
                <a16:creationId xmlns:a16="http://schemas.microsoft.com/office/drawing/2014/main" id="{D4D8EEDC-5B44-A789-8C4C-D0A270E6960D}"/>
              </a:ext>
            </a:extLst>
          </p:cNvPr>
          <p:cNvSpPr>
            <a:spLocks noGrp="1"/>
          </p:cNvSpPr>
          <p:nvPr>
            <p:ph type="body" idx="1"/>
          </p:nvPr>
        </p:nvSpPr>
        <p:spPr>
          <a:xfrm>
            <a:off x="415600" y="1151400"/>
            <a:ext cx="11360800" cy="4555200"/>
          </a:xfrm>
        </p:spPr>
        <p:txBody>
          <a:bodyPr>
            <a:normAutofit/>
          </a:bodyPr>
          <a:lstStyle/>
          <a:p>
            <a:r>
              <a:rPr lang="en-US" sz="2000" dirty="0"/>
              <a:t>Developed through extensive stakeholder engagement, quantitative and qualitative analysis to establish the current-state fact base, and a review of best practices across US states</a:t>
            </a:r>
          </a:p>
          <a:p>
            <a:r>
              <a:rPr lang="en-US" sz="2000" dirty="0"/>
              <a:t>The Office of the Secretary of Health and Human Resources (HHR) developed, deployed, and analyzed over 2,800 responses to surveys on the citizen experience with the behavioral health system</a:t>
            </a:r>
          </a:p>
          <a:p>
            <a:r>
              <a:rPr lang="en-US" sz="2000" dirty="0"/>
              <a:t>Facilitated regional meetings with ~40 stakeholder groups across Virginia to understand the experiences of individuals who interact with the behavioral health system across various stakeholder groups</a:t>
            </a:r>
          </a:p>
          <a:p>
            <a:pPr lvl="1">
              <a:buFont typeface="Wingdings" panose="05000000000000000000" pitchFamily="2" charset="2"/>
              <a:buChar char="Ø"/>
            </a:pPr>
            <a:r>
              <a:rPr lang="en-US" sz="2000" dirty="0"/>
              <a:t>These groups included family, caretaker, school-based, law enforcement, and nonprofit groups as well as payers across the public and private sectors. </a:t>
            </a:r>
          </a:p>
          <a:p>
            <a:r>
              <a:rPr lang="en-US" sz="2000" dirty="0"/>
              <a:t>Further sources of insight included:</a:t>
            </a:r>
          </a:p>
          <a:p>
            <a:pPr lvl="1">
              <a:buFont typeface="Wingdings" panose="05000000000000000000" pitchFamily="2" charset="2"/>
              <a:buChar char="Ø"/>
            </a:pPr>
            <a:r>
              <a:rPr lang="en-US" sz="2000" dirty="0"/>
              <a:t>Expert interviews</a:t>
            </a:r>
          </a:p>
          <a:p>
            <a:pPr lvl="1">
              <a:buFont typeface="Wingdings" panose="05000000000000000000" pitchFamily="2" charset="2"/>
              <a:buChar char="Ø"/>
            </a:pPr>
            <a:r>
              <a:rPr lang="en-US" sz="2000" dirty="0"/>
              <a:t>Analyses of behavioral health access, outcomes, and resources data from Virginia and across the U.S.</a:t>
            </a:r>
          </a:p>
          <a:p>
            <a:pPr lvl="1">
              <a:buFont typeface="Wingdings" panose="05000000000000000000" pitchFamily="2" charset="2"/>
              <a:buChar char="Ø"/>
            </a:pPr>
            <a:r>
              <a:rPr lang="en-US" sz="2000" dirty="0"/>
              <a:t>Review of other state best practices (e.g., Arizona’s </a:t>
            </a:r>
            <a:r>
              <a:rPr lang="en-US" sz="2000" dirty="0" err="1"/>
              <a:t>CrisisNow</a:t>
            </a:r>
            <a:r>
              <a:rPr lang="en-US" sz="2000" dirty="0"/>
              <a:t> model)</a:t>
            </a:r>
          </a:p>
        </p:txBody>
      </p:sp>
    </p:spTree>
    <p:extLst>
      <p:ext uri="{BB962C8B-B14F-4D97-AF65-F5344CB8AC3E}">
        <p14:creationId xmlns:p14="http://schemas.microsoft.com/office/powerpoint/2010/main" val="16403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E595-05CD-1F42-0CBC-796946F515F1}"/>
              </a:ext>
            </a:extLst>
          </p:cNvPr>
          <p:cNvSpPr>
            <a:spLocks noGrp="1"/>
          </p:cNvSpPr>
          <p:nvPr>
            <p:ph type="title"/>
          </p:nvPr>
        </p:nvSpPr>
        <p:spPr>
          <a:xfrm>
            <a:off x="415600" y="341756"/>
            <a:ext cx="11360800" cy="763600"/>
          </a:xfrm>
        </p:spPr>
        <p:txBody>
          <a:bodyPr>
            <a:normAutofit/>
          </a:bodyPr>
          <a:lstStyle/>
          <a:p>
            <a:r>
              <a:rPr lang="en-US" sz="2800" dirty="0"/>
              <a:t>Survey Results</a:t>
            </a:r>
          </a:p>
        </p:txBody>
      </p:sp>
      <p:sp>
        <p:nvSpPr>
          <p:cNvPr id="4" name="Slide Number Placeholder 3">
            <a:extLst>
              <a:ext uri="{FF2B5EF4-FFF2-40B4-BE49-F238E27FC236}">
                <a16:creationId xmlns:a16="http://schemas.microsoft.com/office/drawing/2014/main" id="{FB11FCB4-EC77-6567-D34D-BAF313752C6E}"/>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4423F00-494B-5D87-208D-AC3ABF211E1F}"/>
              </a:ext>
            </a:extLst>
          </p:cNvPr>
          <p:cNvSpPr/>
          <p:nvPr/>
        </p:nvSpPr>
        <p:spPr>
          <a:xfrm>
            <a:off x="5779698" y="714887"/>
            <a:ext cx="5882713" cy="5524105"/>
          </a:xfrm>
          <a:prstGeom prst="rect">
            <a:avLst/>
          </a:prstGeom>
          <a:solidFill>
            <a:schemeClr val="bg1">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Quantitative Questions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How satisfied are you with the overall availability of services in your community or geographic area?</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How easy is it to “navigate” the system or learn how to access the services you need?</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Free Form Questions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“Barriers” may be issues or problems that prevent you from using a service or using it fully.</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What are the barriers to your community receiving high-quality, effective, and accessible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services?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A service gap exists when there is a difference between what you expect from the system and what services are actually provided. What are the gaps in services (e.g., workforce challenges, quality of services, limited number of providers) in your community or geographic area for services?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How can services be improved in your community?</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What does your community have that is working well and could be replicated in other areas?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Share a first-hand account of when the system worked well.</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Share a first-hand account of when the system did not work well. </a:t>
            </a:r>
          </a:p>
        </p:txBody>
      </p:sp>
      <p:graphicFrame>
        <p:nvGraphicFramePr>
          <p:cNvPr id="8" name="Diagram 7">
            <a:extLst>
              <a:ext uri="{FF2B5EF4-FFF2-40B4-BE49-F238E27FC236}">
                <a16:creationId xmlns:a16="http://schemas.microsoft.com/office/drawing/2014/main" id="{17D4C4C4-DE53-1208-102D-FF2523B73783}"/>
              </a:ext>
            </a:extLst>
          </p:cNvPr>
          <p:cNvGraphicFramePr/>
          <p:nvPr>
            <p:extLst>
              <p:ext uri="{D42A27DB-BD31-4B8C-83A1-F6EECF244321}">
                <p14:modId xmlns:p14="http://schemas.microsoft.com/office/powerpoint/2010/main" val="3929700761"/>
              </p:ext>
            </p:extLst>
          </p:nvPr>
        </p:nvGraphicFramePr>
        <p:xfrm>
          <a:off x="528208" y="1063278"/>
          <a:ext cx="4986068" cy="539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45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F33449-84E4-4692-95EA-ED71E37948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6" progId="TCLayout.ActiveDocument.1">
                  <p:embed/>
                </p:oleObj>
              </mc:Choice>
              <mc:Fallback>
                <p:oleObj name="think-cell Slide" r:id="rId27" imgW="395" imgH="396" progId="TCLayout.ActiveDocument.1">
                  <p:embed/>
                  <p:pic>
                    <p:nvPicPr>
                      <p:cNvPr id="5" name="Object 4" hidden="1">
                        <a:extLst>
                          <a:ext uri="{FF2B5EF4-FFF2-40B4-BE49-F238E27FC236}">
                            <a16:creationId xmlns:a16="http://schemas.microsoft.com/office/drawing/2014/main" id="{47F33449-84E4-4692-95EA-ED71E379488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1. On-page tracker">
            <a:extLst>
              <a:ext uri="{FF2B5EF4-FFF2-40B4-BE49-F238E27FC236}">
                <a16:creationId xmlns:a16="http://schemas.microsoft.com/office/drawing/2014/main" id="{ECF6DDA1-9C16-4CB8-B879-3FE866D52739}"/>
              </a:ext>
            </a:extLst>
          </p:cNvPr>
          <p:cNvSpPr>
            <a:spLocks noGrp="1"/>
          </p:cNvSpPr>
          <p:nvPr>
            <p:ph type="body" sz="quarter" idx="10"/>
            <p:custDataLst>
              <p:tags r:id="rId2"/>
            </p:custDataLst>
          </p:nvPr>
        </p:nvSpPr>
        <p:spPr/>
        <p:txBody>
          <a:bodyPr/>
          <a:lstStyle/>
          <a:p>
            <a:endParaRPr lang="es-MX"/>
          </a:p>
        </p:txBody>
      </p:sp>
      <p:sp>
        <p:nvSpPr>
          <p:cNvPr id="4" name="2. Slide Title">
            <a:extLst>
              <a:ext uri="{FF2B5EF4-FFF2-40B4-BE49-F238E27FC236}">
                <a16:creationId xmlns:a16="http://schemas.microsoft.com/office/drawing/2014/main" id="{AB4554DC-95CD-4646-B649-EC495EA6A1B9}"/>
              </a:ext>
            </a:extLst>
          </p:cNvPr>
          <p:cNvSpPr>
            <a:spLocks noGrp="1"/>
          </p:cNvSpPr>
          <p:nvPr>
            <p:ph type="title"/>
            <p:custDataLst>
              <p:tags r:id="rId3"/>
            </p:custDataLst>
          </p:nvPr>
        </p:nvSpPr>
        <p:spPr>
          <a:xfrm>
            <a:off x="548640" y="312271"/>
            <a:ext cx="10113490" cy="661122"/>
          </a:xfrm>
        </p:spPr>
        <p:txBody>
          <a:bodyPr vert="horz"/>
          <a:lstStyle/>
          <a:p>
            <a:r>
              <a:rPr lang="es-MX" dirty="0"/>
              <a:t>The </a:t>
            </a:r>
            <a:r>
              <a:rPr lang="es-MX" dirty="0" err="1"/>
              <a:t>majority</a:t>
            </a:r>
            <a:r>
              <a:rPr lang="es-MX" dirty="0"/>
              <a:t> </a:t>
            </a:r>
            <a:r>
              <a:rPr lang="es-MX" dirty="0" err="1"/>
              <a:t>of</a:t>
            </a:r>
            <a:r>
              <a:rPr lang="es-MX" dirty="0"/>
              <a:t> </a:t>
            </a:r>
            <a:r>
              <a:rPr lang="es-MX" dirty="0" err="1"/>
              <a:t>respondents</a:t>
            </a:r>
            <a:r>
              <a:rPr lang="es-MX" dirty="0"/>
              <a:t> </a:t>
            </a:r>
            <a:r>
              <a:rPr lang="es-MX" dirty="0" err="1"/>
              <a:t>across</a:t>
            </a:r>
            <a:r>
              <a:rPr lang="es-MX" dirty="0"/>
              <a:t> </a:t>
            </a:r>
            <a:r>
              <a:rPr lang="es-MX" dirty="0" err="1"/>
              <a:t>surveys</a:t>
            </a:r>
            <a:r>
              <a:rPr lang="es-MX" dirty="0"/>
              <a:t> are </a:t>
            </a:r>
            <a:r>
              <a:rPr lang="es-MX" b="1" dirty="0" err="1"/>
              <a:t>dissatisfied</a:t>
            </a:r>
            <a:r>
              <a:rPr lang="es-MX" dirty="0"/>
              <a:t> </a:t>
            </a:r>
            <a:r>
              <a:rPr lang="es-MX" dirty="0" err="1"/>
              <a:t>with</a:t>
            </a:r>
            <a:r>
              <a:rPr lang="es-MX" dirty="0"/>
              <a:t> BH </a:t>
            </a:r>
            <a:r>
              <a:rPr lang="es-MX" dirty="0" err="1"/>
              <a:t>services</a:t>
            </a:r>
            <a:r>
              <a:rPr lang="es-MX" dirty="0"/>
              <a:t> </a:t>
            </a:r>
            <a:r>
              <a:rPr lang="es-MX" dirty="0" err="1"/>
              <a:t>available</a:t>
            </a:r>
            <a:r>
              <a:rPr lang="es-MX" dirty="0"/>
              <a:t> in </a:t>
            </a:r>
            <a:r>
              <a:rPr lang="es-MX" dirty="0" err="1"/>
              <a:t>their</a:t>
            </a:r>
            <a:r>
              <a:rPr lang="es-MX" dirty="0"/>
              <a:t> </a:t>
            </a:r>
            <a:r>
              <a:rPr lang="es-MX" dirty="0" err="1"/>
              <a:t>area</a:t>
            </a:r>
            <a:endParaRPr lang="es-MX" dirty="0"/>
          </a:p>
        </p:txBody>
      </p:sp>
      <p:sp>
        <p:nvSpPr>
          <p:cNvPr id="253" name="4. Footnote">
            <a:extLst>
              <a:ext uri="{FF2B5EF4-FFF2-40B4-BE49-F238E27FC236}">
                <a16:creationId xmlns:a16="http://schemas.microsoft.com/office/drawing/2014/main" id="{3A6D1385-A84E-48AA-A6B6-C47086BBD097}"/>
              </a:ext>
            </a:extLst>
          </p:cNvPr>
          <p:cNvSpPr txBox="1"/>
          <p:nvPr>
            <p:custDataLst>
              <p:tags r:id="rId4"/>
            </p:custDataLst>
          </p:nvPr>
        </p:nvSpPr>
        <p:spPr bwMode="gray">
          <a:xfrm>
            <a:off x="548640" y="6631681"/>
            <a:ext cx="11082528" cy="123111"/>
          </a:xfrm>
          <a:prstGeom prst="rect">
            <a:avLst/>
          </a:prstGeom>
          <a:noFill/>
        </p:spPr>
        <p:txBody>
          <a:bodyPr wrap="square" lIns="0" tIns="0" rIns="0" bIns="0" rtlCol="0" anchor="b">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1C1D"/>
                </a:solidFill>
                <a:effectLst/>
                <a:uLnTx/>
                <a:uFillTx/>
                <a:latin typeface="Slack-Lato"/>
                <a:ea typeface="+mn-ea"/>
                <a:cs typeface="Arial" panose="020B0604020202020204" pitchFamily="34" charset="0"/>
              </a:rPr>
              <a:t>Source: Virginia HHR BHJ Services Survey, launched November 9, 2022, results as of November 30, 2022</a:t>
            </a:r>
            <a:endParaRPr kumimoji="0" lang="en-US" sz="1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6" name="TextBox 265">
            <a:extLst>
              <a:ext uri="{FF2B5EF4-FFF2-40B4-BE49-F238E27FC236}">
                <a16:creationId xmlns:a16="http://schemas.microsoft.com/office/drawing/2014/main" id="{DCAF3251-3E40-4E93-B3CF-79AB73A0E05C}"/>
              </a:ext>
            </a:extLst>
          </p:cNvPr>
          <p:cNvSpPr txBox="1"/>
          <p:nvPr/>
        </p:nvSpPr>
        <p:spPr>
          <a:xfrm>
            <a:off x="499666" y="1164548"/>
            <a:ext cx="11692334" cy="338554"/>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Survey Question: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satisfied are you with the overall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availability</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services in your community or geographic area? </a:t>
            </a:r>
            <a:endParaRPr kumimoji="0" lang="en-NZ"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43" name="Chart 42">
            <a:extLst>
              <a:ext uri="{FF2B5EF4-FFF2-40B4-BE49-F238E27FC236}">
                <a16:creationId xmlns:a16="http://schemas.microsoft.com/office/drawing/2014/main" id="{BD562B8C-9A1D-D414-727C-B7B8ECD5DE13}"/>
              </a:ext>
            </a:extLst>
          </p:cNvPr>
          <p:cNvGraphicFramePr/>
          <p:nvPr>
            <p:custDataLst>
              <p:tags r:id="rId5"/>
            </p:custDataLst>
            <p:extLst>
              <p:ext uri="{D42A27DB-BD31-4B8C-83A1-F6EECF244321}">
                <p14:modId xmlns:p14="http://schemas.microsoft.com/office/powerpoint/2010/main" val="1138912399"/>
              </p:ext>
            </p:extLst>
          </p:nvPr>
        </p:nvGraphicFramePr>
        <p:xfrm>
          <a:off x="3487738" y="1798353"/>
          <a:ext cx="7339012" cy="4268787"/>
        </p:xfrm>
        <a:graphic>
          <a:graphicData uri="http://schemas.openxmlformats.org/drawingml/2006/chart">
            <c:chart xmlns:c="http://schemas.openxmlformats.org/drawingml/2006/chart" xmlns:r="http://schemas.openxmlformats.org/officeDocument/2006/relationships" r:id="rId29"/>
          </a:graphicData>
        </a:graphic>
      </p:graphicFrame>
      <p:cxnSp>
        <p:nvCxnSpPr>
          <p:cNvPr id="45" name="Straight Connector 44">
            <a:extLst>
              <a:ext uri="{FF2B5EF4-FFF2-40B4-BE49-F238E27FC236}">
                <a16:creationId xmlns:a16="http://schemas.microsoft.com/office/drawing/2014/main" id="{C0E0185D-850D-FE4A-C9FB-030431822AA6}"/>
              </a:ext>
            </a:extLst>
          </p:cNvPr>
          <p:cNvCxnSpPr>
            <a:cxnSpLocks/>
          </p:cNvCxnSpPr>
          <p:nvPr>
            <p:custDataLst>
              <p:tags r:id="rId6"/>
            </p:custDataLst>
          </p:nvPr>
        </p:nvCxnSpPr>
        <p:spPr bwMode="auto">
          <a:xfrm flipH="1" flipV="1">
            <a:off x="4724400" y="1911064"/>
            <a:ext cx="98425" cy="76200"/>
          </a:xfrm>
          <a:prstGeom prst="line">
            <a:avLst/>
          </a:prstGeom>
          <a:noFill/>
          <a:ln w="9525" cap="flat" cmpd="sng" algn="ctr">
            <a:solidFill>
              <a:srgbClr val="000000"/>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86DE2ADE-93C4-D73D-5C69-D853D61DD141}"/>
              </a:ext>
            </a:extLst>
          </p:cNvPr>
          <p:cNvCxnSpPr>
            <a:cxnSpLocks/>
          </p:cNvCxnSpPr>
          <p:nvPr>
            <p:custDataLst>
              <p:tags r:id="rId7"/>
            </p:custDataLst>
          </p:nvPr>
        </p:nvCxnSpPr>
        <p:spPr bwMode="auto">
          <a:xfrm flipH="1" flipV="1">
            <a:off x="6159500" y="1958690"/>
            <a:ext cx="98425" cy="28575"/>
          </a:xfrm>
          <a:prstGeom prst="line">
            <a:avLst/>
          </a:prstGeom>
          <a:noFill/>
          <a:ln w="9525" cap="flat" cmpd="sng" algn="ctr">
            <a:solidFill>
              <a:srgbClr val="000000"/>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7C2FD0DF-DA0B-6DCD-2337-14E01C3E9BC9}"/>
              </a:ext>
            </a:extLst>
          </p:cNvPr>
          <p:cNvCxnSpPr/>
          <p:nvPr>
            <p:custDataLst>
              <p:tags r:id="rId8"/>
            </p:custDataLst>
          </p:nvPr>
        </p:nvCxnSpPr>
        <p:spPr bwMode="auto">
          <a:xfrm>
            <a:off x="2711450" y="1987265"/>
            <a:ext cx="946150" cy="0"/>
          </a:xfrm>
          <a:prstGeom prst="line">
            <a:avLst/>
          </a:prstGeom>
          <a:noFill/>
          <a:ln w="9525" cap="flat" cmpd="sng" algn="ctr">
            <a:solidFill>
              <a:srgbClr val="000000"/>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38CAC2F5-DCD1-8CAE-D99E-85EB84A981F5}"/>
              </a:ext>
            </a:extLst>
          </p:cNvPr>
          <p:cNvCxnSpPr>
            <a:cxnSpLocks/>
          </p:cNvCxnSpPr>
          <p:nvPr>
            <p:custDataLst>
              <p:tags r:id="rId9"/>
            </p:custDataLst>
          </p:nvPr>
        </p:nvCxnSpPr>
        <p:spPr bwMode="auto">
          <a:xfrm flipV="1">
            <a:off x="3657600" y="1911064"/>
            <a:ext cx="79375" cy="76200"/>
          </a:xfrm>
          <a:prstGeom prst="line">
            <a:avLst/>
          </a:prstGeom>
          <a:noFill/>
          <a:ln w="9525" cap="flat" cmpd="sng" algn="ctr">
            <a:solidFill>
              <a:srgbClr val="000000"/>
            </a:solidFill>
            <a:prstDash val="solid"/>
            <a:round/>
            <a:headEnd type="none" w="med" len="med"/>
            <a:tailEnd type="none" w="med" len="med"/>
          </a:ln>
          <a:effectLst/>
        </p:spPr>
      </p:cxnSp>
      <p:sp>
        <p:nvSpPr>
          <p:cNvPr id="49" name="Text Placeholder 3">
            <a:extLst>
              <a:ext uri="{FF2B5EF4-FFF2-40B4-BE49-F238E27FC236}">
                <a16:creationId xmlns:a16="http://schemas.microsoft.com/office/drawing/2014/main" id="{DA35DA1D-61FB-FFD1-0519-68280D935B6A}"/>
              </a:ext>
            </a:extLst>
          </p:cNvPr>
          <p:cNvSpPr>
            <a:spLocks noGrp="1"/>
          </p:cNvSpPr>
          <p:nvPr>
            <p:custDataLst>
              <p:tags r:id="rId10"/>
            </p:custDataLst>
          </p:nvPr>
        </p:nvSpPr>
        <p:spPr bwMode="auto">
          <a:xfrm>
            <a:off x="7951788" y="6043329"/>
            <a:ext cx="12811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41EF03D-6909-492E-8009-D87C8040D310}" type="datetime'''F''or''en''''''''si''c'' ''S''''e''r''''v''''''''''i''ces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Forensic Services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0" name="Text Placeholder 3">
            <a:extLst>
              <a:ext uri="{FF2B5EF4-FFF2-40B4-BE49-F238E27FC236}">
                <a16:creationId xmlns:a16="http://schemas.microsoft.com/office/drawing/2014/main" id="{03D62377-D024-9492-1DB1-40D53C51C73B}"/>
              </a:ext>
            </a:extLst>
          </p:cNvPr>
          <p:cNvSpPr>
            <a:spLocks noGrp="1"/>
          </p:cNvSpPr>
          <p:nvPr>
            <p:custDataLst>
              <p:tags r:id="rId11"/>
            </p:custDataLst>
          </p:nvPr>
        </p:nvSpPr>
        <p:spPr bwMode="auto">
          <a:xfrm>
            <a:off x="3962400" y="6043328"/>
            <a:ext cx="6524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6D2995F-5E4A-4412-9FE2-66484075BCCC}" type="datetime'A''''''d''''''u''''''lt ''''''''''''''''''''''B''''''H'">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Adult BH</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1" name="Text Placeholder 3">
            <a:extLst>
              <a:ext uri="{FF2B5EF4-FFF2-40B4-BE49-F238E27FC236}">
                <a16:creationId xmlns:a16="http://schemas.microsoft.com/office/drawing/2014/main" id="{F3E9DA48-E9FA-29C5-2504-C9A654DF1E1E}"/>
              </a:ext>
            </a:extLst>
          </p:cNvPr>
          <p:cNvSpPr>
            <a:spLocks noGrp="1"/>
          </p:cNvSpPr>
          <p:nvPr>
            <p:custDataLst>
              <p:tags r:id="rId12"/>
            </p:custDataLst>
          </p:nvPr>
        </p:nvSpPr>
        <p:spPr bwMode="gray">
          <a:xfrm>
            <a:off x="4059238" y="1642778"/>
            <a:ext cx="4572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08F8F06-D7B8-4C1D-B1B3-D8550E964F36}" type="datetime'1'''''''',1''''''''''''''2''''''''9'''''">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1,129</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2" name="Text Placeholder 3">
            <a:extLst>
              <a:ext uri="{FF2B5EF4-FFF2-40B4-BE49-F238E27FC236}">
                <a16:creationId xmlns:a16="http://schemas.microsoft.com/office/drawing/2014/main" id="{BC232F90-DD3F-2FB6-4D4C-B4C841FF904B}"/>
              </a:ext>
            </a:extLst>
          </p:cNvPr>
          <p:cNvSpPr>
            <a:spLocks noGrp="1"/>
          </p:cNvSpPr>
          <p:nvPr>
            <p:custDataLst>
              <p:tags r:id="rId13"/>
            </p:custDataLst>
          </p:nvPr>
        </p:nvSpPr>
        <p:spPr bwMode="auto">
          <a:xfrm>
            <a:off x="9521825" y="6043328"/>
            <a:ext cx="101123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2F2C8FE-9482-4F45-8E90-1BCE83CD3587}" type="datetime'''Subs''ta''''''nce'' U''se'' D''''''i''''''s''or''d''er''s'''">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Substance Use Disorders</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3" name="Text Placeholder 3">
            <a:extLst>
              <a:ext uri="{FF2B5EF4-FFF2-40B4-BE49-F238E27FC236}">
                <a16:creationId xmlns:a16="http://schemas.microsoft.com/office/drawing/2014/main" id="{E184BD4D-EFC0-CD28-282E-1FE85272840A}"/>
              </a:ext>
            </a:extLst>
          </p:cNvPr>
          <p:cNvSpPr>
            <a:spLocks noGrp="1"/>
          </p:cNvSpPr>
          <p:nvPr>
            <p:custDataLst>
              <p:tags r:id="rId14"/>
            </p:custDataLst>
          </p:nvPr>
        </p:nvSpPr>
        <p:spPr bwMode="auto">
          <a:xfrm>
            <a:off x="1306513" y="5103528"/>
            <a:ext cx="16287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F62FCDB-2DE4-4DAC-9359-0D51A37C696D}" type="datetime'''''''Ex''t''rem''''e''ly ''''Di''ss''''''a''''t''isfie''''d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Extremely Dissatisfied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4" name="Text Placeholder 3">
            <a:extLst>
              <a:ext uri="{FF2B5EF4-FFF2-40B4-BE49-F238E27FC236}">
                <a16:creationId xmlns:a16="http://schemas.microsoft.com/office/drawing/2014/main" id="{9F65374F-21BB-743F-A8DA-9E297AF41884}"/>
              </a:ext>
            </a:extLst>
          </p:cNvPr>
          <p:cNvSpPr>
            <a:spLocks noGrp="1"/>
          </p:cNvSpPr>
          <p:nvPr>
            <p:custDataLst>
              <p:tags r:id="rId15"/>
            </p:custDataLst>
          </p:nvPr>
        </p:nvSpPr>
        <p:spPr bwMode="auto">
          <a:xfrm>
            <a:off x="5410200" y="6043328"/>
            <a:ext cx="6254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14A8541-A670-4CA3-BA59-EAC032C54B5C}" type="datetime'Ch''''''''i''''''''l''''d B''''''H'''''''''''''''''''''''''''">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Child BH</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5" name="Text Placeholder 3">
            <a:extLst>
              <a:ext uri="{FF2B5EF4-FFF2-40B4-BE49-F238E27FC236}">
                <a16:creationId xmlns:a16="http://schemas.microsoft.com/office/drawing/2014/main" id="{6AB0ADA4-35D5-B3FE-AF7D-5BBBDDA51280}"/>
              </a:ext>
            </a:extLst>
          </p:cNvPr>
          <p:cNvSpPr>
            <a:spLocks noGrp="1"/>
          </p:cNvSpPr>
          <p:nvPr>
            <p:custDataLst>
              <p:tags r:id="rId16"/>
            </p:custDataLst>
          </p:nvPr>
        </p:nvSpPr>
        <p:spPr bwMode="auto">
          <a:xfrm>
            <a:off x="6599238" y="6043328"/>
            <a:ext cx="111442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C8E585E-4065-48ED-8DCD-29E352CA22BB}" type="datetime'D''evel''op''''''men''''ta''''l Dis''''ab''i''lit''ies'">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Developmental Disabilities</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6" name="Text Placeholder 3">
            <a:extLst>
              <a:ext uri="{FF2B5EF4-FFF2-40B4-BE49-F238E27FC236}">
                <a16:creationId xmlns:a16="http://schemas.microsoft.com/office/drawing/2014/main" id="{A5CA4CEB-169C-B330-6558-6E3FF3AA53E7}"/>
              </a:ext>
            </a:extLst>
          </p:cNvPr>
          <p:cNvSpPr>
            <a:spLocks noGrp="1"/>
          </p:cNvSpPr>
          <p:nvPr>
            <p:custDataLst>
              <p:tags r:id="rId17"/>
            </p:custDataLst>
          </p:nvPr>
        </p:nvSpPr>
        <p:spPr bwMode="auto">
          <a:xfrm>
            <a:off x="1306513" y="1880903"/>
            <a:ext cx="137953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4BA058F0-084B-48E2-B43F-F24F76091DB1}" type="datetime'''Ex''t''''''r''''''eme''''''''ly ''''S''''atisfied'">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Extremely Satisfied</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7" name="Text Placeholder 3">
            <a:extLst>
              <a:ext uri="{FF2B5EF4-FFF2-40B4-BE49-F238E27FC236}">
                <a16:creationId xmlns:a16="http://schemas.microsoft.com/office/drawing/2014/main" id="{8EBBA0FB-6F90-4CAD-AB0D-6FF5148F8A65}"/>
              </a:ext>
            </a:extLst>
          </p:cNvPr>
          <p:cNvSpPr>
            <a:spLocks noGrp="1"/>
          </p:cNvSpPr>
          <p:nvPr>
            <p:custDataLst>
              <p:tags r:id="rId18"/>
            </p:custDataLst>
          </p:nvPr>
        </p:nvSpPr>
        <p:spPr bwMode="auto">
          <a:xfrm>
            <a:off x="1306513" y="2147603"/>
            <a:ext cx="14605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5E4E1DE-202C-4986-BA51-1045C44A1AC4}" type="datetime'S''ome''''''wh''at ''Sati''''sf''ie''''''d''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Somewhat Satisfied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8" name="Text Placeholder 3">
            <a:extLst>
              <a:ext uri="{FF2B5EF4-FFF2-40B4-BE49-F238E27FC236}">
                <a16:creationId xmlns:a16="http://schemas.microsoft.com/office/drawing/2014/main" id="{6FFFBFE1-C3E9-8287-D00A-AFAE95A5E777}"/>
              </a:ext>
            </a:extLst>
          </p:cNvPr>
          <p:cNvSpPr>
            <a:spLocks noGrp="1"/>
          </p:cNvSpPr>
          <p:nvPr>
            <p:custDataLst>
              <p:tags r:id="rId19"/>
            </p:custDataLst>
          </p:nvPr>
        </p:nvSpPr>
        <p:spPr bwMode="auto">
          <a:xfrm>
            <a:off x="1306513" y="2641315"/>
            <a:ext cx="23256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0A5513A-BF17-4DD5-9BFB-E166350EFB07}" type="datetime'Neither dissat''isf''''i''ed'' ''no''''r ''s''atis''f''ie''d'">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Neither dissatisfied nor satisfied</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59" name="Text Placeholder 3">
            <a:extLst>
              <a:ext uri="{FF2B5EF4-FFF2-40B4-BE49-F238E27FC236}">
                <a16:creationId xmlns:a16="http://schemas.microsoft.com/office/drawing/2014/main" id="{0ADE826C-22EA-2A58-D2B5-D989C769F6DE}"/>
              </a:ext>
            </a:extLst>
          </p:cNvPr>
          <p:cNvSpPr>
            <a:spLocks noGrp="1"/>
          </p:cNvSpPr>
          <p:nvPr>
            <p:custDataLst>
              <p:tags r:id="rId20"/>
            </p:custDataLst>
          </p:nvPr>
        </p:nvSpPr>
        <p:spPr bwMode="auto">
          <a:xfrm>
            <a:off x="1306513" y="3576353"/>
            <a:ext cx="16700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71B9DC1-6C95-4D27-97AD-5897599AE27F}" type="datetime'S''''o''m''''''''''ew''''hat D''i''''''ssatisf''i''e''''''d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Somewhat Dissatisfied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0" name="Text Placeholder 3">
            <a:extLst>
              <a:ext uri="{FF2B5EF4-FFF2-40B4-BE49-F238E27FC236}">
                <a16:creationId xmlns:a16="http://schemas.microsoft.com/office/drawing/2014/main" id="{C044EB85-AC42-DF19-C4DB-9F8FB1614E9F}"/>
              </a:ext>
            </a:extLst>
          </p:cNvPr>
          <p:cNvSpPr>
            <a:spLocks noGrp="1"/>
          </p:cNvSpPr>
          <p:nvPr>
            <p:custDataLst>
              <p:tags r:id="rId21"/>
            </p:custDataLst>
          </p:nvPr>
        </p:nvSpPr>
        <p:spPr bwMode="auto">
          <a:xfrm>
            <a:off x="3248025" y="1642778"/>
            <a:ext cx="5270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D182575F-4DF4-4AD4-AD70-9EC952C68035}" type="datetime'''''''''''''''''''''''''''''''''1''00''%''''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100%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1" name="Text Placeholder 3">
            <a:extLst>
              <a:ext uri="{FF2B5EF4-FFF2-40B4-BE49-F238E27FC236}">
                <a16:creationId xmlns:a16="http://schemas.microsoft.com/office/drawing/2014/main" id="{0CC709DA-8895-24D9-F3DC-45462698645C}"/>
              </a:ext>
            </a:extLst>
          </p:cNvPr>
          <p:cNvSpPr>
            <a:spLocks noGrp="1"/>
          </p:cNvSpPr>
          <p:nvPr>
            <p:custDataLst>
              <p:tags r:id="rId22"/>
            </p:custDataLst>
          </p:nvPr>
        </p:nvSpPr>
        <p:spPr bwMode="gray">
          <a:xfrm>
            <a:off x="5562600" y="1642778"/>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7638D0F-E711-47CF-B770-B480DE0FEF07}" type="datetime'4''''5''''''''1'''''''''''''''''''''''''''''''''''''''''''">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451</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2" name="Text Placeholder 3">
            <a:extLst>
              <a:ext uri="{FF2B5EF4-FFF2-40B4-BE49-F238E27FC236}">
                <a16:creationId xmlns:a16="http://schemas.microsoft.com/office/drawing/2014/main" id="{063FD9E5-DACA-CCE6-FEFE-418DB06BEF46}"/>
              </a:ext>
            </a:extLst>
          </p:cNvPr>
          <p:cNvSpPr>
            <a:spLocks noGrp="1"/>
          </p:cNvSpPr>
          <p:nvPr>
            <p:custDataLst>
              <p:tags r:id="rId23"/>
            </p:custDataLst>
          </p:nvPr>
        </p:nvSpPr>
        <p:spPr bwMode="gray">
          <a:xfrm>
            <a:off x="6996113" y="1642778"/>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119C626-DD81-4C53-8FDD-7DF67765019B}" type="datetime'''''''85''''''''''''''''8'''">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858</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3" name="Text Placeholder 3">
            <a:extLst>
              <a:ext uri="{FF2B5EF4-FFF2-40B4-BE49-F238E27FC236}">
                <a16:creationId xmlns:a16="http://schemas.microsoft.com/office/drawing/2014/main" id="{5591CBF1-672F-D0BF-A13D-11E4C5322D0A}"/>
              </a:ext>
            </a:extLst>
          </p:cNvPr>
          <p:cNvSpPr>
            <a:spLocks noGrp="1"/>
          </p:cNvSpPr>
          <p:nvPr>
            <p:custDataLst>
              <p:tags r:id="rId24"/>
            </p:custDataLst>
          </p:nvPr>
        </p:nvSpPr>
        <p:spPr bwMode="gray">
          <a:xfrm>
            <a:off x="8431213" y="1642778"/>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79922DF7-FD5A-4660-BA91-3D11DEB5B5C7}" type="datetime'''''1''''''''''''''''1''''''''''''''''5'''''''''''''''">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115</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64" name="Text Placeholder 3">
            <a:extLst>
              <a:ext uri="{FF2B5EF4-FFF2-40B4-BE49-F238E27FC236}">
                <a16:creationId xmlns:a16="http://schemas.microsoft.com/office/drawing/2014/main" id="{05C1C984-B862-2416-8585-9DEF35AC7A62}"/>
              </a:ext>
            </a:extLst>
          </p:cNvPr>
          <p:cNvSpPr>
            <a:spLocks noGrp="1"/>
          </p:cNvSpPr>
          <p:nvPr>
            <p:custDataLst>
              <p:tags r:id="rId25"/>
            </p:custDataLst>
          </p:nvPr>
        </p:nvSpPr>
        <p:spPr bwMode="gray">
          <a:xfrm>
            <a:off x="9866313" y="1642778"/>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66605B7C-FAAD-4F97-A46A-0E3A34A1C081}" type="datetime'''''''''''''''''''2''7''''''''''''''''7'''''''''''''''''''">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277</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6760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F33449-84E4-4692-95EA-ED71E37948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6" progId="TCLayout.ActiveDocument.1">
                  <p:embed/>
                </p:oleObj>
              </mc:Choice>
              <mc:Fallback>
                <p:oleObj name="think-cell Slide" r:id="rId26" imgW="395" imgH="396" progId="TCLayout.ActiveDocument.1">
                  <p:embed/>
                  <p:pic>
                    <p:nvPicPr>
                      <p:cNvPr id="5" name="Object 4" hidden="1">
                        <a:extLst>
                          <a:ext uri="{FF2B5EF4-FFF2-40B4-BE49-F238E27FC236}">
                            <a16:creationId xmlns:a16="http://schemas.microsoft.com/office/drawing/2014/main" id="{47F33449-84E4-4692-95EA-ED71E3794887}"/>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 name="1. On-page tracker">
            <a:extLst>
              <a:ext uri="{FF2B5EF4-FFF2-40B4-BE49-F238E27FC236}">
                <a16:creationId xmlns:a16="http://schemas.microsoft.com/office/drawing/2014/main" id="{ECF6DDA1-9C16-4CB8-B879-3FE866D52739}"/>
              </a:ext>
            </a:extLst>
          </p:cNvPr>
          <p:cNvSpPr>
            <a:spLocks noGrp="1"/>
          </p:cNvSpPr>
          <p:nvPr>
            <p:ph type="body" sz="quarter" idx="10"/>
            <p:custDataLst>
              <p:tags r:id="rId2"/>
            </p:custDataLst>
          </p:nvPr>
        </p:nvSpPr>
        <p:spPr/>
        <p:txBody>
          <a:bodyPr/>
          <a:lstStyle/>
          <a:p>
            <a:endParaRPr lang="es-MX"/>
          </a:p>
        </p:txBody>
      </p:sp>
      <p:sp>
        <p:nvSpPr>
          <p:cNvPr id="4" name="2. Slide Title">
            <a:extLst>
              <a:ext uri="{FF2B5EF4-FFF2-40B4-BE49-F238E27FC236}">
                <a16:creationId xmlns:a16="http://schemas.microsoft.com/office/drawing/2014/main" id="{AB4554DC-95CD-4646-B649-EC495EA6A1B9}"/>
              </a:ext>
            </a:extLst>
          </p:cNvPr>
          <p:cNvSpPr>
            <a:spLocks noGrp="1"/>
          </p:cNvSpPr>
          <p:nvPr>
            <p:ph type="title"/>
            <p:custDataLst>
              <p:tags r:id="rId3"/>
            </p:custDataLst>
          </p:nvPr>
        </p:nvSpPr>
        <p:spPr>
          <a:xfrm>
            <a:off x="548640" y="372655"/>
            <a:ext cx="9807472" cy="661122"/>
          </a:xfrm>
        </p:spPr>
        <p:txBody>
          <a:bodyPr vert="horz"/>
          <a:lstStyle/>
          <a:p>
            <a:r>
              <a:rPr lang="es-MX" dirty="0"/>
              <a:t>The </a:t>
            </a:r>
            <a:r>
              <a:rPr lang="es-MX" dirty="0" err="1"/>
              <a:t>majority</a:t>
            </a:r>
            <a:r>
              <a:rPr lang="es-MX" dirty="0"/>
              <a:t> </a:t>
            </a:r>
            <a:r>
              <a:rPr lang="es-MX" dirty="0" err="1"/>
              <a:t>of</a:t>
            </a:r>
            <a:r>
              <a:rPr lang="es-MX" dirty="0"/>
              <a:t> </a:t>
            </a:r>
            <a:r>
              <a:rPr lang="es-MX" dirty="0" err="1"/>
              <a:t>respondents</a:t>
            </a:r>
            <a:r>
              <a:rPr lang="es-MX" dirty="0"/>
              <a:t> across </a:t>
            </a:r>
            <a:r>
              <a:rPr lang="es-MX" dirty="0" err="1"/>
              <a:t>surveys</a:t>
            </a:r>
            <a:r>
              <a:rPr lang="es-MX" dirty="0"/>
              <a:t> are </a:t>
            </a:r>
            <a:r>
              <a:rPr lang="es-MX" dirty="0" err="1"/>
              <a:t>dissatisfied</a:t>
            </a:r>
            <a:r>
              <a:rPr lang="es-MX" dirty="0"/>
              <a:t> with </a:t>
            </a:r>
            <a:r>
              <a:rPr lang="es-MX" dirty="0" err="1"/>
              <a:t>their</a:t>
            </a:r>
            <a:r>
              <a:rPr lang="es-MX" dirty="0"/>
              <a:t> </a:t>
            </a:r>
            <a:r>
              <a:rPr lang="es-MX" b="1" dirty="0" err="1"/>
              <a:t>access</a:t>
            </a:r>
            <a:r>
              <a:rPr lang="es-MX" dirty="0"/>
              <a:t> </a:t>
            </a:r>
            <a:r>
              <a:rPr lang="es-MX" dirty="0" err="1"/>
              <a:t>to</a:t>
            </a:r>
            <a:r>
              <a:rPr lang="es-MX" dirty="0"/>
              <a:t> BH </a:t>
            </a:r>
            <a:r>
              <a:rPr lang="es-MX" dirty="0" err="1"/>
              <a:t>services</a:t>
            </a:r>
            <a:endParaRPr lang="es-MX" dirty="0"/>
          </a:p>
        </p:txBody>
      </p:sp>
      <p:sp>
        <p:nvSpPr>
          <p:cNvPr id="253" name="4. Footnote">
            <a:extLst>
              <a:ext uri="{FF2B5EF4-FFF2-40B4-BE49-F238E27FC236}">
                <a16:creationId xmlns:a16="http://schemas.microsoft.com/office/drawing/2014/main" id="{3A6D1385-A84E-48AA-A6B6-C47086BBD097}"/>
              </a:ext>
            </a:extLst>
          </p:cNvPr>
          <p:cNvSpPr txBox="1"/>
          <p:nvPr>
            <p:custDataLst>
              <p:tags r:id="rId4"/>
            </p:custDataLst>
          </p:nvPr>
        </p:nvSpPr>
        <p:spPr bwMode="gray">
          <a:xfrm>
            <a:off x="548640" y="6665003"/>
            <a:ext cx="11082528" cy="123111"/>
          </a:xfrm>
          <a:prstGeom prst="rect">
            <a:avLst/>
          </a:prstGeom>
          <a:noFill/>
        </p:spPr>
        <p:txBody>
          <a:bodyPr wrap="square" lIns="0" tIns="0" rIns="0" bIns="0" rtlCol="0" anchor="b">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1C1D"/>
                </a:solidFill>
                <a:effectLst/>
                <a:uLnTx/>
                <a:uFillTx/>
                <a:latin typeface="Slack-Lato"/>
                <a:ea typeface="+mn-ea"/>
                <a:cs typeface="Arial" panose="020B0604020202020204" pitchFamily="34" charset="0"/>
              </a:rPr>
              <a:t>Source: Virginia HHR BHJ Services Survey, launched November 9, 2022, results as of November 30, 2022</a:t>
            </a:r>
            <a:endParaRPr kumimoji="0" lang="en-US" sz="1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6" name="TextBox 265">
            <a:extLst>
              <a:ext uri="{FF2B5EF4-FFF2-40B4-BE49-F238E27FC236}">
                <a16:creationId xmlns:a16="http://schemas.microsoft.com/office/drawing/2014/main" id="{DCAF3251-3E40-4E93-B3CF-79AB73A0E05C}"/>
              </a:ext>
            </a:extLst>
          </p:cNvPr>
          <p:cNvSpPr txBox="1"/>
          <p:nvPr/>
        </p:nvSpPr>
        <p:spPr>
          <a:xfrm>
            <a:off x="499666" y="1216303"/>
            <a:ext cx="11692334" cy="338554"/>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Survey Question: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easy is it to “navigate” the system or learn how to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access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services you need?  </a:t>
            </a:r>
            <a:endParaRPr kumimoji="0" lang="en-NZ"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4AC4CD7E-7097-31AB-7497-1B826C7A13AB}"/>
              </a:ext>
            </a:extLst>
          </p:cNvPr>
          <p:cNvGraphicFramePr/>
          <p:nvPr>
            <p:custDataLst>
              <p:tags r:id="rId5"/>
            </p:custDataLst>
            <p:extLst>
              <p:ext uri="{D42A27DB-BD31-4B8C-83A1-F6EECF244321}">
                <p14:modId xmlns:p14="http://schemas.microsoft.com/office/powerpoint/2010/main" val="1328618490"/>
              </p:ext>
            </p:extLst>
          </p:nvPr>
        </p:nvGraphicFramePr>
        <p:xfrm>
          <a:off x="3125788" y="1853772"/>
          <a:ext cx="7594600" cy="4268787"/>
        </p:xfrm>
        <a:graphic>
          <a:graphicData uri="http://schemas.openxmlformats.org/drawingml/2006/chart">
            <c:chart xmlns:c="http://schemas.openxmlformats.org/drawingml/2006/chart" xmlns:r="http://schemas.openxmlformats.org/officeDocument/2006/relationships" r:id="rId28"/>
          </a:graphicData>
        </a:graphic>
      </p:graphicFrame>
      <p:cxnSp>
        <p:nvCxnSpPr>
          <p:cNvPr id="7" name="Straight Connector 6">
            <a:extLst>
              <a:ext uri="{FF2B5EF4-FFF2-40B4-BE49-F238E27FC236}">
                <a16:creationId xmlns:a16="http://schemas.microsoft.com/office/drawing/2014/main" id="{1C1DBA66-AEF6-DEA3-19D4-0E835B5CAA34}"/>
              </a:ext>
            </a:extLst>
          </p:cNvPr>
          <p:cNvCxnSpPr>
            <a:cxnSpLocks/>
          </p:cNvCxnSpPr>
          <p:nvPr>
            <p:custDataLst>
              <p:tags r:id="rId6"/>
            </p:custDataLst>
          </p:nvPr>
        </p:nvCxnSpPr>
        <p:spPr bwMode="auto">
          <a:xfrm flipH="1" flipV="1">
            <a:off x="5891213" y="1977597"/>
            <a:ext cx="98425" cy="65088"/>
          </a:xfrm>
          <a:prstGeom prst="line">
            <a:avLst/>
          </a:prstGeom>
          <a:noFill/>
          <a:ln w="9525" cap="flat" cmpd="sng" algn="ctr">
            <a:solidFill>
              <a:srgbClr val="00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CABED5FD-E3E8-3CC0-0531-D19254BA804F}"/>
              </a:ext>
            </a:extLst>
          </p:cNvPr>
          <p:cNvCxnSpPr>
            <a:cxnSpLocks/>
          </p:cNvCxnSpPr>
          <p:nvPr>
            <p:custDataLst>
              <p:tags r:id="rId7"/>
            </p:custDataLst>
          </p:nvPr>
        </p:nvCxnSpPr>
        <p:spPr bwMode="auto">
          <a:xfrm flipH="1" flipV="1">
            <a:off x="7377113" y="2001409"/>
            <a:ext cx="98425" cy="41275"/>
          </a:xfrm>
          <a:prstGeom prst="line">
            <a:avLst/>
          </a:prstGeom>
          <a:noFill/>
          <a:ln w="9525" cap="flat" cmpd="sng" algn="ctr">
            <a:solidFill>
              <a:srgbClr val="000000"/>
            </a:solidFill>
            <a:prstDash val="solid"/>
            <a:round/>
            <a:headEnd type="none" w="med" len="med"/>
            <a:tailEnd type="none" w="med" len="med"/>
          </a:ln>
          <a:effectLst/>
        </p:spPr>
      </p:cxnSp>
      <p:sp>
        <p:nvSpPr>
          <p:cNvPr id="9" name="Text Placeholder 3">
            <a:extLst>
              <a:ext uri="{FF2B5EF4-FFF2-40B4-BE49-F238E27FC236}">
                <a16:creationId xmlns:a16="http://schemas.microsoft.com/office/drawing/2014/main" id="{0411B714-61D4-B372-D925-4780BE43E0A3}"/>
              </a:ext>
            </a:extLst>
          </p:cNvPr>
          <p:cNvSpPr>
            <a:spLocks noGrp="1"/>
          </p:cNvSpPr>
          <p:nvPr>
            <p:custDataLst>
              <p:tags r:id="rId8"/>
            </p:custDataLst>
          </p:nvPr>
        </p:nvSpPr>
        <p:spPr bwMode="auto">
          <a:xfrm>
            <a:off x="1484313" y="1936322"/>
            <a:ext cx="1084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75E065B-604A-4E7C-9345-5D2820B22997}" type="datetime'''''E''''''''''''xtreme''ly E''as''''''''''''''''''''''''''y'">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Extremely Easy</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 Placeholder 3">
            <a:extLst>
              <a:ext uri="{FF2B5EF4-FFF2-40B4-BE49-F238E27FC236}">
                <a16:creationId xmlns:a16="http://schemas.microsoft.com/office/drawing/2014/main" id="{72941056-2232-DF19-E618-E22A58534706}"/>
              </a:ext>
            </a:extLst>
          </p:cNvPr>
          <p:cNvSpPr>
            <a:spLocks noGrp="1"/>
          </p:cNvSpPr>
          <p:nvPr>
            <p:custDataLst>
              <p:tags r:id="rId9"/>
            </p:custDataLst>
          </p:nvPr>
        </p:nvSpPr>
        <p:spPr bwMode="auto">
          <a:xfrm>
            <a:off x="9388475" y="6098747"/>
            <a:ext cx="1011238"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2F2C8FE-9482-4F45-8E90-1BCE83CD3587}" type="datetime'''Subs''ta''''''nce'' U''se'' D''''''i''''''s''or''d''er''s'''">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Substance Use Disorders</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8" name="Text Placeholder 3">
            <a:extLst>
              <a:ext uri="{FF2B5EF4-FFF2-40B4-BE49-F238E27FC236}">
                <a16:creationId xmlns:a16="http://schemas.microsoft.com/office/drawing/2014/main" id="{196DFC4C-57DC-22E5-8089-471D279F45A2}"/>
              </a:ext>
            </a:extLst>
          </p:cNvPr>
          <p:cNvSpPr>
            <a:spLocks noGrp="1"/>
          </p:cNvSpPr>
          <p:nvPr>
            <p:custDataLst>
              <p:tags r:id="rId10"/>
            </p:custDataLst>
          </p:nvPr>
        </p:nvSpPr>
        <p:spPr bwMode="auto">
          <a:xfrm>
            <a:off x="5122863" y="6098747"/>
            <a:ext cx="6254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A14A8541-A670-4CA3-BA59-EAC032C54B5C}" type="datetime'Ch''''''''i''''''''l''''d B''''''H'''''''''''''''''''''''''''">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Child BH</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9" name="Text Placeholder 3">
            <a:extLst>
              <a:ext uri="{FF2B5EF4-FFF2-40B4-BE49-F238E27FC236}">
                <a16:creationId xmlns:a16="http://schemas.microsoft.com/office/drawing/2014/main" id="{87211A57-7103-0F90-A181-DFBD691211C8}"/>
              </a:ext>
            </a:extLst>
          </p:cNvPr>
          <p:cNvSpPr>
            <a:spLocks noGrp="1"/>
          </p:cNvSpPr>
          <p:nvPr>
            <p:custDataLst>
              <p:tags r:id="rId11"/>
            </p:custDataLst>
          </p:nvPr>
        </p:nvSpPr>
        <p:spPr bwMode="auto">
          <a:xfrm>
            <a:off x="3624263" y="6098747"/>
            <a:ext cx="6524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16D2995F-5E4A-4412-9FE2-66484075BCCC}" type="datetime'A''''''d''''''u''''''lt ''''''''''''''''''''''B''''''H'">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Adult BH</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 Placeholder 3">
            <a:extLst>
              <a:ext uri="{FF2B5EF4-FFF2-40B4-BE49-F238E27FC236}">
                <a16:creationId xmlns:a16="http://schemas.microsoft.com/office/drawing/2014/main" id="{9DBC5D49-E641-F14E-E597-B74E46DCEF39}"/>
              </a:ext>
            </a:extLst>
          </p:cNvPr>
          <p:cNvSpPr>
            <a:spLocks noGrp="1"/>
          </p:cNvSpPr>
          <p:nvPr>
            <p:custDataLst>
              <p:tags r:id="rId12"/>
            </p:custDataLst>
          </p:nvPr>
        </p:nvSpPr>
        <p:spPr bwMode="auto">
          <a:xfrm>
            <a:off x="7767638" y="6098748"/>
            <a:ext cx="12811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41EF03D-6909-492E-8009-D87C8040D310}" type="datetime'''F''or''en''''''''si''c'' ''S''''e''r''''v''''''''''i''ces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Forensic Services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5" name="Text Placeholder 3">
            <a:extLst>
              <a:ext uri="{FF2B5EF4-FFF2-40B4-BE49-F238E27FC236}">
                <a16:creationId xmlns:a16="http://schemas.microsoft.com/office/drawing/2014/main" id="{E9C0E984-901B-D6B6-E44C-8A8E1E5DE2BF}"/>
              </a:ext>
            </a:extLst>
          </p:cNvPr>
          <p:cNvSpPr>
            <a:spLocks noGrp="1"/>
          </p:cNvSpPr>
          <p:nvPr>
            <p:custDataLst>
              <p:tags r:id="rId13"/>
            </p:custDataLst>
          </p:nvPr>
        </p:nvSpPr>
        <p:spPr bwMode="auto">
          <a:xfrm>
            <a:off x="6364288" y="6098747"/>
            <a:ext cx="1114425"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C8E585E-4065-48ED-8DCD-29E352CA22BB}" type="datetime'D''evel''op''''''men''''ta''''l Dis''''ab''i''lit''ies'">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Developmental Disabilities</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 Placeholder 3">
            <a:extLst>
              <a:ext uri="{FF2B5EF4-FFF2-40B4-BE49-F238E27FC236}">
                <a16:creationId xmlns:a16="http://schemas.microsoft.com/office/drawing/2014/main" id="{3301F959-1B66-3FC1-6F38-BCFADCAC5C25}"/>
              </a:ext>
            </a:extLst>
          </p:cNvPr>
          <p:cNvSpPr>
            <a:spLocks noGrp="1"/>
          </p:cNvSpPr>
          <p:nvPr>
            <p:custDataLst>
              <p:tags r:id="rId14"/>
            </p:custDataLst>
          </p:nvPr>
        </p:nvSpPr>
        <p:spPr bwMode="auto">
          <a:xfrm>
            <a:off x="1484313" y="2331609"/>
            <a:ext cx="11271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EAC0568-059A-4226-82FD-19906969F854}" type="datetime'S''''''o''me''w''''''''h''''''a''t'' E''a''''''''s''y'''''">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Somewhat Easy</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8" name="Text Placeholder 3">
            <a:extLst>
              <a:ext uri="{FF2B5EF4-FFF2-40B4-BE49-F238E27FC236}">
                <a16:creationId xmlns:a16="http://schemas.microsoft.com/office/drawing/2014/main" id="{F6A0D6EA-EB3E-6C96-E602-A547AB4F43FD}"/>
              </a:ext>
            </a:extLst>
          </p:cNvPr>
          <p:cNvSpPr>
            <a:spLocks noGrp="1"/>
          </p:cNvSpPr>
          <p:nvPr>
            <p:custDataLst>
              <p:tags r:id="rId15"/>
            </p:custDataLst>
          </p:nvPr>
        </p:nvSpPr>
        <p:spPr bwMode="auto">
          <a:xfrm>
            <a:off x="1484313" y="2955497"/>
            <a:ext cx="1792288"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DDE0781-5578-4F6A-AEB6-6A8F6541CC16}" type="datetime'''Ne''it''her di''f''''''''fi''cul''t ''''''no''r ''''easy'''">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Neither difficult nor easy</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 Placeholder 3">
            <a:extLst>
              <a:ext uri="{FF2B5EF4-FFF2-40B4-BE49-F238E27FC236}">
                <a16:creationId xmlns:a16="http://schemas.microsoft.com/office/drawing/2014/main" id="{78BF59C2-A5B1-9543-174B-E089FB96C175}"/>
              </a:ext>
            </a:extLst>
          </p:cNvPr>
          <p:cNvSpPr>
            <a:spLocks noGrp="1"/>
          </p:cNvSpPr>
          <p:nvPr>
            <p:custDataLst>
              <p:tags r:id="rId16"/>
            </p:custDataLst>
          </p:nvPr>
        </p:nvSpPr>
        <p:spPr bwMode="auto">
          <a:xfrm>
            <a:off x="1484313" y="4004834"/>
            <a:ext cx="13763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99349072-1829-4639-9C1C-719C318B7AB6}" type="datetime'''''''S''''o''m''''''ewhat D''''''''i''f''''ficu''''''lt'''''">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Somewhat Difficult</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0" name="Text Placeholder 3">
            <a:extLst>
              <a:ext uri="{FF2B5EF4-FFF2-40B4-BE49-F238E27FC236}">
                <a16:creationId xmlns:a16="http://schemas.microsoft.com/office/drawing/2014/main" id="{5336060A-10CF-1C18-E226-A19829752410}"/>
              </a:ext>
            </a:extLst>
          </p:cNvPr>
          <p:cNvSpPr>
            <a:spLocks noGrp="1"/>
          </p:cNvSpPr>
          <p:nvPr>
            <p:custDataLst>
              <p:tags r:id="rId17"/>
            </p:custDataLst>
          </p:nvPr>
        </p:nvSpPr>
        <p:spPr bwMode="auto">
          <a:xfrm>
            <a:off x="1484313" y="5331984"/>
            <a:ext cx="137477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C009451-C66A-4762-9729-3C519E92DE8F}" type="datetime'''''''Ex''tr''emely'' Dif''''f''''''''icul''t''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l"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Extremely Difficult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1" name="Text Placeholder 3">
            <a:extLst>
              <a:ext uri="{FF2B5EF4-FFF2-40B4-BE49-F238E27FC236}">
                <a16:creationId xmlns:a16="http://schemas.microsoft.com/office/drawing/2014/main" id="{7D1E532D-2781-FFCD-9191-DDFE9099DC33}"/>
              </a:ext>
            </a:extLst>
          </p:cNvPr>
          <p:cNvSpPr>
            <a:spLocks noGrp="1"/>
          </p:cNvSpPr>
          <p:nvPr>
            <p:custDataLst>
              <p:tags r:id="rId18"/>
            </p:custDataLst>
          </p:nvPr>
        </p:nvSpPr>
        <p:spPr bwMode="auto">
          <a:xfrm>
            <a:off x="2892425" y="1698197"/>
            <a:ext cx="5270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023FBD2C-9297-489A-937A-C5C7BE172409}" type="datetime'''''''''''''''''''''''''''''''''1''00''%'''' ='''''''''''''">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100% =</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3" name="Text Placeholder 3">
            <a:extLst>
              <a:ext uri="{FF2B5EF4-FFF2-40B4-BE49-F238E27FC236}">
                <a16:creationId xmlns:a16="http://schemas.microsoft.com/office/drawing/2014/main" id="{7C515684-4831-E1CD-9399-601656BC0003}"/>
              </a:ext>
            </a:extLst>
          </p:cNvPr>
          <p:cNvSpPr>
            <a:spLocks noGrp="1"/>
          </p:cNvSpPr>
          <p:nvPr>
            <p:custDataLst>
              <p:tags r:id="rId19"/>
            </p:custDataLst>
          </p:nvPr>
        </p:nvSpPr>
        <p:spPr bwMode="gray">
          <a:xfrm>
            <a:off x="3721100" y="1698197"/>
            <a:ext cx="4572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930E519-DC9E-4E34-906C-272A44E0BB12}" type="datetime'1'''''''',1''''''''''''''2''''''''9'''''">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1,129</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4" name="Text Placeholder 3">
            <a:extLst>
              <a:ext uri="{FF2B5EF4-FFF2-40B4-BE49-F238E27FC236}">
                <a16:creationId xmlns:a16="http://schemas.microsoft.com/office/drawing/2014/main" id="{2EA11D42-1156-4499-3BF2-0F0927DD88D5}"/>
              </a:ext>
            </a:extLst>
          </p:cNvPr>
          <p:cNvSpPr>
            <a:spLocks noGrp="1"/>
          </p:cNvSpPr>
          <p:nvPr>
            <p:custDataLst>
              <p:tags r:id="rId20"/>
            </p:custDataLst>
          </p:nvPr>
        </p:nvSpPr>
        <p:spPr bwMode="gray">
          <a:xfrm>
            <a:off x="5275263" y="1698197"/>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B72BE190-D80F-4A06-8B36-576240CE1ED6}" type="datetime'4''''5''''''''1'''''''''''''''''''''''''''''''''''''''''''">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451</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 Placeholder 3">
            <a:extLst>
              <a:ext uri="{FF2B5EF4-FFF2-40B4-BE49-F238E27FC236}">
                <a16:creationId xmlns:a16="http://schemas.microsoft.com/office/drawing/2014/main" id="{B0BBAD74-51C3-751B-6DB0-7EDE59669090}"/>
              </a:ext>
            </a:extLst>
          </p:cNvPr>
          <p:cNvSpPr>
            <a:spLocks noGrp="1"/>
          </p:cNvSpPr>
          <p:nvPr>
            <p:custDataLst>
              <p:tags r:id="rId21"/>
            </p:custDataLst>
          </p:nvPr>
        </p:nvSpPr>
        <p:spPr bwMode="gray">
          <a:xfrm>
            <a:off x="6761163" y="1698197"/>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8852D2E7-95A5-4B76-9A55-217A5120FF94}" type="datetime'''''''85''''''''''''''''8'''">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858</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6" name="Text Placeholder 3">
            <a:extLst>
              <a:ext uri="{FF2B5EF4-FFF2-40B4-BE49-F238E27FC236}">
                <a16:creationId xmlns:a16="http://schemas.microsoft.com/office/drawing/2014/main" id="{6F2010BB-EFEB-F46C-81F8-F337E427C003}"/>
              </a:ext>
            </a:extLst>
          </p:cNvPr>
          <p:cNvSpPr>
            <a:spLocks noGrp="1"/>
          </p:cNvSpPr>
          <p:nvPr>
            <p:custDataLst>
              <p:tags r:id="rId22"/>
            </p:custDataLst>
          </p:nvPr>
        </p:nvSpPr>
        <p:spPr bwMode="gray">
          <a:xfrm>
            <a:off x="8247063" y="1698197"/>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C5D8E1A0-79A1-45C1-A496-768E85E837BD}" type="datetime'''''1''''''''''''''''1''''''''''''''''5'''''''''''''''">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115</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7" name="Text Placeholder 3">
            <a:extLst>
              <a:ext uri="{FF2B5EF4-FFF2-40B4-BE49-F238E27FC236}">
                <a16:creationId xmlns:a16="http://schemas.microsoft.com/office/drawing/2014/main" id="{85888AED-26C8-FA92-A5C1-50BB8E5C8C92}"/>
              </a:ext>
            </a:extLst>
          </p:cNvPr>
          <p:cNvSpPr>
            <a:spLocks noGrp="1"/>
          </p:cNvSpPr>
          <p:nvPr>
            <p:custDataLst>
              <p:tags r:id="rId23"/>
            </p:custDataLst>
          </p:nvPr>
        </p:nvSpPr>
        <p:spPr bwMode="gray">
          <a:xfrm>
            <a:off x="9732963" y="1698197"/>
            <a:ext cx="3222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685783"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8600" algn="l" defTabSz="685783"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38912" indent="-210312" algn="l" defTabSz="685783"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4360" indent="-155448"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3816" indent="-146304" algn="l" defTabSz="685783"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a:lstStyle>
          <a:p>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fld id="{54D48ED6-5612-4432-8E2B-90FDCB15EDEC}" type="datetime'''''''''''''''''''2''7''''''''''''''''7'''''''''''''''''''">
              <a:rPr kumimoji="0" lang="es-MX" altLang="en-US" sz="14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ctr" defTabSz="685783" rtl="0" eaLnBrk="1" fontAlgn="auto" latinLnBrk="0" hangingPunct="1">
                <a:lnSpc>
                  <a:spcPct val="100000"/>
                </a:lnSpc>
                <a:spcBef>
                  <a:spcPct val="0"/>
                </a:spcBef>
                <a:spcAft>
                  <a:spcPct val="0"/>
                </a:spcAft>
                <a:buClr>
                  <a:srgbClr val="000000"/>
                </a:buClr>
                <a:buSzPct val="100000"/>
                <a:buFont typeface="Segoe UI" panose="020B0502040204020203" pitchFamily="34" charset="0"/>
                <a:buChar char="​"/>
                <a:tabLst/>
                <a:defRPr/>
              </a:pPr>
              <a:t>277</a:t>
            </a:fld>
            <a:endParaRPr kumimoji="0" lang="es-MX" sz="14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9165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5DF2E68-D621-4E60-B517-1F72BA21B1E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26" imgH="526" progId="TCLayout.ActiveDocument.1">
                  <p:embed/>
                </p:oleObj>
              </mc:Choice>
              <mc:Fallback>
                <p:oleObj name="think-cell Slide" r:id="rId6" imgW="526" imgH="526" progId="TCLayout.ActiveDocument.1">
                  <p:embed/>
                  <p:pic>
                    <p:nvPicPr>
                      <p:cNvPr id="7" name="Object 6" hidden="1">
                        <a:extLst>
                          <a:ext uri="{FF2B5EF4-FFF2-40B4-BE49-F238E27FC236}">
                            <a16:creationId xmlns:a16="http://schemas.microsoft.com/office/drawing/2014/main" id="{15DF2E68-D621-4E60-B517-1F72BA21B1E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43526AFD-64FD-4544-A3F8-748533D1277B}"/>
              </a:ext>
            </a:extLst>
          </p:cNvPr>
          <p:cNvSpPr>
            <a:spLocks noGrp="1"/>
          </p:cNvSpPr>
          <p:nvPr>
            <p:ph type="title"/>
            <p:custDataLst>
              <p:tags r:id="rId2"/>
            </p:custDataLst>
          </p:nvPr>
        </p:nvSpPr>
        <p:spPr/>
        <p:txBody>
          <a:bodyPr vert="horz"/>
          <a:lstStyle/>
          <a:p>
            <a:r>
              <a:rPr lang="en-US" dirty="0"/>
              <a:t>The Right Help, Right Now Plan is founded on six pillars</a:t>
            </a:r>
          </a:p>
        </p:txBody>
      </p:sp>
      <p:sp>
        <p:nvSpPr>
          <p:cNvPr id="30" name="Isosceles Triangle 29">
            <a:extLst>
              <a:ext uri="{FF2B5EF4-FFF2-40B4-BE49-F238E27FC236}">
                <a16:creationId xmlns:a16="http://schemas.microsoft.com/office/drawing/2014/main" id="{0564C1B2-245C-433D-BCF1-EF518BC16425}"/>
              </a:ext>
            </a:extLst>
          </p:cNvPr>
          <p:cNvSpPr/>
          <p:nvPr/>
        </p:nvSpPr>
        <p:spPr>
          <a:xfrm>
            <a:off x="454420" y="1227817"/>
            <a:ext cx="11313036" cy="588498"/>
          </a:xfrm>
          <a:prstGeom prst="triangle">
            <a:avLst>
              <a:gd name="adj" fmla="val 50000"/>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943E55BF-2179-4995-A48B-F9BDA67E5E20}"/>
              </a:ext>
            </a:extLst>
          </p:cNvPr>
          <p:cNvSpPr/>
          <p:nvPr/>
        </p:nvSpPr>
        <p:spPr>
          <a:xfrm>
            <a:off x="454420" y="1811507"/>
            <a:ext cx="11313036" cy="622779"/>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60E4E6FA-4BB4-472E-828E-47EDF13E4D6B}"/>
              </a:ext>
            </a:extLst>
          </p:cNvPr>
          <p:cNvSpPr txBox="1"/>
          <p:nvPr/>
        </p:nvSpPr>
        <p:spPr>
          <a:xfrm>
            <a:off x="561103" y="1833806"/>
            <a:ext cx="11106363" cy="553998"/>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ctr"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 aligned approach to BH</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that provides access to </a:t>
            </a: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timely, effective, and community-based care</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to reduce the burden of mental health needs, developmental disabilities, and substance use disorders on Virginians and their families </a:t>
            </a:r>
          </a:p>
        </p:txBody>
      </p:sp>
      <p:sp>
        <p:nvSpPr>
          <p:cNvPr id="32" name="Rectangle 31">
            <a:extLst>
              <a:ext uri="{FF2B5EF4-FFF2-40B4-BE49-F238E27FC236}">
                <a16:creationId xmlns:a16="http://schemas.microsoft.com/office/drawing/2014/main" id="{A730EE7B-F3BF-42C2-82A2-62F2D2A80532}"/>
              </a:ext>
            </a:extLst>
          </p:cNvPr>
          <p:cNvSpPr>
            <a:spLocks/>
          </p:cNvSpPr>
          <p:nvPr/>
        </p:nvSpPr>
        <p:spPr>
          <a:xfrm>
            <a:off x="460609" y="2488578"/>
            <a:ext cx="1723522" cy="3954019"/>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450EE7D1-92D5-49ED-B057-BFF37439BC5E}"/>
              </a:ext>
            </a:extLst>
          </p:cNvPr>
          <p:cNvSpPr/>
          <p:nvPr/>
        </p:nvSpPr>
        <p:spPr>
          <a:xfrm>
            <a:off x="2377273" y="2488579"/>
            <a:ext cx="1723522" cy="395401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514ED463-7250-42FA-965C-AA39133DB629}"/>
              </a:ext>
            </a:extLst>
          </p:cNvPr>
          <p:cNvSpPr/>
          <p:nvPr/>
        </p:nvSpPr>
        <p:spPr>
          <a:xfrm>
            <a:off x="4293938" y="2488579"/>
            <a:ext cx="1723522" cy="395401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50C9D5EF-24A6-4458-864E-3AA3FF090EB1}"/>
              </a:ext>
            </a:extLst>
          </p:cNvPr>
          <p:cNvSpPr/>
          <p:nvPr/>
        </p:nvSpPr>
        <p:spPr>
          <a:xfrm>
            <a:off x="6210603" y="2488579"/>
            <a:ext cx="1723522" cy="395401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388F0DBF-69D3-4901-85CA-D87C1C8C1C67}"/>
              </a:ext>
            </a:extLst>
          </p:cNvPr>
          <p:cNvSpPr/>
          <p:nvPr/>
        </p:nvSpPr>
        <p:spPr>
          <a:xfrm>
            <a:off x="8127268" y="2488579"/>
            <a:ext cx="1723522" cy="395401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CB0132CB-F4AD-40AA-A4F8-13A6F33E8D3C}"/>
              </a:ext>
            </a:extLst>
          </p:cNvPr>
          <p:cNvSpPr/>
          <p:nvPr/>
        </p:nvSpPr>
        <p:spPr>
          <a:xfrm>
            <a:off x="10043934" y="2488579"/>
            <a:ext cx="1723522" cy="3954018"/>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D14FFDE0-B051-4AEC-A75D-6D92B2E7FB30}"/>
              </a:ext>
            </a:extLst>
          </p:cNvPr>
          <p:cNvSpPr txBox="1"/>
          <p:nvPr/>
        </p:nvSpPr>
        <p:spPr>
          <a:xfrm>
            <a:off x="536165" y="2564613"/>
            <a:ext cx="1566777" cy="1938992"/>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We must strive to ensure </a:t>
            </a: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same-day care for individuals experiencing behavioral health crises</a:t>
            </a:r>
          </a:p>
        </p:txBody>
      </p:sp>
      <p:sp>
        <p:nvSpPr>
          <p:cNvPr id="41" name="TextBox 40">
            <a:extLst>
              <a:ext uri="{FF2B5EF4-FFF2-40B4-BE49-F238E27FC236}">
                <a16:creationId xmlns:a16="http://schemas.microsoft.com/office/drawing/2014/main" id="{8AD86A5C-6CD3-458C-B880-CA404F163730}"/>
              </a:ext>
            </a:extLst>
          </p:cNvPr>
          <p:cNvSpPr txBox="1"/>
          <p:nvPr/>
        </p:nvSpPr>
        <p:spPr>
          <a:xfrm>
            <a:off x="2445913" y="2564613"/>
            <a:ext cx="1566777" cy="2769989"/>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We must </a:t>
            </a: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relieve the law enforcement communities’ burden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while providing care and </a:t>
            </a: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reduce the criminalization of behavioral health </a:t>
            </a:r>
          </a:p>
        </p:txBody>
      </p:sp>
      <p:sp>
        <p:nvSpPr>
          <p:cNvPr id="42" name="TextBox 41">
            <a:extLst>
              <a:ext uri="{FF2B5EF4-FFF2-40B4-BE49-F238E27FC236}">
                <a16:creationId xmlns:a16="http://schemas.microsoft.com/office/drawing/2014/main" id="{96BF626C-61A3-4DC0-A09B-72632CDE4C3E}"/>
              </a:ext>
            </a:extLst>
          </p:cNvPr>
          <p:cNvSpPr txBox="1"/>
          <p:nvPr/>
        </p:nvSpPr>
        <p:spPr>
          <a:xfrm>
            <a:off x="4366122" y="2562011"/>
            <a:ext cx="1566777" cy="3046988"/>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We must </a:t>
            </a: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develop more capacity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throughout the system, going beyond hospitals, especially to enhance community-based services</a:t>
            </a:r>
          </a:p>
        </p:txBody>
      </p:sp>
      <p:sp>
        <p:nvSpPr>
          <p:cNvPr id="43" name="TextBox 42">
            <a:extLst>
              <a:ext uri="{FF2B5EF4-FFF2-40B4-BE49-F238E27FC236}">
                <a16:creationId xmlns:a16="http://schemas.microsoft.com/office/drawing/2014/main" id="{93DBF8A0-ABC0-470F-87EC-D279DF121FCE}"/>
              </a:ext>
            </a:extLst>
          </p:cNvPr>
          <p:cNvSpPr txBox="1"/>
          <p:nvPr/>
        </p:nvSpPr>
        <p:spPr>
          <a:xfrm>
            <a:off x="6282342" y="2562010"/>
            <a:ext cx="1566777" cy="2492990"/>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4: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We must </a:t>
            </a: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provide targeted support for substance use disorder (SUD)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efforts to prevent overdose </a:t>
            </a:r>
          </a:p>
        </p:txBody>
      </p:sp>
      <p:sp>
        <p:nvSpPr>
          <p:cNvPr id="44" name="TextBox 43">
            <a:extLst>
              <a:ext uri="{FF2B5EF4-FFF2-40B4-BE49-F238E27FC236}">
                <a16:creationId xmlns:a16="http://schemas.microsoft.com/office/drawing/2014/main" id="{9823D0CF-C9DB-46DB-8523-974E4C5C849F}"/>
              </a:ext>
            </a:extLst>
          </p:cNvPr>
          <p:cNvSpPr txBox="1"/>
          <p:nvPr/>
        </p:nvSpPr>
        <p:spPr>
          <a:xfrm>
            <a:off x="8189080" y="2562009"/>
            <a:ext cx="1566777" cy="2492990"/>
          </a:xfrm>
          <a:prstGeom prst="rect">
            <a:avLst/>
          </a:prstGeom>
        </p:spPr>
        <p:txBody>
          <a:bodyPr vert="horz" wrap="square" lIns="0" tIns="0" rIns="0" bIns="0" rtlCol="0">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5: </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We must </a:t>
            </a:r>
            <a:r>
              <a:rPr kumimoji="0" lang="en-US" sz="18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make the behavioral health workforce a priority</a:t>
            </a:r>
            <a:r>
              <a:rPr kumimoji="0" lang="en-US" sz="1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particularly in underserved communities</a:t>
            </a:r>
          </a:p>
        </p:txBody>
      </p:sp>
      <p:sp>
        <p:nvSpPr>
          <p:cNvPr id="45" name="TextBox 44">
            <a:extLst>
              <a:ext uri="{FF2B5EF4-FFF2-40B4-BE49-F238E27FC236}">
                <a16:creationId xmlns:a16="http://schemas.microsoft.com/office/drawing/2014/main" id="{8A2B5EC5-0981-47B2-9984-A63ABD6B3452}"/>
              </a:ext>
            </a:extLst>
          </p:cNvPr>
          <p:cNvSpPr txBox="1"/>
          <p:nvPr/>
        </p:nvSpPr>
        <p:spPr>
          <a:xfrm>
            <a:off x="10116118" y="2564613"/>
            <a:ext cx="1566777" cy="3877985"/>
          </a:xfrm>
          <a:prstGeom prst="rect">
            <a:avLst/>
          </a:prstGeom>
        </p:spPr>
        <p:txBody>
          <a:bodyPr vert="horz" wrap="square" lIns="0" tIns="0" rIns="0" bIns="0" rtlCol="0" anchor="t">
            <a:spAutoFit/>
          </a:bodyPr>
          <a:lstStyle>
            <a:lvl1pPr lvl="0" indent="0" defTabSz="685783">
              <a:lnSpc>
                <a:spcPct val="100000"/>
              </a:lnSpc>
              <a:spcBef>
                <a:spcPts val="300"/>
              </a:spcBef>
              <a:spcAft>
                <a:spcPts val="300"/>
              </a:spcAft>
              <a:buClr>
                <a:schemeClr val="tx1"/>
              </a:buClr>
              <a:buSzPct val="100000"/>
              <a:buFont typeface="Segoe UI" panose="020B0502040204020203" pitchFamily="34" charset="0"/>
              <a:buChar char="​"/>
              <a:defRPr lang="en-US" sz="1400" dirty="0">
                <a:cs typeface="Arial" panose="020B0604020202020204" pitchFamily="34" charset="0"/>
              </a:defRPr>
            </a:lvl1pPr>
            <a:lvl2pPr marL="228600" lvl="1" indent="-228600" defTabSz="685783">
              <a:lnSpc>
                <a:spcPct val="100000"/>
              </a:lnSpc>
              <a:spcBef>
                <a:spcPts val="0"/>
              </a:spcBef>
              <a:spcAft>
                <a:spcPts val="300"/>
              </a:spcAft>
              <a:buClr>
                <a:schemeClr val="tx1"/>
              </a:buClr>
              <a:buSzPct val="110000"/>
              <a:buFont typeface="Wingdings" panose="05000000000000000000" pitchFamily="2" charset="2"/>
              <a:buChar char=""/>
              <a:defRPr lang="en-US" sz="1400" dirty="0">
                <a:cs typeface="Arial" panose="020B0604020202020204" pitchFamily="34" charset="0"/>
              </a:defRPr>
            </a:lvl2pPr>
            <a:lvl3pPr marL="438912" lvl="2" indent="-210312" defTabSz="685783">
              <a:lnSpc>
                <a:spcPct val="100000"/>
              </a:lnSpc>
              <a:spcBef>
                <a:spcPts val="0"/>
              </a:spcBef>
              <a:spcAft>
                <a:spcPts val="300"/>
              </a:spcAft>
              <a:buClr>
                <a:schemeClr val="tx1"/>
              </a:buClr>
              <a:buSzPct val="110000"/>
              <a:buFont typeface="Arial" panose="020B0604020202020204" pitchFamily="34" charset="0"/>
              <a:buChar char="‒"/>
              <a:defRPr lang="en-US" sz="1400" dirty="0">
                <a:cs typeface="Arial" panose="020B0604020202020204" pitchFamily="34" charset="0"/>
              </a:defRPr>
            </a:lvl3pPr>
            <a:lvl4pPr marL="594360" lvl="3" indent="-155448"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4pPr>
            <a:lvl5pPr marL="813816" lvl="4" indent="-146304" defTabSz="685783">
              <a:lnSpc>
                <a:spcPct val="100000"/>
              </a:lnSpc>
              <a:spcBef>
                <a:spcPts val="0"/>
              </a:spcBef>
              <a:spcAft>
                <a:spcPts val="300"/>
              </a:spcAft>
              <a:buClr>
                <a:schemeClr val="tx1"/>
              </a:buClr>
              <a:buSzPct val="100000"/>
              <a:buFont typeface="Arial" panose="020B0604020202020204" pitchFamily="34" charset="0"/>
              <a:buChar char="̶"/>
              <a:defRPr lang="en-US" sz="1400" dirty="0">
                <a:cs typeface="Arial" panose="020B0604020202020204" pitchFamily="34" charset="0"/>
              </a:defRPr>
            </a:lvl5pPr>
            <a:lvl6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6pPr>
            <a:lvl7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7pPr>
            <a:lvl8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8pPr>
            <a:lvl9pPr marL="859536" indent="-128585" defTabSz="685783">
              <a:lnSpc>
                <a:spcPct val="100000"/>
              </a:lnSpc>
              <a:spcBef>
                <a:spcPts val="0"/>
              </a:spcBef>
              <a:spcAft>
                <a:spcPts val="225"/>
              </a:spcAft>
              <a:buSzPct val="100000"/>
              <a:buFont typeface="Arial" panose="020B0604020202020204" pitchFamily="34" charset="0"/>
              <a:buChar char="▫"/>
              <a:defRPr lang="en-US" sz="1400" dirty="0">
                <a:cs typeface="Arial" panose="020B0604020202020204" pitchFamily="34" charset="0"/>
              </a:defRPr>
            </a:lvl9pPr>
          </a:lstStyle>
          <a:p>
            <a:pPr marL="0" marR="0" lvl="0" indent="0" algn="l" defTabSz="685783"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Arial"/>
              </a:rPr>
              <a:t>6: </a:t>
            </a:r>
            <a:r>
              <a:rPr kumimoji="0" lang="en-US" sz="1800" b="0" i="0" u="none" strike="noStrike" kern="1200" cap="none" spc="0" normalizeH="0" baseline="0" noProof="0" dirty="0">
                <a:ln>
                  <a:noFill/>
                </a:ln>
                <a:solidFill>
                  <a:srgbClr val="000000"/>
                </a:solidFill>
                <a:effectLst/>
                <a:uLnTx/>
                <a:uFillTx/>
                <a:latin typeface="Calibri"/>
                <a:ea typeface="+mn-ea"/>
                <a:cs typeface="Arial"/>
              </a:rPr>
              <a:t>We must </a:t>
            </a:r>
            <a:r>
              <a:rPr kumimoji="0" lang="en-US" sz="1800" b="1" i="0" u="none" strike="noStrike" kern="1200" cap="none" spc="0" normalizeH="0" baseline="0" noProof="0" dirty="0">
                <a:ln>
                  <a:noFill/>
                </a:ln>
                <a:solidFill>
                  <a:srgbClr val="000000"/>
                </a:solidFill>
                <a:effectLst/>
                <a:uLnTx/>
                <a:uFillTx/>
                <a:latin typeface="Calibri"/>
                <a:ea typeface="+mn-ea"/>
                <a:cs typeface="Arial"/>
              </a:rPr>
              <a:t>identify service innovations and best practices</a:t>
            </a:r>
            <a:r>
              <a:rPr kumimoji="0" lang="en-US" sz="1800" b="0" i="0" u="none" strike="noStrike" kern="1200" cap="none" spc="0" normalizeH="0" baseline="0" noProof="0" dirty="0">
                <a:ln>
                  <a:noFill/>
                </a:ln>
                <a:solidFill>
                  <a:srgbClr val="000000"/>
                </a:solidFill>
                <a:effectLst/>
                <a:uLnTx/>
                <a:uFillTx/>
                <a:latin typeface="Calibri"/>
                <a:ea typeface="+mn-ea"/>
                <a:cs typeface="Arial"/>
              </a:rPr>
              <a:t> in pre-crisis prevention services, crisis care, post-crisis recovery and support and develop tangible and achievable means to close capacity gaps</a:t>
            </a:r>
          </a:p>
        </p:txBody>
      </p:sp>
      <p:sp>
        <p:nvSpPr>
          <p:cNvPr id="20" name="4. Footnote">
            <a:extLst>
              <a:ext uri="{FF2B5EF4-FFF2-40B4-BE49-F238E27FC236}">
                <a16:creationId xmlns:a16="http://schemas.microsoft.com/office/drawing/2014/main" id="{5910C4BB-F58A-452D-830B-191DDE5A65F2}"/>
              </a:ext>
            </a:extLst>
          </p:cNvPr>
          <p:cNvSpPr txBox="1">
            <a:spLocks/>
          </p:cNvSpPr>
          <p:nvPr>
            <p:custDataLst>
              <p:tags r:id="rId3"/>
            </p:custDataLst>
          </p:nvPr>
        </p:nvSpPr>
        <p:spPr bwMode="gray">
          <a:xfrm>
            <a:off x="548640" y="6609263"/>
            <a:ext cx="658835" cy="123111"/>
          </a:xfrm>
          <a:prstGeom prst="rect">
            <a:avLst/>
          </a:prstGeom>
          <a:noFill/>
          <a:ln/>
          <a:extLst>
            <a:ext uri="{909E8E84-426E-40DD-AFC4-6F175D3DCCD1}">
              <a14:hiddenFill xmlns:a14="http://schemas.microsoft.com/office/drawing/2010/main">
                <a:solidFill>
                  <a:srgbClr val="FFFFFF"/>
                </a:solidFill>
              </a14:hiddenFill>
            </a:ext>
          </a:extLst>
        </p:spPr>
        <p:txBody>
          <a:bodyPr wrap="none" lIns="0" tIns="0" rIns="0" bIns="0" rtlCol="0" anchor="b"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 VA HHR</a:t>
            </a:r>
          </a:p>
        </p:txBody>
      </p:sp>
    </p:spTree>
    <p:extLst>
      <p:ext uri="{BB962C8B-B14F-4D97-AF65-F5344CB8AC3E}">
        <p14:creationId xmlns:p14="http://schemas.microsoft.com/office/powerpoint/2010/main" val="2812215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5. Source"/>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1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SHAPENAME" val="5. Source"/>
</p:tagLst>
</file>

<file path=ppt/tags/tag1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2Qf_eu9mk_AKJVBmM6SBIg"/>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42.xml><?xml version="1.0" encoding="utf-8"?>
<p:tagLst xmlns:a="http://schemas.openxmlformats.org/drawingml/2006/main" xmlns:r="http://schemas.openxmlformats.org/officeDocument/2006/relationships" xmlns:p="http://schemas.openxmlformats.org/presentationml/2006/main">
  <p:tag name="NAME" val="Flow"/>
</p:tagLst>
</file>

<file path=ppt/tags/tag143.xml><?xml version="1.0" encoding="utf-8"?>
<p:tagLst xmlns:a="http://schemas.openxmlformats.org/drawingml/2006/main" xmlns:r="http://schemas.openxmlformats.org/officeDocument/2006/relationships" xmlns:p="http://schemas.openxmlformats.org/presentationml/2006/main">
  <p:tag name="NAME" val="Flow"/>
</p:tagLst>
</file>

<file path=ppt/tags/tag144.xml><?xml version="1.0" encoding="utf-8"?>
<p:tagLst xmlns:a="http://schemas.openxmlformats.org/drawingml/2006/main" xmlns:r="http://schemas.openxmlformats.org/officeDocument/2006/relationships" xmlns:p="http://schemas.openxmlformats.org/presentationml/2006/main">
  <p:tag name="NAME" val="Flow"/>
</p:tagLst>
</file>

<file path=ppt/tags/tag14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6.xml><?xml version="1.0" encoding="utf-8"?>
<p:tagLst xmlns:a="http://schemas.openxmlformats.org/drawingml/2006/main" xmlns:r="http://schemas.openxmlformats.org/officeDocument/2006/relationships" xmlns:p="http://schemas.openxmlformats.org/presentationml/2006/main">
  <p:tag name="NAME" val="Flow"/>
</p:tagLst>
</file>

<file path=ppt/tags/tag147.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48.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4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SingleBoatText"/>
</p:tagLst>
</file>

<file path=ppt/tags/tag151.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52.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53.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4.xml><?xml version="1.0" encoding="utf-8"?>
<p:tagLst xmlns:a="http://schemas.openxmlformats.org/drawingml/2006/main" xmlns:r="http://schemas.openxmlformats.org/officeDocument/2006/relationships" xmlns:p="http://schemas.openxmlformats.org/presentationml/2006/main">
  <p:tag name="NAME" val="SingleBoatText"/>
</p:tagLst>
</file>

<file path=ppt/tags/tag155.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6.xml><?xml version="1.0" encoding="utf-8"?>
<p:tagLst xmlns:a="http://schemas.openxmlformats.org/drawingml/2006/main" xmlns:r="http://schemas.openxmlformats.org/officeDocument/2006/relationships" xmlns:p="http://schemas.openxmlformats.org/presentationml/2006/main">
  <p:tag name="NAME" val="SingleBoatText"/>
</p:tagLst>
</file>

<file path=ppt/tags/tag157.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8.xml><?xml version="1.0" encoding="utf-8"?>
<p:tagLst xmlns:a="http://schemas.openxmlformats.org/drawingml/2006/main" xmlns:r="http://schemas.openxmlformats.org/officeDocument/2006/relationships" xmlns:p="http://schemas.openxmlformats.org/presentationml/2006/main">
  <p:tag name="NAME" val="SingleBoatText"/>
</p:tagLst>
</file>

<file path=ppt/tags/tag15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NAME" val="SingleBoatText"/>
</p:tagLst>
</file>

<file path=ppt/tags/tag1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2.xml><?xml version="1.0" encoding="utf-8"?>
<p:tagLst xmlns:a="http://schemas.openxmlformats.org/drawingml/2006/main" xmlns:r="http://schemas.openxmlformats.org/officeDocument/2006/relationships" xmlns:p="http://schemas.openxmlformats.org/presentationml/2006/main">
  <p:tag name="NAME" val="SingleBoatText"/>
</p:tagLst>
</file>

<file path=ppt/tags/tag163.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64.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2Qf_eu9mk_AKJVBmM6SBIg"/>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FW3yWXvBkidgj.PM1HpGw"/>
</p:tagLst>
</file>

<file path=ppt/tags/tag175.xml><?xml version="1.0" encoding="utf-8"?>
<p:tagLst xmlns:a="http://schemas.openxmlformats.org/drawingml/2006/main" xmlns:r="http://schemas.openxmlformats.org/officeDocument/2006/relationships" xmlns:p="http://schemas.openxmlformats.org/presentationml/2006/main">
  <p:tag name="NAME" val="Flow"/>
</p:tagLst>
</file>

<file path=ppt/tags/tag176.xml><?xml version="1.0" encoding="utf-8"?>
<p:tagLst xmlns:a="http://schemas.openxmlformats.org/drawingml/2006/main" xmlns:r="http://schemas.openxmlformats.org/officeDocument/2006/relationships" xmlns:p="http://schemas.openxmlformats.org/presentationml/2006/main">
  <p:tag name="NAME" val="Flow"/>
</p:tagLst>
</file>

<file path=ppt/tags/tag17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78.xml><?xml version="1.0" encoding="utf-8"?>
<p:tagLst xmlns:a="http://schemas.openxmlformats.org/drawingml/2006/main" xmlns:r="http://schemas.openxmlformats.org/officeDocument/2006/relationships" xmlns:p="http://schemas.openxmlformats.org/presentationml/2006/main">
  <p:tag name="NAME" val="Flow"/>
</p:tagLst>
</file>

<file path=ppt/tags/tag17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NAME" val="SingleBoatText"/>
</p:tagLst>
</file>

<file path=ppt/tags/tag181.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82.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83.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4.xml><?xml version="1.0" encoding="utf-8"?>
<p:tagLst xmlns:a="http://schemas.openxmlformats.org/drawingml/2006/main" xmlns:r="http://schemas.openxmlformats.org/officeDocument/2006/relationships" xmlns:p="http://schemas.openxmlformats.org/presentationml/2006/main">
  <p:tag name="NAME" val="SingleBoatText"/>
</p:tagLst>
</file>

<file path=ppt/tags/tag185.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86.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87.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8.xml><?xml version="1.0" encoding="utf-8"?>
<p:tagLst xmlns:a="http://schemas.openxmlformats.org/drawingml/2006/main" xmlns:r="http://schemas.openxmlformats.org/officeDocument/2006/relationships" xmlns:p="http://schemas.openxmlformats.org/presentationml/2006/main">
  <p:tag name="NAME" val="SingleBoatText"/>
</p:tagLst>
</file>

<file path=ppt/tags/tag18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NAME" val="SingleBoatText"/>
</p:tagLst>
</file>

<file path=ppt/tags/tag191.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2.xml><?xml version="1.0" encoding="utf-8"?>
<p:tagLst xmlns:a="http://schemas.openxmlformats.org/drawingml/2006/main" xmlns:r="http://schemas.openxmlformats.org/officeDocument/2006/relationships" xmlns:p="http://schemas.openxmlformats.org/presentationml/2006/main">
  <p:tag name="NAME" val="SingleBoatText"/>
</p:tagLst>
</file>

<file path=ppt/tags/tag193.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4.xml><?xml version="1.0" encoding="utf-8"?>
<p:tagLst xmlns:a="http://schemas.openxmlformats.org/drawingml/2006/main" xmlns:r="http://schemas.openxmlformats.org/officeDocument/2006/relationships" xmlns:p="http://schemas.openxmlformats.org/presentationml/2006/main">
  <p:tag name="NAME" val="SingleBoatText"/>
</p:tagLst>
</file>

<file path=ppt/tags/tag195.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96.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vAJVUUxtQHtAgTZo0Odp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0Z0NADpEy0WSM05XN3yR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yX3gaOhwhqGTKkf3_Q3Vt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74JwQCC.DaWFJf0S8PEGr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5SsXgqs.kKXCLr5NZOsZ0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D9Ou5tomPxImXjB7ink_m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cyvBisCJW__RyHPTU_h7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XRb.ddo8eD2ENwG8Zy1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nxPu98hy2X13DtepWwwUg"/>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FZ263HbzAzCX.6jBFEdr7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r_ngS7bSTypf88x5LpEJm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Ep7njDsBI349AmxIG4i9R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0xB50jbSqQweF_Ky6YKcE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RYosGvM8Bjmxh.mGpXy9a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H7QxrtpWCzyLNlqpZzDJ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BuNc35KM66UwrHH65UCHg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g6TbcOhfm5.eGNH5xz_5w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_BqPDaH7pI0NPTJ3dhphL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AauWBrSVP_Wjj07.nHY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gPTC7NMwFzN_xaL.NT_u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4pjF3Sfrrt.PESzoaQyf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CvAJVUUxtQHtAgTZo0Odp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yX3gaOhwhqGTKkf3_Q3V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1ObPCcWHbZkMD0GlIdipm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0xB50jbSqQweF_Ky6YKc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nxPu98hy2X13DtepWwwU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r_ngS7bSTypf88x5LpEJm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cyvBisCJW__RyHPTU_h7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D9Ou5tomPxImXjB7ink_m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p7njDsBI349AmxIG4i9R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YosGvM8Bjmxh.mGpXy9a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NH7QxrtpWCzyLNlqpZzDJ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BuNc35KM66UwrHH65UCHg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FZ263HbzAzCX.6jBFEdr7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g6TbcOhfm5.eGNH5xz_5ww"/>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y.XRb.ddo8eD2ENwG8Zy1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_BqPDaH7pI0NPTJ3dhphL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RAauWBrSVP_Wjj07.nHYd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gPTC7NMwFzN_xaL.NT_u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i4pjF3Sfrrt.PESzoaQyf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7.xml><?xml version="1.0" encoding="utf-8"?>
<p:tagLst xmlns:a="http://schemas.openxmlformats.org/drawingml/2006/main" xmlns:r="http://schemas.openxmlformats.org/officeDocument/2006/relationships" xmlns:p="http://schemas.openxmlformats.org/presentationml/2006/main">
  <p:tag name="SHAPENAME" val="4. Footno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2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2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259.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1.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2.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3.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4.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5.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6.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7.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8.xml><?xml version="1.0" encoding="utf-8"?>
<p:tagLst xmlns:a="http://schemas.openxmlformats.org/drawingml/2006/main" xmlns:r="http://schemas.openxmlformats.org/officeDocument/2006/relationships" xmlns:p="http://schemas.openxmlformats.org/presentationml/2006/main">
  <p:tag name="NAME" val="LineBasicStrong"/>
</p:tagLst>
</file>

<file path=ppt/tags/tag269.xml><?xml version="1.0" encoding="utf-8"?>
<p:tagLst xmlns:a="http://schemas.openxmlformats.org/drawingml/2006/main" xmlns:r="http://schemas.openxmlformats.org/officeDocument/2006/relationships" xmlns:p="http://schemas.openxmlformats.org/presentationml/2006/main">
  <p:tag name="MTTABLE" val="Cell"/>
  <p:tag name="MTNUMBER" val="0.20110715096868"/>
  <p:tag name="LEFT" val="45"/>
  <p:tag name="WIDTH" val="158"/>
  <p:tag name="TOP" val="110"/>
  <p:tag name="HEIGHT" val="113.3333"/>
</p:tagLst>
</file>

<file path=ppt/tags/tag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0.xml><?xml version="1.0" encoding="utf-8"?>
<p:tagLst xmlns:a="http://schemas.openxmlformats.org/drawingml/2006/main" xmlns:r="http://schemas.openxmlformats.org/officeDocument/2006/relationships" xmlns:p="http://schemas.openxmlformats.org/presentationml/2006/main">
  <p:tag name="MTTABLE" val="Cell"/>
  <p:tag name="MTNUMBER" val="0.20110715096868"/>
  <p:tag name="LEFT" val="45"/>
  <p:tag name="WIDTH" val="158"/>
  <p:tag name="TOP" val="110"/>
  <p:tag name="HEIGHT" val="113.3333"/>
</p:tagLst>
</file>

<file path=ppt/tags/tag271.xml><?xml version="1.0" encoding="utf-8"?>
<p:tagLst xmlns:a="http://schemas.openxmlformats.org/drawingml/2006/main" xmlns:r="http://schemas.openxmlformats.org/officeDocument/2006/relationships" xmlns:p="http://schemas.openxmlformats.org/presentationml/2006/main">
  <p:tag name="MTTABLE" val="Cell"/>
  <p:tag name="MTNUMBER" val="0.20110715096868"/>
  <p:tag name="LEFT" val="45"/>
  <p:tag name="WIDTH" val="158"/>
  <p:tag name="TOP" val="110"/>
  <p:tag name="HEIGHT" val="113.3333"/>
</p:tagLst>
</file>

<file path=ppt/tags/tag272.xml><?xml version="1.0" encoding="utf-8"?>
<p:tagLst xmlns:a="http://schemas.openxmlformats.org/drawingml/2006/main" xmlns:r="http://schemas.openxmlformats.org/officeDocument/2006/relationships" xmlns:p="http://schemas.openxmlformats.org/presentationml/2006/main">
  <p:tag name="MTTABLE" val="Cell"/>
  <p:tag name="MTNUMBER" val="0.20110715096868"/>
  <p:tag name="LEFT" val="45"/>
  <p:tag name="WIDTH" val="158"/>
  <p:tag name="TOP" val="110"/>
  <p:tag name="HEIGHT" val="113.3333"/>
</p:tagLst>
</file>

<file path=ppt/tags/tag273.xml><?xml version="1.0" encoding="utf-8"?>
<p:tagLst xmlns:a="http://schemas.openxmlformats.org/drawingml/2006/main" xmlns:r="http://schemas.openxmlformats.org/officeDocument/2006/relationships" xmlns:p="http://schemas.openxmlformats.org/presentationml/2006/main">
  <p:tag name="MTTABLE" val="Cell"/>
  <p:tag name="MTNUMBER" val="0.20110715096868"/>
  <p:tag name="LEFT" val="45"/>
  <p:tag name="WIDTH" val="158"/>
  <p:tag name="TOP" val="110"/>
  <p:tag name="HEIGHT" val="113.3333"/>
</p:tagLst>
</file>

<file path=ppt/tags/tag274.xml><?xml version="1.0" encoding="utf-8"?>
<p:tagLst xmlns:a="http://schemas.openxmlformats.org/drawingml/2006/main" xmlns:r="http://schemas.openxmlformats.org/officeDocument/2006/relationships" xmlns:p="http://schemas.openxmlformats.org/presentationml/2006/main">
  <p:tag name="MTTABLE" val="Cell"/>
  <p:tag name="MTNUMBER" val="0.20110715096868"/>
  <p:tag name="LEFT" val="45"/>
  <p:tag name="WIDTH" val="158"/>
  <p:tag name="TOP" val="110"/>
  <p:tag name="HEIGHT" val="113.3333"/>
</p:tagLst>
</file>

<file path=ppt/tags/tag275.xml><?xml version="1.0" encoding="utf-8"?>
<p:tagLst xmlns:a="http://schemas.openxmlformats.org/drawingml/2006/main" xmlns:r="http://schemas.openxmlformats.org/officeDocument/2006/relationships" xmlns:p="http://schemas.openxmlformats.org/presentationml/2006/main">
  <p:tag name="NAME" val="LineBasicStrong"/>
</p:tagLst>
</file>

<file path=ppt/tags/tag276.xml><?xml version="1.0" encoding="utf-8"?>
<p:tagLst xmlns:a="http://schemas.openxmlformats.org/drawingml/2006/main" xmlns:r="http://schemas.openxmlformats.org/officeDocument/2006/relationships" xmlns:p="http://schemas.openxmlformats.org/presentationml/2006/main">
  <p:tag name="NAME" val="LineBasicStrong"/>
</p:tagLst>
</file>

<file path=ppt/tags/tag277.xml><?xml version="1.0" encoding="utf-8"?>
<p:tagLst xmlns:a="http://schemas.openxmlformats.org/drawingml/2006/main" xmlns:r="http://schemas.openxmlformats.org/officeDocument/2006/relationships" xmlns:p="http://schemas.openxmlformats.org/presentationml/2006/main">
  <p:tag name="NAME" val="LineBasicStrong"/>
</p:tagLst>
</file>

<file path=ppt/tags/tag2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xml><?xml version="1.0" encoding="utf-8"?>
<p:tagLst xmlns:a="http://schemas.openxmlformats.org/drawingml/2006/main" xmlns:r="http://schemas.openxmlformats.org/officeDocument/2006/relationships" xmlns:p="http://schemas.openxmlformats.org/presentationml/2006/main">
  <p:tag name="SHAPENAME" val="Subtitle"/>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5. Sourc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5. Sourc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SHAPENAME" val="5. Sourc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Scheme 1">
      <a:dk1>
        <a:srgbClr val="000000"/>
      </a:dk1>
      <a:lt1>
        <a:srgbClr val="FFFFFF"/>
      </a:lt1>
      <a:dk2>
        <a:srgbClr val="FFFFFF"/>
      </a:dk2>
      <a:lt2>
        <a:srgbClr val="FFFFFF"/>
      </a:lt2>
      <a:accent1>
        <a:srgbClr val="0D224E"/>
      </a:accent1>
      <a:accent2>
        <a:srgbClr val="3A6695"/>
      </a:accent2>
      <a:accent3>
        <a:srgbClr val="D43532"/>
      </a:accent3>
      <a:accent4>
        <a:srgbClr val="BFBFBF"/>
      </a:accent4>
      <a:accent5>
        <a:srgbClr val="136735"/>
      </a:accent5>
      <a:accent6>
        <a:srgbClr val="6C757D"/>
      </a:accent6>
      <a:hlink>
        <a:srgbClr val="0000FF"/>
      </a:hlink>
      <a:folHlink>
        <a:srgbClr val="800080"/>
      </a:folHlink>
    </a:clrScheme>
    <a:fontScheme name="Custom 566">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D224E"/>
        </a:accent1>
        <a:accent2>
          <a:srgbClr val="3A6695"/>
        </a:accent2>
        <a:accent3>
          <a:srgbClr val="D43532"/>
        </a:accent3>
        <a:accent4>
          <a:srgbClr val="BFBFBF"/>
        </a:accent4>
        <a:accent5>
          <a:srgbClr val="136735"/>
        </a:accent5>
        <a:accent6>
          <a:srgbClr val="6C757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0396F"/>
    </a:custClr>
  </a:custClrLst>
  <a:extLst>
    <a:ext uri="{05A4C25C-085E-4340-85A3-A5531E510DB2}">
      <thm15:themeFamily xmlns:thm15="http://schemas.microsoft.com/office/thememl/2012/main" name="US1971_OF_4x3_EN_V2.potx" id="{B426138B-44A5-47FB-BE64-2D907F30B1BD}" vid="{50C772A6-84B8-4D17-A7A2-30498BE4799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cheme 1">
    <a:dk1>
      <a:srgbClr val="000000"/>
    </a:dk1>
    <a:lt1>
      <a:srgbClr val="FFFFFF"/>
    </a:lt1>
    <a:dk2>
      <a:srgbClr val="FFFFFF"/>
    </a:dk2>
    <a:lt2>
      <a:srgbClr val="FFFFFF"/>
    </a:lt2>
    <a:accent1>
      <a:srgbClr val="0D224E"/>
    </a:accent1>
    <a:accent2>
      <a:srgbClr val="3A6695"/>
    </a:accent2>
    <a:accent3>
      <a:srgbClr val="D43532"/>
    </a:accent3>
    <a:accent4>
      <a:srgbClr val="BFBFBF"/>
    </a:accent4>
    <a:accent5>
      <a:srgbClr val="136735"/>
    </a:accent5>
    <a:accent6>
      <a:srgbClr val="6C757D"/>
    </a:accent6>
    <a:hlink>
      <a:srgbClr val="0000FF"/>
    </a:hlink>
    <a:folHlink>
      <a:srgbClr val="800080"/>
    </a:folHlink>
  </a:clrScheme>
  <a:fontScheme name="Custom 566">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cheme 1">
    <a:dk1>
      <a:srgbClr val="000000"/>
    </a:dk1>
    <a:lt1>
      <a:srgbClr val="FFFFFF"/>
    </a:lt1>
    <a:dk2>
      <a:srgbClr val="FFFFFF"/>
    </a:dk2>
    <a:lt2>
      <a:srgbClr val="FFFFFF"/>
    </a:lt2>
    <a:accent1>
      <a:srgbClr val="0D224E"/>
    </a:accent1>
    <a:accent2>
      <a:srgbClr val="3A6695"/>
    </a:accent2>
    <a:accent3>
      <a:srgbClr val="D43532"/>
    </a:accent3>
    <a:accent4>
      <a:srgbClr val="BFBFBF"/>
    </a:accent4>
    <a:accent5>
      <a:srgbClr val="136735"/>
    </a:accent5>
    <a:accent6>
      <a:srgbClr val="6C757D"/>
    </a:accent6>
    <a:hlink>
      <a:srgbClr val="0000FF"/>
    </a:hlink>
    <a:folHlink>
      <a:srgbClr val="800080"/>
    </a:folHlink>
  </a:clrScheme>
  <a:fontScheme name="Custom 566">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1270</TotalTime>
  <Words>1906</Words>
  <Application>Microsoft Macintosh PowerPoint</Application>
  <PresentationFormat>Widescreen</PresentationFormat>
  <Paragraphs>311</Paragraphs>
  <Slides>23</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McKinsey Sans Regular</vt:lpstr>
      <vt:lpstr>Open Sans</vt:lpstr>
      <vt:lpstr>Segoe UI</vt:lpstr>
      <vt:lpstr>Slack-Lato</vt:lpstr>
      <vt:lpstr>Söhne</vt:lpstr>
      <vt:lpstr>Wingdings</vt:lpstr>
      <vt:lpstr>White</vt:lpstr>
      <vt:lpstr>1_Custom Design</vt:lpstr>
      <vt:lpstr>think-cell Slide</vt:lpstr>
      <vt:lpstr>PowerPoint Presentation</vt:lpstr>
      <vt:lpstr>2025 Vision for Behavioral Health in the Commonwealth</vt:lpstr>
      <vt:lpstr>The Plan builds on the Commonwealth’s progress across several initiatives</vt:lpstr>
      <vt:lpstr>The Plan builds on the Commonwealth’s progress on the Developmental Disabilities system transformation</vt:lpstr>
      <vt:lpstr>Development of the Right Help, Right Now Plan</vt:lpstr>
      <vt:lpstr>Survey Results</vt:lpstr>
      <vt:lpstr>The majority of respondents across surveys are dissatisfied with BH services available in their area</vt:lpstr>
      <vt:lpstr>The majority of respondents across surveys are dissatisfied with their access to BH services</vt:lpstr>
      <vt:lpstr>The Right Help, Right Now Plan is founded on six pillars</vt:lpstr>
      <vt:lpstr>Solutions to the Commonwealth’s Behavioral Health crisis benefit from a system-wide perspective</vt:lpstr>
      <vt:lpstr>Mental Health America ranks Virginia 48th out of 50 states for Youth Mental Health</vt:lpstr>
      <vt:lpstr>PowerPoint Presentation</vt:lpstr>
      <vt:lpstr>PowerPoint Presentation</vt:lpstr>
      <vt:lpstr>PowerPoint Presentation</vt:lpstr>
      <vt:lpstr>PowerPoint Presentation</vt:lpstr>
      <vt:lpstr>PowerPoint Presentation</vt:lpstr>
      <vt:lpstr>Youth with disabilities and co-occurring mental illness are disproportionately impacted</vt:lpstr>
      <vt:lpstr>PowerPoint Presentation</vt:lpstr>
      <vt:lpstr>PowerPoint Presentation</vt:lpstr>
      <vt:lpstr>PowerPoint Presentation</vt:lpstr>
      <vt:lpstr>PowerPoint Presentation</vt:lpstr>
      <vt:lpstr>PowerPoint Presentation</vt:lpstr>
      <vt:lpstr>Looking forward</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Aplasca, Alexis (GOV)</dc:creator>
  <cp:lastModifiedBy>Amy Griffin</cp:lastModifiedBy>
  <cp:revision>2</cp:revision>
  <dcterms:created xsi:type="dcterms:W3CDTF">2023-12-07T16:57:03Z</dcterms:created>
  <dcterms:modified xsi:type="dcterms:W3CDTF">2024-01-09T02:07:09Z</dcterms:modified>
</cp:coreProperties>
</file>