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22"/>
  </p:notesMasterIdLst>
  <p:sldIdLst>
    <p:sldId id="2990" r:id="rId6"/>
    <p:sldId id="2991" r:id="rId7"/>
    <p:sldId id="2992" r:id="rId8"/>
    <p:sldId id="2993" r:id="rId9"/>
    <p:sldId id="2994" r:id="rId10"/>
    <p:sldId id="2995" r:id="rId11"/>
    <p:sldId id="2996" r:id="rId12"/>
    <p:sldId id="2997" r:id="rId13"/>
    <p:sldId id="2998" r:id="rId14"/>
    <p:sldId id="2999" r:id="rId15"/>
    <p:sldId id="3000" r:id="rId16"/>
    <p:sldId id="256" r:id="rId17"/>
    <p:sldId id="2978" r:id="rId18"/>
    <p:sldId id="2986" r:id="rId19"/>
    <p:sldId id="2987" r:id="rId20"/>
    <p:sldId id="29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4082"/>
    <a:srgbClr val="402B56"/>
    <a:srgbClr val="7E4082"/>
    <a:srgbClr val="5C6670"/>
    <a:srgbClr val="A4A9AD"/>
    <a:srgbClr val="7C4182"/>
    <a:srgbClr val="E87722"/>
    <a:srgbClr val="932092"/>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CD069-3DEC-4815-853F-1A5C616376C5}" v="2" dt="2022-01-09T20:24:33.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78" autoAdjust="0"/>
    <p:restoredTop sz="96429"/>
  </p:normalViewPr>
  <p:slideViewPr>
    <p:cSldViewPr snapToGrid="0" snapToObjects="1" showGuides="1">
      <p:cViewPr varScale="1">
        <p:scale>
          <a:sx n="87" d="100"/>
          <a:sy n="87" d="100"/>
        </p:scale>
        <p:origin x="163" y="6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chen DeBobes" userId="c922cd13-b41a-4033-9927-319eb9df49e5" providerId="ADAL" clId="{5BACD069-3DEC-4815-853F-1A5C616376C5}"/>
    <pc:docChg chg="custSel addSld delSld modSld">
      <pc:chgData name="Gretchen DeBobes" userId="c922cd13-b41a-4033-9927-319eb9df49e5" providerId="ADAL" clId="{5BACD069-3DEC-4815-853F-1A5C616376C5}" dt="2022-01-09T22:03:32.251" v="1012" actId="47"/>
      <pc:docMkLst>
        <pc:docMk/>
      </pc:docMkLst>
      <pc:sldChg chg="del">
        <pc:chgData name="Gretchen DeBobes" userId="c922cd13-b41a-4033-9927-319eb9df49e5" providerId="ADAL" clId="{5BACD069-3DEC-4815-853F-1A5C616376C5}" dt="2022-01-09T22:02:47.826" v="947" actId="47"/>
        <pc:sldMkLst>
          <pc:docMk/>
          <pc:sldMk cId="3272176365" sldId="259"/>
        </pc:sldMkLst>
      </pc:sldChg>
      <pc:sldChg chg="del">
        <pc:chgData name="Gretchen DeBobes" userId="c922cd13-b41a-4033-9927-319eb9df49e5" providerId="ADAL" clId="{5BACD069-3DEC-4815-853F-1A5C616376C5}" dt="2022-01-09T22:02:48.155" v="948" actId="47"/>
        <pc:sldMkLst>
          <pc:docMk/>
          <pc:sldMk cId="3090798156" sldId="260"/>
        </pc:sldMkLst>
      </pc:sldChg>
      <pc:sldChg chg="del">
        <pc:chgData name="Gretchen DeBobes" userId="c922cd13-b41a-4033-9927-319eb9df49e5" providerId="ADAL" clId="{5BACD069-3DEC-4815-853F-1A5C616376C5}" dt="2022-01-09T22:02:48.336" v="949" actId="47"/>
        <pc:sldMkLst>
          <pc:docMk/>
          <pc:sldMk cId="4182823433" sldId="261"/>
        </pc:sldMkLst>
      </pc:sldChg>
      <pc:sldChg chg="del">
        <pc:chgData name="Gretchen DeBobes" userId="c922cd13-b41a-4033-9927-319eb9df49e5" providerId="ADAL" clId="{5BACD069-3DEC-4815-853F-1A5C616376C5}" dt="2022-01-09T22:02:48.662" v="950" actId="47"/>
        <pc:sldMkLst>
          <pc:docMk/>
          <pc:sldMk cId="761674056" sldId="262"/>
        </pc:sldMkLst>
      </pc:sldChg>
      <pc:sldChg chg="del">
        <pc:chgData name="Gretchen DeBobes" userId="c922cd13-b41a-4033-9927-319eb9df49e5" providerId="ADAL" clId="{5BACD069-3DEC-4815-853F-1A5C616376C5}" dt="2022-01-09T22:02:48.691" v="951" actId="47"/>
        <pc:sldMkLst>
          <pc:docMk/>
          <pc:sldMk cId="27452093" sldId="263"/>
        </pc:sldMkLst>
      </pc:sldChg>
      <pc:sldChg chg="del">
        <pc:chgData name="Gretchen DeBobes" userId="c922cd13-b41a-4033-9927-319eb9df49e5" providerId="ADAL" clId="{5BACD069-3DEC-4815-853F-1A5C616376C5}" dt="2022-01-09T22:02:49.196" v="952" actId="47"/>
        <pc:sldMkLst>
          <pc:docMk/>
          <pc:sldMk cId="2844200949" sldId="264"/>
        </pc:sldMkLst>
      </pc:sldChg>
      <pc:sldChg chg="del">
        <pc:chgData name="Gretchen DeBobes" userId="c922cd13-b41a-4033-9927-319eb9df49e5" providerId="ADAL" clId="{5BACD069-3DEC-4815-853F-1A5C616376C5}" dt="2022-01-09T22:02:49.353" v="953" actId="47"/>
        <pc:sldMkLst>
          <pc:docMk/>
          <pc:sldMk cId="1407427231" sldId="265"/>
        </pc:sldMkLst>
      </pc:sldChg>
      <pc:sldChg chg="del">
        <pc:chgData name="Gretchen DeBobes" userId="c922cd13-b41a-4033-9927-319eb9df49e5" providerId="ADAL" clId="{5BACD069-3DEC-4815-853F-1A5C616376C5}" dt="2022-01-09T22:02:49.909" v="954" actId="47"/>
        <pc:sldMkLst>
          <pc:docMk/>
          <pc:sldMk cId="2619525820" sldId="266"/>
        </pc:sldMkLst>
      </pc:sldChg>
      <pc:sldChg chg="del">
        <pc:chgData name="Gretchen DeBobes" userId="c922cd13-b41a-4033-9927-319eb9df49e5" providerId="ADAL" clId="{5BACD069-3DEC-4815-853F-1A5C616376C5}" dt="2022-01-09T22:02:50.693" v="956" actId="47"/>
        <pc:sldMkLst>
          <pc:docMk/>
          <pc:sldMk cId="1683875390" sldId="2969"/>
        </pc:sldMkLst>
      </pc:sldChg>
      <pc:sldChg chg="del">
        <pc:chgData name="Gretchen DeBobes" userId="c922cd13-b41a-4033-9927-319eb9df49e5" providerId="ADAL" clId="{5BACD069-3DEC-4815-853F-1A5C616376C5}" dt="2022-01-09T22:02:50.571" v="955" actId="47"/>
        <pc:sldMkLst>
          <pc:docMk/>
          <pc:sldMk cId="1634717801" sldId="2973"/>
        </pc:sldMkLst>
      </pc:sldChg>
      <pc:sldChg chg="del">
        <pc:chgData name="Gretchen DeBobes" userId="c922cd13-b41a-4033-9927-319eb9df49e5" providerId="ADAL" clId="{5BACD069-3DEC-4815-853F-1A5C616376C5}" dt="2022-01-09T22:02:50.856" v="957" actId="47"/>
        <pc:sldMkLst>
          <pc:docMk/>
          <pc:sldMk cId="4140148233" sldId="2974"/>
        </pc:sldMkLst>
      </pc:sldChg>
      <pc:sldChg chg="del">
        <pc:chgData name="Gretchen DeBobes" userId="c922cd13-b41a-4033-9927-319eb9df49e5" providerId="ADAL" clId="{5BACD069-3DEC-4815-853F-1A5C616376C5}" dt="2022-01-09T22:02:51.004" v="958" actId="47"/>
        <pc:sldMkLst>
          <pc:docMk/>
          <pc:sldMk cId="3910541687" sldId="2975"/>
        </pc:sldMkLst>
      </pc:sldChg>
      <pc:sldChg chg="del">
        <pc:chgData name="Gretchen DeBobes" userId="c922cd13-b41a-4033-9927-319eb9df49e5" providerId="ADAL" clId="{5BACD069-3DEC-4815-853F-1A5C616376C5}" dt="2022-01-09T22:02:51.659" v="959" actId="47"/>
        <pc:sldMkLst>
          <pc:docMk/>
          <pc:sldMk cId="1614426785" sldId="2976"/>
        </pc:sldMkLst>
      </pc:sldChg>
      <pc:sldChg chg="del">
        <pc:chgData name="Gretchen DeBobes" userId="c922cd13-b41a-4033-9927-319eb9df49e5" providerId="ADAL" clId="{5BACD069-3DEC-4815-853F-1A5C616376C5}" dt="2022-01-09T22:02:45.979" v="945" actId="47"/>
        <pc:sldMkLst>
          <pc:docMk/>
          <pc:sldMk cId="2652900895" sldId="2979"/>
        </pc:sldMkLst>
      </pc:sldChg>
      <pc:sldChg chg="del">
        <pc:chgData name="Gretchen DeBobes" userId="c922cd13-b41a-4033-9927-319eb9df49e5" providerId="ADAL" clId="{5BACD069-3DEC-4815-853F-1A5C616376C5}" dt="2022-01-09T22:02:46.818" v="946" actId="47"/>
        <pc:sldMkLst>
          <pc:docMk/>
          <pc:sldMk cId="2023706899" sldId="2985"/>
        </pc:sldMkLst>
      </pc:sldChg>
      <pc:sldChg chg="addSp delSp modSp mod">
        <pc:chgData name="Gretchen DeBobes" userId="c922cd13-b41a-4033-9927-319eb9df49e5" providerId="ADAL" clId="{5BACD069-3DEC-4815-853F-1A5C616376C5}" dt="2022-01-09T20:24:58.123" v="26" actId="13822"/>
        <pc:sldMkLst>
          <pc:docMk/>
          <pc:sldMk cId="1578591605" sldId="2987"/>
        </pc:sldMkLst>
        <pc:spChg chg="del">
          <ac:chgData name="Gretchen DeBobes" userId="c922cd13-b41a-4033-9927-319eb9df49e5" providerId="ADAL" clId="{5BACD069-3DEC-4815-853F-1A5C616376C5}" dt="2022-01-09T20:24:19.061" v="19" actId="478"/>
          <ac:spMkLst>
            <pc:docMk/>
            <pc:sldMk cId="1578591605" sldId="2987"/>
            <ac:spMk id="10" creationId="{B022D82E-BF9F-4979-9012-6EB3EAE362D9}"/>
          </ac:spMkLst>
        </pc:spChg>
        <pc:grpChg chg="add mod">
          <ac:chgData name="Gretchen DeBobes" userId="c922cd13-b41a-4033-9927-319eb9df49e5" providerId="ADAL" clId="{5BACD069-3DEC-4815-853F-1A5C616376C5}" dt="2022-01-09T20:24:12.116" v="18" actId="1076"/>
          <ac:grpSpMkLst>
            <pc:docMk/>
            <pc:sldMk cId="1578591605" sldId="2987"/>
            <ac:grpSpMk id="14" creationId="{AE0E0815-3ED0-4C22-9798-540220D85641}"/>
          </ac:grpSpMkLst>
        </pc:grpChg>
        <pc:picChg chg="del">
          <ac:chgData name="Gretchen DeBobes" userId="c922cd13-b41a-4033-9927-319eb9df49e5" providerId="ADAL" clId="{5BACD069-3DEC-4815-853F-1A5C616376C5}" dt="2022-01-09T20:23:24.170" v="0" actId="478"/>
          <ac:picMkLst>
            <pc:docMk/>
            <pc:sldMk cId="1578591605" sldId="2987"/>
            <ac:picMk id="7" creationId="{E111B179-2A86-44C8-B4DA-3994A9F8E698}"/>
          </ac:picMkLst>
        </pc:picChg>
        <pc:picChg chg="add mod">
          <ac:chgData name="Gretchen DeBobes" userId="c922cd13-b41a-4033-9927-319eb9df49e5" providerId="ADAL" clId="{5BACD069-3DEC-4815-853F-1A5C616376C5}" dt="2022-01-09T20:24:05.360" v="16" actId="164"/>
          <ac:picMkLst>
            <pc:docMk/>
            <pc:sldMk cId="1578591605" sldId="2987"/>
            <ac:picMk id="11" creationId="{0395B195-9F19-4414-B252-8DBBF83836E4}"/>
          </ac:picMkLst>
        </pc:picChg>
        <pc:picChg chg="add mod">
          <ac:chgData name="Gretchen DeBobes" userId="c922cd13-b41a-4033-9927-319eb9df49e5" providerId="ADAL" clId="{5BACD069-3DEC-4815-853F-1A5C616376C5}" dt="2022-01-09T20:24:05.360" v="16" actId="164"/>
          <ac:picMkLst>
            <pc:docMk/>
            <pc:sldMk cId="1578591605" sldId="2987"/>
            <ac:picMk id="13" creationId="{91E9F579-3717-484C-8EAC-FE3FA5406872}"/>
          </ac:picMkLst>
        </pc:picChg>
        <pc:cxnChg chg="add mod">
          <ac:chgData name="Gretchen DeBobes" userId="c922cd13-b41a-4033-9927-319eb9df49e5" providerId="ADAL" clId="{5BACD069-3DEC-4815-853F-1A5C616376C5}" dt="2022-01-09T20:24:58.123" v="26" actId="13822"/>
          <ac:cxnSpMkLst>
            <pc:docMk/>
            <pc:sldMk cId="1578591605" sldId="2987"/>
            <ac:cxnSpMk id="16" creationId="{F4AF7A31-AEF3-4569-AA8A-01475E5CCA3B}"/>
          </ac:cxnSpMkLst>
        </pc:cxnChg>
        <pc:cxnChg chg="add mod">
          <ac:chgData name="Gretchen DeBobes" userId="c922cd13-b41a-4033-9927-319eb9df49e5" providerId="ADAL" clId="{5BACD069-3DEC-4815-853F-1A5C616376C5}" dt="2022-01-09T20:24:53.946" v="25" actId="13822"/>
          <ac:cxnSpMkLst>
            <pc:docMk/>
            <pc:sldMk cId="1578591605" sldId="2987"/>
            <ac:cxnSpMk id="17" creationId="{DB65BF59-CAEB-4530-BF41-7E56F91D8884}"/>
          </ac:cxnSpMkLst>
        </pc:cxnChg>
      </pc:sldChg>
      <pc:sldChg chg="add del">
        <pc:chgData name="Gretchen DeBobes" userId="c922cd13-b41a-4033-9927-319eb9df49e5" providerId="ADAL" clId="{5BACD069-3DEC-4815-853F-1A5C616376C5}" dt="2022-01-09T22:03:32.251" v="1012" actId="47"/>
        <pc:sldMkLst>
          <pc:docMk/>
          <pc:sldMk cId="681671471" sldId="2988"/>
        </pc:sldMkLst>
      </pc:sldChg>
      <pc:sldChg chg="addSp delSp modSp add mod">
        <pc:chgData name="Gretchen DeBobes" userId="c922cd13-b41a-4033-9927-319eb9df49e5" providerId="ADAL" clId="{5BACD069-3DEC-4815-853F-1A5C616376C5}" dt="2022-01-09T22:03:21.549" v="1011" actId="313"/>
        <pc:sldMkLst>
          <pc:docMk/>
          <pc:sldMk cId="310037087" sldId="2989"/>
        </pc:sldMkLst>
        <pc:spChg chg="mod">
          <ac:chgData name="Gretchen DeBobes" userId="c922cd13-b41a-4033-9927-319eb9df49e5" providerId="ADAL" clId="{5BACD069-3DEC-4815-853F-1A5C616376C5}" dt="2022-01-09T22:03:21.549" v="1011" actId="313"/>
          <ac:spMkLst>
            <pc:docMk/>
            <pc:sldMk cId="310037087" sldId="2989"/>
            <ac:spMk id="6" creationId="{6DE9C9F6-F69D-4BD8-AB18-909213897E76}"/>
          </ac:spMkLst>
        </pc:spChg>
        <pc:spChg chg="mod">
          <ac:chgData name="Gretchen DeBobes" userId="c922cd13-b41a-4033-9927-319eb9df49e5" providerId="ADAL" clId="{5BACD069-3DEC-4815-853F-1A5C616376C5}" dt="2022-01-09T22:02:43.059" v="944" actId="1076"/>
          <ac:spMkLst>
            <pc:docMk/>
            <pc:sldMk cId="310037087" sldId="2989"/>
            <ac:spMk id="9" creationId="{BA25C323-EDC1-4976-A30F-229CC829A4EB}"/>
          </ac:spMkLst>
        </pc:spChg>
        <pc:grpChg chg="del">
          <ac:chgData name="Gretchen DeBobes" userId="c922cd13-b41a-4033-9927-319eb9df49e5" providerId="ADAL" clId="{5BACD069-3DEC-4815-853F-1A5C616376C5}" dt="2022-01-09T21:35:04.920" v="29" actId="478"/>
          <ac:grpSpMkLst>
            <pc:docMk/>
            <pc:sldMk cId="310037087" sldId="2989"/>
            <ac:grpSpMk id="14" creationId="{AE0E0815-3ED0-4C22-9798-540220D85641}"/>
          </ac:grpSpMkLst>
        </pc:grpChg>
        <pc:picChg chg="add mod modCrop">
          <ac:chgData name="Gretchen DeBobes" userId="c922cd13-b41a-4033-9927-319eb9df49e5" providerId="ADAL" clId="{5BACD069-3DEC-4815-853F-1A5C616376C5}" dt="2022-01-09T21:38:48.779" v="42" actId="1076"/>
          <ac:picMkLst>
            <pc:docMk/>
            <pc:sldMk cId="310037087" sldId="2989"/>
            <ac:picMk id="3" creationId="{A3BB80E5-23A7-4DAC-BA65-A9A9D3CFA275}"/>
          </ac:picMkLst>
        </pc:picChg>
        <pc:cxnChg chg="del">
          <ac:chgData name="Gretchen DeBobes" userId="c922cd13-b41a-4033-9927-319eb9df49e5" providerId="ADAL" clId="{5BACD069-3DEC-4815-853F-1A5C616376C5}" dt="2022-01-09T21:35:06.048" v="30" actId="478"/>
          <ac:cxnSpMkLst>
            <pc:docMk/>
            <pc:sldMk cId="310037087" sldId="2989"/>
            <ac:cxnSpMk id="16" creationId="{F4AF7A31-AEF3-4569-AA8A-01475E5CCA3B}"/>
          </ac:cxnSpMkLst>
        </pc:cxnChg>
        <pc:cxnChg chg="del">
          <ac:chgData name="Gretchen DeBobes" userId="c922cd13-b41a-4033-9927-319eb9df49e5" providerId="ADAL" clId="{5BACD069-3DEC-4815-853F-1A5C616376C5}" dt="2022-01-09T21:35:07.616" v="31" actId="478"/>
          <ac:cxnSpMkLst>
            <pc:docMk/>
            <pc:sldMk cId="310037087" sldId="2989"/>
            <ac:cxnSpMk id="17" creationId="{DB65BF59-CAEB-4530-BF41-7E56F91D8884}"/>
          </ac:cxnSpMkLst>
        </pc:cxnChg>
      </pc:sldChg>
      <pc:sldMasterChg chg="delSldLayout">
        <pc:chgData name="Gretchen DeBobes" userId="c922cd13-b41a-4033-9927-319eb9df49e5" providerId="ADAL" clId="{5BACD069-3DEC-4815-853F-1A5C616376C5}" dt="2022-01-09T22:02:51.004" v="958" actId="47"/>
        <pc:sldMasterMkLst>
          <pc:docMk/>
          <pc:sldMasterMk cId="3872384817" sldId="2147483648"/>
        </pc:sldMasterMkLst>
        <pc:sldLayoutChg chg="del">
          <pc:chgData name="Gretchen DeBobes" userId="c922cd13-b41a-4033-9927-319eb9df49e5" providerId="ADAL" clId="{5BACD069-3DEC-4815-853F-1A5C616376C5}" dt="2022-01-09T22:02:50.693" v="956" actId="47"/>
          <pc:sldLayoutMkLst>
            <pc:docMk/>
            <pc:sldMasterMk cId="3872384817" sldId="2147483648"/>
            <pc:sldLayoutMk cId="3645392068" sldId="2147483664"/>
          </pc:sldLayoutMkLst>
        </pc:sldLayoutChg>
        <pc:sldLayoutChg chg="del">
          <pc:chgData name="Gretchen DeBobes" userId="c922cd13-b41a-4033-9927-319eb9df49e5" providerId="ADAL" clId="{5BACD069-3DEC-4815-853F-1A5C616376C5}" dt="2022-01-09T22:02:50.856" v="957" actId="47"/>
          <pc:sldLayoutMkLst>
            <pc:docMk/>
            <pc:sldMasterMk cId="3872384817" sldId="2147483648"/>
            <pc:sldLayoutMk cId="3519477756" sldId="2147483665"/>
          </pc:sldLayoutMkLst>
        </pc:sldLayoutChg>
        <pc:sldLayoutChg chg="del">
          <pc:chgData name="Gretchen DeBobes" userId="c922cd13-b41a-4033-9927-319eb9df49e5" providerId="ADAL" clId="{5BACD069-3DEC-4815-853F-1A5C616376C5}" dt="2022-01-09T22:02:51.004" v="958" actId="47"/>
          <pc:sldLayoutMkLst>
            <pc:docMk/>
            <pc:sldMasterMk cId="3872384817" sldId="2147483648"/>
            <pc:sldLayoutMk cId="1480208720" sldId="2147483666"/>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CFD9A-A1B6-1045-822B-EB74DCF910ED}" type="datetimeFigureOut">
              <a:rPr lang="en-US" smtClean="0"/>
              <a:t>01/10/2022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2C360-33FE-7941-B564-F41328E2B2C7}" type="slidenum">
              <a:rPr lang="en-US" smtClean="0"/>
              <a:t>‹#›</a:t>
            </a:fld>
            <a:endParaRPr lang="en-US"/>
          </a:p>
        </p:txBody>
      </p:sp>
    </p:spTree>
    <p:extLst>
      <p:ext uri="{BB962C8B-B14F-4D97-AF65-F5344CB8AC3E}">
        <p14:creationId xmlns:p14="http://schemas.microsoft.com/office/powerpoint/2010/main" val="300443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96DF7-480A-4363-99E8-037016655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07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TO SHOW YOU HOW YOU CAN CALCULATE THE LOSS FOR EACH YEAR FOR YOUR SCHOOL DIVISION BASED ON THE IMPACT OF THE SUPPORT CAP, FOLLOW THE STEPS SHOWN HER TO CALCULATE THE LOSS FOR CHESAPEAKE FOR 2023……OVER 6.7 MILLION DOLLARS.  WHILE IT WOULD INCREASE THE LOCAL REQUIRED CONTRIBUTION, MOST ALL SCHOOL DIVISIONS ARE WELL OVER THE REQUIRED AMOUNT.  </a:t>
            </a:r>
          </a:p>
          <a:p>
            <a:endParaRPr lang="en-US" sz="1200" b="1" dirty="0"/>
          </a:p>
          <a:p>
            <a:r>
              <a:rPr lang="en-US" sz="1200" b="1" dirty="0"/>
              <a:t>THERE WOULD BE NO REQUIREMENT FOR ANY NEW POSITIONS, ETC.  AND REMEMBER….THIS IS FOR ONE YEAR.  IN CHESAPEAKE, THIS ALONE WOULD HAVE FUNDED BETWEEN A 2 AND 3 PERCENT INCREASE IN ALL SALARIES FOR THIS YEAR.</a:t>
            </a:r>
          </a:p>
          <a:p>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96DF7-480A-4363-99E8-037016655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68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CALCULATION FOR 2021….AS YOU CAN SEE, THERE IS AN INCREASED LOSS OF OVER 5 MILLION DOLLARS….I DID SOME INVESTIGATION OF THIS CHANGE AND IT IS PROBABLY DUE TO THE LOWER CAP PERCENTAGE (4.30 TO 4.19) AND THE INCREASE IN THE NUMBER OF POSITIONS FUNDED IN THE CAP….BUT I CANNOT TELL THE IMPACT OF MOVING THE POSITIONS FROM WHERE THEY WERE FUNDED PRIOR.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96DF7-480A-4363-99E8-037016655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2C360-33FE-7941-B564-F41328E2B2C7}" type="slidenum">
              <a:rPr lang="en-US" smtClean="0"/>
              <a:t>12</a:t>
            </a:fld>
            <a:endParaRPr lang="en-US"/>
          </a:p>
        </p:txBody>
      </p:sp>
    </p:spTree>
    <p:extLst>
      <p:ext uri="{BB962C8B-B14F-4D97-AF65-F5344CB8AC3E}">
        <p14:creationId xmlns:p14="http://schemas.microsoft.com/office/powerpoint/2010/main" val="52474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382588"/>
            <a:ext cx="6308725" cy="3549650"/>
          </a:xfrm>
        </p:spPr>
      </p:sp>
      <p:sp>
        <p:nvSpPr>
          <p:cNvPr id="3" name="Notes Placeholder 2"/>
          <p:cNvSpPr>
            <a:spLocks noGrp="1"/>
          </p:cNvSpPr>
          <p:nvPr>
            <p:ph type="body" idx="1"/>
          </p:nvPr>
        </p:nvSpPr>
        <p:spPr/>
        <p:txBody>
          <a:bodyPr/>
          <a:lstStyle/>
          <a:p>
            <a:pPr marL="161026" indent="-161026">
              <a:buFont typeface="Arial" panose="020B0604020202020204" pitchFamily="34" charset="0"/>
              <a:buChar char="•"/>
            </a:pPr>
            <a:r>
              <a:rPr lang="en-US" b="1" dirty="0">
                <a:latin typeface="Arial" panose="020B0604020202020204" pitchFamily="34" charset="0"/>
                <a:cs typeface="Arial" panose="020B0604020202020204" pitchFamily="34" charset="0"/>
              </a:rPr>
              <a:t>THESE ARE THE REVENUE REDUCTIONS THAT HAVE CREATED OUR PROBLEMS.</a:t>
            </a:r>
          </a:p>
          <a:p>
            <a:pPr marL="161026" indent="-161026">
              <a:buFont typeface="Arial" panose="020B0604020202020204" pitchFamily="34" charset="0"/>
              <a:buChar char="•"/>
            </a:pPr>
            <a:r>
              <a:rPr lang="en-US" b="1" dirty="0">
                <a:latin typeface="Arial" panose="020B0604020202020204" pitchFamily="34" charset="0"/>
                <a:cs typeface="Arial" panose="020B0604020202020204" pitchFamily="34" charset="0"/>
              </a:rPr>
              <a:t>AS YOU CAN SEE, THE SUPPORT CAP (LOCATED IN OUR BASIC AID) IS THE LARGEST REDUCTION AND WAS PRESENTED TO MEMBERS OF THE GENERAL ASSEMBLY AS SIMPLY REDUCING ADMINISTRATORS…NOT TRUE….MANY OTHER POSITIONS.  WILL SHOW YOU LATER.</a:t>
            </a:r>
          </a:p>
          <a:p>
            <a:pPr marL="161026" indent="-161026">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61026" indent="-161026">
              <a:buFont typeface="Arial" panose="020B0604020202020204" pitchFamily="34" charset="0"/>
              <a:buChar char="•"/>
            </a:pPr>
            <a:r>
              <a:rPr lang="en-US" b="1" dirty="0">
                <a:latin typeface="Arial" panose="020B0604020202020204" pitchFamily="34" charset="0"/>
                <a:cs typeface="Arial" panose="020B0604020202020204" pitchFamily="34" charset="0"/>
              </a:rPr>
              <a:t>MANY OF THESE STILL EXIST…THE ONE I OFTEN USE AS AN EXAMPLE IS THE BUS REPLACEMENT SCHEDULE…CHANGED FROM 12 TO 15   POOF.  WESTERN SCHOOL DIVISION BOUGHT BUSES FROM NORFOLK THAT WERE PUT ON AUCTION….HOPING TO GET A FEW MORE MILES FROM THEM.</a:t>
            </a:r>
          </a:p>
          <a:p>
            <a:endParaRPr lang="en-US" b="1" dirty="0">
              <a:latin typeface="Arial" panose="020B0604020202020204" pitchFamily="34" charset="0"/>
              <a:cs typeface="Arial" panose="020B0604020202020204" pitchFamily="34" charset="0"/>
            </a:endParaRPr>
          </a:p>
          <a:p>
            <a:pPr marL="161026" indent="-161026">
              <a:buFont typeface="Arial" panose="020B0604020202020204" pitchFamily="34" charset="0"/>
              <a:buChar char="•"/>
            </a:pPr>
            <a:r>
              <a:rPr lang="en-US" b="1" dirty="0">
                <a:latin typeface="Arial" panose="020B0604020202020204" pitchFamily="34" charset="0"/>
                <a:cs typeface="Arial" panose="020B0604020202020204" pitchFamily="34" charset="0"/>
              </a:rPr>
              <a:t>NORFOLK SHOULD BE VERY CONCERNED ABOUT THE FEDERAL DEDUCT INCREASE IN PERCENTAGE…IT HIT YOU MORE THAN MOST.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0AEBB-1ED1-4313-B2C8-FBA1A71CB8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86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 </a:t>
            </a:r>
            <a:r>
              <a:rPr lang="en-US" b="1" dirty="0">
                <a:latin typeface="Arial" panose="020B0604020202020204" pitchFamily="34" charset="0"/>
                <a:cs typeface="Arial" panose="020B0604020202020204" pitchFamily="34" charset="0"/>
              </a:rPr>
              <a:t>SO WHY WERE THE CUTS MADE TO PUBLIC EDUCATION?</a:t>
            </a:r>
          </a:p>
          <a:p>
            <a:pPr marL="176679" indent="-176679">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b="1" dirty="0">
                <a:latin typeface="Arial" panose="020B0604020202020204" pitchFamily="34" charset="0"/>
                <a:cs typeface="Arial" panose="020B0604020202020204" pitchFamily="34" charset="0"/>
              </a:rPr>
              <a:t>THERE WAS  A FINANCIAL CRISIS…..AND REVENUES HAD TO DECREASE…</a:t>
            </a:r>
          </a:p>
          <a:p>
            <a:pPr marL="176679" indent="-176679">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b="1" dirty="0">
                <a:latin typeface="Arial" panose="020B0604020202020204" pitchFamily="34" charset="0"/>
                <a:cs typeface="Arial" panose="020B0604020202020204" pitchFamily="34" charset="0"/>
              </a:rPr>
              <a:t>BUT, THIS IS A PERSONAL OPINION THAT CANNOT BE VERIFIED BY FACTUAL INFORMATION, THE CONTINUING INCREASE IN THE REBENCHMARKING HAD BEEN A CONCERN AT THE STATE.  </a:t>
            </a:r>
          </a:p>
          <a:p>
            <a:pPr marL="176679" indent="-176679">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b="1" dirty="0">
                <a:latin typeface="Arial" panose="020B0604020202020204" pitchFamily="34" charset="0"/>
                <a:cs typeface="Arial" panose="020B0604020202020204" pitchFamily="34" charset="0"/>
              </a:rPr>
              <a:t>0608 BIENNIUM THE INCREASE WAS $1.5 BILLION</a:t>
            </a:r>
          </a:p>
          <a:p>
            <a:pPr marL="176679" indent="-176679">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b="1" dirty="0">
                <a:latin typeface="Arial" panose="020B0604020202020204" pitchFamily="34" charset="0"/>
                <a:cs typeface="Arial" panose="020B0604020202020204" pitchFamily="34" charset="0"/>
              </a:rPr>
              <a:t>IN THE 08-10 BIENNIUM, IT WAS $1.1 BILLION</a:t>
            </a:r>
          </a:p>
          <a:p>
            <a:pPr marL="176679" indent="-176679">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b="1" dirty="0">
                <a:latin typeface="Arial" panose="020B0604020202020204" pitchFamily="34" charset="0"/>
                <a:cs typeface="Arial" panose="020B0604020202020204" pitchFamily="34" charset="0"/>
              </a:rPr>
              <a:t>DRIVEN PRIMARILY BY SALARY INCREASES AND INCREASES DRIVEN BY PREVAILING COST METHODOLGIES SUCH AS SUPPORT POSITION CALCULATION….</a:t>
            </a:r>
          </a:p>
          <a:p>
            <a:pPr marL="176679" indent="-176679">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b="1" dirty="0">
                <a:latin typeface="Arial" panose="020B0604020202020204" pitchFamily="34" charset="0"/>
                <a:cs typeface="Arial" panose="020B0604020202020204" pitchFamily="34" charset="0"/>
              </a:rPr>
              <a:t>PERHAPS SOME PERSONS SAW THE ECONOMIC DOWNTURN/RECESSION  AS AN OPPORTUNITY TO ADJUST THE METHODOLOGY APPROVED WITH THE JLARC STUDIES OF THE LATE 1980’S</a:t>
            </a:r>
          </a:p>
          <a:p>
            <a:endParaRPr lang="en-US" b="1"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b="1" dirty="0">
                <a:latin typeface="Arial" panose="020B0604020202020204" pitchFamily="34" charset="0"/>
                <a:cs typeface="Arial" panose="020B0604020202020204" pitchFamily="34" charset="0"/>
              </a:rPr>
              <a:t>OVER 1 BILLION DOLLARS DECREASE FROM 06-08 TO 20-22.  A BILLION DOLLARS IS A LOT OF MONEY.</a:t>
            </a:r>
          </a:p>
          <a:p>
            <a:endParaRPr lang="en-US" b="1" dirty="0">
              <a:latin typeface="Arial" panose="020B0604020202020204" pitchFamily="34" charset="0"/>
              <a:cs typeface="Arial" panose="020B0604020202020204" pitchFamily="34" charset="0"/>
            </a:endParaRPr>
          </a:p>
          <a:p>
            <a:endParaRPr lang="en-US" dirty="0"/>
          </a:p>
          <a:p>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975A9-AA07-4BAD-AE9C-9E2C26B58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60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SUPPORT POSITION ….THIS LIST IS TAKEN FROM THE CALC TABLES PROVIDED BY THE STATE.  THESE DESIGNATIONS INCLUDE ALMOST ANYONE WHO IS NOT INCLUDED IN THE SOL APPROVED POSITIONS THAT ARE DRIVEN BY ENROLLMENT.  IT SHOULD BE NOTED THAT THE STATE ADDED ANOTHER POSITION FOR THE 21-22 SCHOOL YEAR CALLED t</a:t>
            </a:r>
            <a:r>
              <a:rPr lang="en-US" sz="1900" dirty="0">
                <a:latin typeface="Arial" panose="020B0604020202020204" pitchFamily="34" charset="0"/>
              </a:rPr>
              <a:t>he Specialized Student Support positions.  Those will be calculated on a 3 per 1000 standard.   The positions include licensed and unlicensed nurses, social workers, psychologists, licensed behavior analysts, licensed assistant behavior analysts, and other licensed health and behavioral positions.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96DF7-480A-4363-99E8-037016655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70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NUMBER ONE LEGISLATIVE PRIORITY IS THE RESTORATION OF FUNDING FOR SUPPORT POSITIONS…..THIS SHOWS WHAT HAS HAPPENED SINCE THE IMPLEMENTATION OF THE CAP..</a:t>
            </a:r>
          </a:p>
          <a:p>
            <a:endParaRPr lang="en-US" dirty="0"/>
          </a:p>
          <a:p>
            <a:r>
              <a:rPr lang="en-US" dirty="0"/>
              <a:t>EVERY BIENNIUM, THE “cap” GOES UP (NUMBER OF SOQ FUNDED POSITIONS FOR EVERY ONE SUPPORT POSITION…THAT SAVES THE STATE SIGNIFICANT DOLLARS WHEN THAT GOES UP. </a:t>
            </a:r>
          </a:p>
          <a:p>
            <a:r>
              <a:rPr lang="en-US" dirty="0"/>
              <a:t>SO THE LOSS IS NOT JUST WHAT WAS CUT IN 0910…BUT EVERY BIENNIUM SINCE THE CUT HAS INCREASED…AND THE DOLLARS OBVIOUSLY ACCUMULATE EXCEPT THIS COMING BIENNIUM.  THE RATIO ACTUALLY DROPPED AND IT INCREASED THE STATE COST OR REVENUE TO SCHOOLS BY $34.7 MILLION.  STATE DEPARTMENT OFFICIALS BELIEVE THE REASON FOR THE DROP IN THE RATIO WAS DUE TO THE LARGE NUMBER OF VACANCIES DURING THE PANDEMIC.  THERE WAS ALSO SOME NEW POSITIONS ADDED TO THE CALCULATION AT A LOWER RATIO.</a:t>
            </a:r>
          </a:p>
          <a:p>
            <a:endParaRPr lang="en-US" dirty="0"/>
          </a:p>
          <a:p>
            <a:r>
              <a:rPr lang="en-US" dirty="0"/>
              <a:t>SO THAT IS A QUICK SUMMARY OF WHERE WE HAVE BEEN AND WHAT WE KNOW….</a:t>
            </a:r>
          </a:p>
          <a:p>
            <a:endParaRPr lang="en-US" dirty="0"/>
          </a:p>
          <a:p>
            <a:r>
              <a:rPr lang="en-US" dirty="0"/>
              <a:t>THE ORIGINAL LEGISLATION INDICATED THAT THE STATE SHOULD SHOW BOTH THE SUPPORT CAP CALCULATION AND THE “PREVAILING COST CALCULATION” THAT WAS USED PRIOR TO THE CHANGE, BUT YOU CANNOT SEE BOTH UNLESS YOU COPY THE CHART ON THE CALC TABLE AND PUT IT IN A BLANK EXCEL PAGE.  I STRONGLY SUGGEST YOU HAVE YOUR FINANCE PERSONS DO THIS …IT SHOWS HOW MUCH MONEY (FUNDING FOR SUPPORT POSTIONS) YOU LOSE EACH YEAR.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6D4E5-E3BD-44B8-8F3B-AC3ED6ECD9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17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THIS IS A LOOK AT ENROLLMENT CHANGES FOR THE PERIOD WE ARE EXAMINING.  </a:t>
            </a:r>
          </a:p>
          <a:p>
            <a:r>
              <a:rPr lang="en-US" sz="1400" b="1" dirty="0">
                <a:latin typeface="Arial" panose="020B0604020202020204" pitchFamily="34" charset="0"/>
                <a:cs typeface="Arial" panose="020B0604020202020204" pitchFamily="34" charset="0"/>
              </a:rPr>
              <a:t>THE TOTAL STATE BUDGET HAS GROWN AT A RATHER RAPIDE RATE, BUT BASIC AID HAS NOT.</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MY JOB TODAY IS TO ASSIST YOU IN LETTING YOUR GENERAL ASSEMBLY MEMBERS KNOW WHAT HAS HAPPENED AND WHY THEY NEED TO MAKE SOME MAJOR CHANGES IN THE CALCULATION METHODOLOGY. </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THIS IS NOT GOING TO BE EASY.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9218D-DF25-4B98-B1A7-35545E7D1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56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0192" y="4102609"/>
            <a:ext cx="6246233" cy="4284265"/>
          </a:xfrm>
        </p:spPr>
        <p:txBody>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PERHAPS THIS IS AS FAR AS I NEED TO GO TO SHOW WHAT HAS HAPPENED TO PUBLIC SCHOOLS IN VIRGINIA IN THE PAST 12 YEARS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ON THE LEFT IS THE FISCAL YEAR…IN THE CENTER COLUMN IS THE TOTAL STATE GENERAL FUND BUDGET FOR 2008-2009 AND THEN 2022-23 based on the Governor’s proposed budget.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ON THE RIGHT YOU SEE THE BASIC AID TOTAL FOR ALL SCHOOL DIVISIONS IN VIRGINIA FOR THE SAME YEARS.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VERY SIMPLY, THE STATE GENERAL FUND BUDGET HAS INCREASED OVER 110% SINCE THE 0809 FY AND THE PAYMENTS TO PUBLIC SCHOOLS IN THE CATEGORY OF BASIC AID HAVE increased IN THE SAME PERIOD BY 5.98%.   14 years.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THERE ARE MANY OTHER THINGS THAT HAVE HAPPENED IN THOSE 10 YEARS, BUT BASIC AID INCLUDES THE STATE SHARE OF PAYMENTS FOR FUNDED TEACHERS, ADMINISTRATORS, GUIDANCE, LIBRARIANS AND OTHER POSITIONS SUCH AS THE SUPPORT POSITIONS NOTED IN AN EARLIER SLIDE.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9218D-DF25-4B98-B1A7-35545E7D1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02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THE SUPPORT CAP CALCULATION FOR CHESAPEAKE PUBLIC SCHOOLS FOR THE 2021 SCHOOL YEAR.  THE RED NUMBERS ARE THE KEY.  ENRO..MENT, TOTAL SUPPORT POSITIONS, TOTAL SALARY FOR FUNDED SUPPORT POSITIONS, AND THE PER PUPIL AMOUNT FOR SUPPORT POSITIONS.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96DF7-480A-4363-99E8-037016655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18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THIS SLIDE SHOWS THE SAME CALCULATION , AGAIN FOR CHESAPEAKE,  USING THE PREVAILING COST CALCULATION THAT WAS USED PRIOR TO 2009-2010.  </a:t>
            </a:r>
          </a:p>
          <a:p>
            <a:endParaRPr lang="en-US" sz="1200" b="1" dirty="0"/>
          </a:p>
          <a:p>
            <a:r>
              <a:rPr lang="en-US" sz="1200" b="1" dirty="0"/>
              <a:t>I MENTIONED EARLIER HOW TO GET TO THIS FROM THE STATE CALC TABLE BUT YOU CAN CONTACT ME FOR THIS.  MOST OF YOU HAVE MY EMAIL ADDRESS, BUT VASS CERTAINLY CAN PROVIDED IT.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96DF7-480A-4363-99E8-037016655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80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79E5-9DBD-214F-AF43-72216D8B5DFA}"/>
              </a:ext>
            </a:extLst>
          </p:cNvPr>
          <p:cNvSpPr>
            <a:spLocks noGrp="1"/>
          </p:cNvSpPr>
          <p:nvPr>
            <p:ph type="ctrTitle"/>
          </p:nvPr>
        </p:nvSpPr>
        <p:spPr>
          <a:xfrm>
            <a:off x="842554" y="2212628"/>
            <a:ext cx="7132522" cy="2387600"/>
          </a:xfrm>
        </p:spPr>
        <p:txBody>
          <a:bodyPr anchor="b">
            <a:normAutofit/>
          </a:bodyPr>
          <a:lstStyle>
            <a:lvl1pPr algn="l">
              <a:defRPr sz="5400">
                <a:solidFill>
                  <a:srgbClr val="734082"/>
                </a:solidFill>
              </a:defRPr>
            </a:lvl1pPr>
          </a:lstStyle>
          <a:p>
            <a:r>
              <a:rPr lang="en-US" dirty="0"/>
              <a:t>Click to edit Master title style</a:t>
            </a:r>
          </a:p>
        </p:txBody>
      </p:sp>
      <p:sp>
        <p:nvSpPr>
          <p:cNvPr id="3" name="Subtitle 2">
            <a:extLst>
              <a:ext uri="{FF2B5EF4-FFF2-40B4-BE49-F238E27FC236}">
                <a16:creationId xmlns:a16="http://schemas.microsoft.com/office/drawing/2014/main" id="{008E341B-1A05-8944-92E1-CFAC9276650C}"/>
              </a:ext>
            </a:extLst>
          </p:cNvPr>
          <p:cNvSpPr>
            <a:spLocks noGrp="1"/>
          </p:cNvSpPr>
          <p:nvPr>
            <p:ph type="subTitle" idx="1"/>
          </p:nvPr>
        </p:nvSpPr>
        <p:spPr>
          <a:xfrm>
            <a:off x="842554" y="4692303"/>
            <a:ext cx="7132522" cy="1105182"/>
          </a:xfrm>
        </p:spPr>
        <p:txBody>
          <a:bodyPr/>
          <a:lstStyle>
            <a:lvl1pPr marL="0" indent="0" algn="l">
              <a:buNone/>
              <a:defRPr sz="2400">
                <a:solidFill>
                  <a:srgbClr val="7E408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Box 11">
            <a:extLst>
              <a:ext uri="{FF2B5EF4-FFF2-40B4-BE49-F238E27FC236}">
                <a16:creationId xmlns:a16="http://schemas.microsoft.com/office/drawing/2014/main" id="{42E212EB-DD5A-6A45-9301-2B7DEB3482A4}"/>
              </a:ext>
            </a:extLst>
          </p:cNvPr>
          <p:cNvSpPr txBox="1"/>
          <p:nvPr userDrawn="1"/>
        </p:nvSpPr>
        <p:spPr>
          <a:xfrm>
            <a:off x="400050" y="6415087"/>
            <a:ext cx="3343275" cy="214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402B56"/>
                </a:solidFill>
              </a:rPr>
              <a:t>©2021 Forecast5 Analytics, A Frontline Education Company.</a:t>
            </a:r>
          </a:p>
        </p:txBody>
      </p:sp>
      <p:pic>
        <p:nvPicPr>
          <p:cNvPr id="7" name="Picture 6">
            <a:extLst>
              <a:ext uri="{FF2B5EF4-FFF2-40B4-BE49-F238E27FC236}">
                <a16:creationId xmlns:a16="http://schemas.microsoft.com/office/drawing/2014/main" id="{097E6B88-51E1-D748-8075-ABB2FBD6499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0CA6D76-8957-754A-970E-5788322D2802}"/>
              </a:ext>
            </a:extLst>
          </p:cNvPr>
          <p:cNvPicPr>
            <a:picLocks noChangeAspect="1"/>
          </p:cNvPicPr>
          <p:nvPr userDrawn="1"/>
        </p:nvPicPr>
        <p:blipFill>
          <a:blip r:embed="rId3"/>
          <a:stretch>
            <a:fillRect/>
          </a:stretch>
        </p:blipFill>
        <p:spPr>
          <a:xfrm>
            <a:off x="17606" y="0"/>
            <a:ext cx="12156787" cy="6858000"/>
          </a:xfrm>
          <a:prstGeom prst="rect">
            <a:avLst/>
          </a:prstGeom>
        </p:spPr>
      </p:pic>
    </p:spTree>
    <p:extLst>
      <p:ext uri="{BB962C8B-B14F-4D97-AF65-F5344CB8AC3E}">
        <p14:creationId xmlns:p14="http://schemas.microsoft.com/office/powerpoint/2010/main" val="330606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Cast 5Cast Plus_Title and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B7176B-6770-A647-BB8C-8B3A93ECDFFC}"/>
              </a:ext>
            </a:extLst>
          </p:cNvPr>
          <p:cNvPicPr>
            <a:picLocks noChangeAspect="1"/>
          </p:cNvPicPr>
          <p:nvPr userDrawn="1"/>
        </p:nvPicPr>
        <p:blipFill>
          <a:blip r:embed="rId2"/>
          <a:stretch>
            <a:fillRect/>
          </a:stretch>
        </p:blipFill>
        <p:spPr>
          <a:xfrm>
            <a:off x="0" y="0"/>
            <a:ext cx="12174393" cy="6858000"/>
          </a:xfrm>
          <a:prstGeom prst="rect">
            <a:avLst/>
          </a:prstGeom>
        </p:spPr>
      </p:pic>
      <p:grpSp>
        <p:nvGrpSpPr>
          <p:cNvPr id="11" name="Group 10">
            <a:extLst>
              <a:ext uri="{FF2B5EF4-FFF2-40B4-BE49-F238E27FC236}">
                <a16:creationId xmlns:a16="http://schemas.microsoft.com/office/drawing/2014/main" id="{6F7A17CE-87E9-3B48-A28B-67C7985F3947}"/>
              </a:ext>
            </a:extLst>
          </p:cNvPr>
          <p:cNvGrpSpPr/>
          <p:nvPr userDrawn="1"/>
        </p:nvGrpSpPr>
        <p:grpSpPr>
          <a:xfrm>
            <a:off x="988941" y="287054"/>
            <a:ext cx="3124314" cy="320305"/>
            <a:chOff x="2248798" y="3155950"/>
            <a:chExt cx="5326752" cy="546100"/>
          </a:xfrm>
        </p:grpSpPr>
        <p:pic>
          <p:nvPicPr>
            <p:cNvPr id="12" name="Picture 11">
              <a:extLst>
                <a:ext uri="{FF2B5EF4-FFF2-40B4-BE49-F238E27FC236}">
                  <a16:creationId xmlns:a16="http://schemas.microsoft.com/office/drawing/2014/main" id="{8CA4962B-2E39-9246-98C3-4A6E7DC09F55}"/>
                </a:ext>
              </a:extLst>
            </p:cNvPr>
            <p:cNvPicPr>
              <a:picLocks noChangeAspect="1"/>
            </p:cNvPicPr>
            <p:nvPr userDrawn="1"/>
          </p:nvPicPr>
          <p:blipFill>
            <a:blip r:embed="rId3"/>
            <a:stretch>
              <a:fillRect/>
            </a:stretch>
          </p:blipFill>
          <p:spPr>
            <a:xfrm>
              <a:off x="4616450" y="3155950"/>
              <a:ext cx="2959100" cy="546100"/>
            </a:xfrm>
            <a:prstGeom prst="rect">
              <a:avLst/>
            </a:prstGeom>
          </p:spPr>
        </p:pic>
        <p:pic>
          <p:nvPicPr>
            <p:cNvPr id="13" name="Picture 12">
              <a:extLst>
                <a:ext uri="{FF2B5EF4-FFF2-40B4-BE49-F238E27FC236}">
                  <a16:creationId xmlns:a16="http://schemas.microsoft.com/office/drawing/2014/main" id="{D37F0CF5-581F-EC40-BE9F-99D2814C9EBF}"/>
                </a:ext>
              </a:extLst>
            </p:cNvPr>
            <p:cNvPicPr>
              <a:picLocks noChangeAspect="1"/>
            </p:cNvPicPr>
            <p:nvPr userDrawn="1"/>
          </p:nvPicPr>
          <p:blipFill>
            <a:blip r:embed="rId4"/>
            <a:stretch>
              <a:fillRect/>
            </a:stretch>
          </p:blipFill>
          <p:spPr>
            <a:xfrm>
              <a:off x="2248798" y="3155950"/>
              <a:ext cx="1803400" cy="546100"/>
            </a:xfrm>
            <a:prstGeom prst="rect">
              <a:avLst/>
            </a:prstGeom>
          </p:spPr>
        </p:pic>
      </p:grpSp>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dirty="0"/>
              <a:t>Click To Add Text Headline</a:t>
            </a:r>
          </a:p>
        </p:txBody>
      </p:sp>
      <p:sp>
        <p:nvSpPr>
          <p:cNvPr id="5" name="Picture Placeholder 4">
            <a:extLst>
              <a:ext uri="{FF2B5EF4-FFF2-40B4-BE49-F238E27FC236}">
                <a16:creationId xmlns:a16="http://schemas.microsoft.com/office/drawing/2014/main" id="{9ABC9BE4-605B-0E43-87F9-E05433421D07}"/>
              </a:ext>
            </a:extLst>
          </p:cNvPr>
          <p:cNvSpPr>
            <a:spLocks noGrp="1"/>
          </p:cNvSpPr>
          <p:nvPr>
            <p:ph type="pic" sz="quarter" idx="10"/>
          </p:nvPr>
        </p:nvSpPr>
        <p:spPr>
          <a:xfrm>
            <a:off x="832985" y="1818167"/>
            <a:ext cx="10523536" cy="4117268"/>
          </a:xfrm>
        </p:spPr>
        <p:txBody>
          <a:bodyPr/>
          <a:lstStyle/>
          <a:p>
            <a:endParaRPr lang="en-US" dirty="0"/>
          </a:p>
        </p:txBody>
      </p:sp>
    </p:spTree>
    <p:extLst>
      <p:ext uri="{BB962C8B-B14F-4D97-AF65-F5344CB8AC3E}">
        <p14:creationId xmlns:p14="http://schemas.microsoft.com/office/powerpoint/2010/main" val="216957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C2280A-1720-0B44-8996-0F519B56D18F}"/>
              </a:ext>
            </a:extLst>
          </p:cNvPr>
          <p:cNvPicPr>
            <a:picLocks noChangeAspect="1"/>
          </p:cNvPicPr>
          <p:nvPr userDrawn="1"/>
        </p:nvPicPr>
        <p:blipFill>
          <a:blip r:embed="rId2"/>
          <a:stretch>
            <a:fillRect/>
          </a:stretch>
        </p:blipFill>
        <p:spPr>
          <a:xfrm>
            <a:off x="0" y="-1"/>
            <a:ext cx="12192000" cy="6928702"/>
          </a:xfrm>
          <a:prstGeom prst="rect">
            <a:avLst/>
          </a:prstGeom>
        </p:spPr>
      </p:pic>
      <p:sp>
        <p:nvSpPr>
          <p:cNvPr id="2" name="Title 1">
            <a:extLst>
              <a:ext uri="{FF2B5EF4-FFF2-40B4-BE49-F238E27FC236}">
                <a16:creationId xmlns:a16="http://schemas.microsoft.com/office/drawing/2014/main" id="{E065500D-EAAE-C34F-AB80-7346BCC05FAE}"/>
              </a:ext>
            </a:extLst>
          </p:cNvPr>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a:t>Click To Add Text Headline</a:t>
            </a:r>
          </a:p>
        </p:txBody>
      </p:sp>
      <p:sp>
        <p:nvSpPr>
          <p:cNvPr id="3" name="Text Placeholder 2">
            <a:extLst>
              <a:ext uri="{FF2B5EF4-FFF2-40B4-BE49-F238E27FC236}">
                <a16:creationId xmlns:a16="http://schemas.microsoft.com/office/drawing/2014/main" id="{A969D1D5-0A7A-7C45-AC4F-0E816606D62B}"/>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50817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and side by side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DA944A-6079-0E4A-96C9-FB3875CA9702}"/>
              </a:ext>
            </a:extLst>
          </p:cNvPr>
          <p:cNvPicPr>
            <a:picLocks noChangeAspect="1"/>
          </p:cNvPicPr>
          <p:nvPr userDrawn="1"/>
        </p:nvPicPr>
        <p:blipFill>
          <a:blip r:embed="rId2"/>
          <a:stretch>
            <a:fillRect/>
          </a:stretch>
        </p:blipFill>
        <p:spPr>
          <a:xfrm>
            <a:off x="1" y="0"/>
            <a:ext cx="12191999" cy="6877864"/>
          </a:xfrm>
          <a:prstGeom prst="rect">
            <a:avLst/>
          </a:prstGeom>
        </p:spPr>
      </p:pic>
      <p:sp>
        <p:nvSpPr>
          <p:cNvPr id="2" name="Title 1">
            <a:extLst>
              <a:ext uri="{FF2B5EF4-FFF2-40B4-BE49-F238E27FC236}">
                <a16:creationId xmlns:a16="http://schemas.microsoft.com/office/drawing/2014/main" id="{8678A42C-2022-1F4B-AEF6-580844E5C2EF}"/>
              </a:ext>
            </a:extLst>
          </p:cNvPr>
          <p:cNvSpPr>
            <a:spLocks noGrp="1"/>
          </p:cNvSpPr>
          <p:nvPr>
            <p:ph type="title" hasCustomPrompt="1"/>
          </p:nvPr>
        </p:nvSpPr>
        <p:spPr/>
        <p:txBody>
          <a:bodyPr/>
          <a:lstStyle/>
          <a:p>
            <a:r>
              <a:rPr lang="en-US" dirty="0"/>
              <a:t>Click To Add Text Headline</a:t>
            </a:r>
          </a:p>
        </p:txBody>
      </p:sp>
      <p:sp>
        <p:nvSpPr>
          <p:cNvPr id="3" name="Content Placeholder 2">
            <a:extLst>
              <a:ext uri="{FF2B5EF4-FFF2-40B4-BE49-F238E27FC236}">
                <a16:creationId xmlns:a16="http://schemas.microsoft.com/office/drawing/2014/main" id="{0B7DA124-8752-CD4F-8350-B110B1C2B756}"/>
              </a:ext>
            </a:extLst>
          </p:cNvPr>
          <p:cNvSpPr>
            <a:spLocks noGrp="1"/>
          </p:cNvSpPr>
          <p:nvPr>
            <p:ph sz="half" idx="1" hasCustomPrompt="1"/>
          </p:nvPr>
        </p:nvSpPr>
        <p:spPr>
          <a:xfrm>
            <a:off x="838200" y="1825625"/>
            <a:ext cx="5181600" cy="4351338"/>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846113-3A7B-864D-B5C1-951710E7E33A}"/>
              </a:ext>
            </a:extLst>
          </p:cNvPr>
          <p:cNvSpPr>
            <a:spLocks noGrp="1"/>
          </p:cNvSpPr>
          <p:nvPr>
            <p:ph sz="half" idx="2" hasCustomPrompt="1"/>
          </p:nvPr>
        </p:nvSpPr>
        <p:spPr>
          <a:xfrm>
            <a:off x="6172200" y="1825625"/>
            <a:ext cx="5181600" cy="4351338"/>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17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B9F5A8-8055-A145-8BE7-525616ACE4EC}"/>
              </a:ext>
            </a:extLst>
          </p:cNvPr>
          <p:cNvPicPr>
            <a:picLocks noChangeAspect="1"/>
          </p:cNvPicPr>
          <p:nvPr userDrawn="1"/>
        </p:nvPicPr>
        <p:blipFill>
          <a:blip r:embed="rId2"/>
          <a:stretch>
            <a:fillRect/>
          </a:stretch>
        </p:blipFill>
        <p:spPr>
          <a:xfrm>
            <a:off x="1" y="-1"/>
            <a:ext cx="12192000" cy="6877865"/>
          </a:xfrm>
          <a:prstGeom prst="rect">
            <a:avLst/>
          </a:prstGeom>
        </p:spPr>
      </p:pic>
      <p:sp>
        <p:nvSpPr>
          <p:cNvPr id="2" name="Title 1">
            <a:extLst>
              <a:ext uri="{FF2B5EF4-FFF2-40B4-BE49-F238E27FC236}">
                <a16:creationId xmlns:a16="http://schemas.microsoft.com/office/drawing/2014/main" id="{96DE0599-43F4-6D43-A530-644EF444BD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483372-0F5E-1E46-8BB3-B22FEEEF4D92}"/>
              </a:ext>
            </a:extLst>
          </p:cNvPr>
          <p:cNvSpPr>
            <a:spLocks noGrp="1"/>
          </p:cNvSpPr>
          <p:nvPr>
            <p:ph type="body" idx="1" hasCustomPrompt="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 click to add</a:t>
            </a:r>
            <a:br>
              <a:rPr lang="en-US" dirty="0"/>
            </a:br>
            <a:r>
              <a:rPr lang="en-US" dirty="0"/>
              <a:t>text click to add text</a:t>
            </a:r>
          </a:p>
        </p:txBody>
      </p:sp>
      <p:sp>
        <p:nvSpPr>
          <p:cNvPr id="4" name="Content Placeholder 3">
            <a:extLst>
              <a:ext uri="{FF2B5EF4-FFF2-40B4-BE49-F238E27FC236}">
                <a16:creationId xmlns:a16="http://schemas.microsoft.com/office/drawing/2014/main" id="{8E2618CF-8B54-1346-9749-B6E5705BDACC}"/>
              </a:ext>
            </a:extLst>
          </p:cNvPr>
          <p:cNvSpPr>
            <a:spLocks noGrp="1"/>
          </p:cNvSpPr>
          <p:nvPr>
            <p:ph sz="half" idx="2" hasCustomPrompt="1"/>
          </p:nvPr>
        </p:nvSpPr>
        <p:spPr>
          <a:xfrm>
            <a:off x="839788" y="2505075"/>
            <a:ext cx="5157787" cy="3684588"/>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D676E9C6-5C14-8640-851E-221581C53DCE}"/>
              </a:ext>
            </a:extLst>
          </p:cNvPr>
          <p:cNvSpPr>
            <a:spLocks noGrp="1"/>
          </p:cNvSpPr>
          <p:nvPr>
            <p:ph type="pic" sz="quarter" idx="10"/>
          </p:nvPr>
        </p:nvSpPr>
        <p:spPr>
          <a:xfrm>
            <a:off x="6029326" y="1700212"/>
            <a:ext cx="5357812" cy="4243387"/>
          </a:xfrm>
        </p:spPr>
        <p:txBody>
          <a:bodyPr/>
          <a:lstStyle>
            <a:lvl1pPr marL="0" indent="0">
              <a:buNone/>
              <a:defRPr/>
            </a:lvl1pPr>
          </a:lstStyle>
          <a:p>
            <a:endParaRPr lang="en-US" dirty="0"/>
          </a:p>
        </p:txBody>
      </p:sp>
    </p:spTree>
    <p:extLst>
      <p:ext uri="{BB962C8B-B14F-4D97-AF65-F5344CB8AC3E}">
        <p14:creationId xmlns:p14="http://schemas.microsoft.com/office/powerpoint/2010/main" val="162625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097C1-EC51-CC41-8355-2AD16794208D}"/>
              </a:ext>
            </a:extLst>
          </p:cNvPr>
          <p:cNvPicPr>
            <a:picLocks noChangeAspect="1"/>
          </p:cNvPicPr>
          <p:nvPr userDrawn="1"/>
        </p:nvPicPr>
        <p:blipFill>
          <a:blip r:embed="rId2"/>
          <a:stretch>
            <a:fillRect/>
          </a:stretch>
        </p:blipFill>
        <p:spPr>
          <a:xfrm>
            <a:off x="0" y="-1"/>
            <a:ext cx="12192000" cy="6877865"/>
          </a:xfrm>
          <a:prstGeom prst="rect">
            <a:avLst/>
          </a:prstGeom>
        </p:spPr>
      </p:pic>
      <p:sp>
        <p:nvSpPr>
          <p:cNvPr id="2" name="Title 1">
            <a:extLst>
              <a:ext uri="{FF2B5EF4-FFF2-40B4-BE49-F238E27FC236}">
                <a16:creationId xmlns:a16="http://schemas.microsoft.com/office/drawing/2014/main" id="{611BD5EC-D971-2C40-881D-9220E06791C3}"/>
              </a:ext>
            </a:extLst>
          </p:cNvPr>
          <p:cNvSpPr>
            <a:spLocks noGrp="1"/>
          </p:cNvSpPr>
          <p:nvPr>
            <p:ph type="title" hasCustomPrompt="1"/>
          </p:nvPr>
        </p:nvSpPr>
        <p:spPr>
          <a:xfrm>
            <a:off x="1793031" y="1832220"/>
            <a:ext cx="8262601" cy="1201727"/>
          </a:xfrm>
        </p:spPr>
        <p:txBody>
          <a:bodyPr anchor="t"/>
          <a:lstStyle/>
          <a:p>
            <a:r>
              <a:rPr lang="en-US" dirty="0"/>
              <a:t>Text Headline Second Line Optional Text Headline Second Line Optional</a:t>
            </a:r>
          </a:p>
        </p:txBody>
      </p:sp>
      <p:sp>
        <p:nvSpPr>
          <p:cNvPr id="5" name="Text Placeholder 4">
            <a:extLst>
              <a:ext uri="{FF2B5EF4-FFF2-40B4-BE49-F238E27FC236}">
                <a16:creationId xmlns:a16="http://schemas.microsoft.com/office/drawing/2014/main" id="{8C189FE5-E57B-9347-9885-A2E78F52F706}"/>
              </a:ext>
            </a:extLst>
          </p:cNvPr>
          <p:cNvSpPr>
            <a:spLocks noGrp="1"/>
          </p:cNvSpPr>
          <p:nvPr>
            <p:ph type="body" sz="quarter" idx="10" hasCustomPrompt="1"/>
          </p:nvPr>
        </p:nvSpPr>
        <p:spPr>
          <a:xfrm>
            <a:off x="1796913" y="3121331"/>
            <a:ext cx="8261487" cy="2198669"/>
          </a:xfrm>
        </p:spPr>
        <p:txBody>
          <a:bodyPr/>
          <a:lstStyle>
            <a:lvl1pPr marL="0" indent="0" algn="l">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Click to add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123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ED9405-1580-0F44-80CB-9ADA3B1A894E}"/>
              </a:ext>
            </a:extLst>
          </p:cNvPr>
          <p:cNvPicPr>
            <a:picLocks noChangeAspect="1"/>
          </p:cNvPicPr>
          <p:nvPr userDrawn="1"/>
        </p:nvPicPr>
        <p:blipFill>
          <a:blip r:embed="rId2"/>
          <a:stretch>
            <a:fillRect/>
          </a:stretch>
        </p:blipFill>
        <p:spPr>
          <a:xfrm>
            <a:off x="2" y="0"/>
            <a:ext cx="12191998" cy="6877864"/>
          </a:xfrm>
          <a:prstGeom prst="rect">
            <a:avLst/>
          </a:prstGeom>
        </p:spPr>
      </p:pic>
      <p:sp>
        <p:nvSpPr>
          <p:cNvPr id="6" name="Rectangle 5">
            <a:extLst>
              <a:ext uri="{FF2B5EF4-FFF2-40B4-BE49-F238E27FC236}">
                <a16:creationId xmlns:a16="http://schemas.microsoft.com/office/drawing/2014/main" id="{75A9FC74-4CA1-EF48-B4AC-2B3D21FB9E4F}"/>
              </a:ext>
            </a:extLst>
          </p:cNvPr>
          <p:cNvSpPr/>
          <p:nvPr userDrawn="1"/>
        </p:nvSpPr>
        <p:spPr>
          <a:xfrm>
            <a:off x="-1" y="1514475"/>
            <a:ext cx="12192001" cy="3629026"/>
          </a:xfrm>
          <a:prstGeom prst="rect">
            <a:avLst/>
          </a:prstGeom>
          <a:solidFill>
            <a:schemeClr val="bg1">
              <a:alpha val="747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F6946AD-DF82-FF42-BB84-0C51BD1B9C09}"/>
              </a:ext>
            </a:extLst>
          </p:cNvPr>
          <p:cNvSpPr>
            <a:spLocks noGrp="1"/>
          </p:cNvSpPr>
          <p:nvPr>
            <p:ph type="body" sz="quarter" idx="10" hasCustomPrompt="1"/>
          </p:nvPr>
        </p:nvSpPr>
        <p:spPr>
          <a:xfrm>
            <a:off x="1385887" y="2200275"/>
            <a:ext cx="4229101" cy="29718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367A6EB9-E30D-4F41-839B-1EE21989C4E3}"/>
              </a:ext>
            </a:extLst>
          </p:cNvPr>
          <p:cNvSpPr>
            <a:spLocks noGrp="1"/>
          </p:cNvSpPr>
          <p:nvPr>
            <p:ph type="body" sz="quarter" idx="11" hasCustomPrompt="1"/>
          </p:nvPr>
        </p:nvSpPr>
        <p:spPr>
          <a:xfrm>
            <a:off x="6872139" y="2209800"/>
            <a:ext cx="5099901" cy="29718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5507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A6CBD8-33DF-8942-AEAA-91A5E961CE67}"/>
              </a:ext>
            </a:extLst>
          </p:cNvPr>
          <p:cNvPicPr>
            <a:picLocks noChangeAspect="1"/>
          </p:cNvPicPr>
          <p:nvPr userDrawn="1"/>
        </p:nvPicPr>
        <p:blipFill>
          <a:blip r:embed="rId2"/>
          <a:stretch>
            <a:fillRect/>
          </a:stretch>
        </p:blipFill>
        <p:spPr>
          <a:xfrm>
            <a:off x="2" y="-1"/>
            <a:ext cx="12191998" cy="6947555"/>
          </a:xfrm>
          <a:prstGeom prst="rect">
            <a:avLst/>
          </a:prstGeom>
        </p:spPr>
      </p:pic>
      <p:sp>
        <p:nvSpPr>
          <p:cNvPr id="7" name="Text Placeholder 4">
            <a:extLst>
              <a:ext uri="{FF2B5EF4-FFF2-40B4-BE49-F238E27FC236}">
                <a16:creationId xmlns:a16="http://schemas.microsoft.com/office/drawing/2014/main" id="{367A6EB9-E30D-4F41-839B-1EE21989C4E3}"/>
              </a:ext>
            </a:extLst>
          </p:cNvPr>
          <p:cNvSpPr>
            <a:spLocks noGrp="1"/>
          </p:cNvSpPr>
          <p:nvPr>
            <p:ph type="body" sz="quarter" idx="11" hasCustomPrompt="1"/>
          </p:nvPr>
        </p:nvSpPr>
        <p:spPr>
          <a:xfrm>
            <a:off x="1666875" y="1609726"/>
            <a:ext cx="9105900" cy="196215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 Click To Add Text Click To Add Text Click To Add Text Click To Add Text Click To Add"</a:t>
            </a:r>
          </a:p>
          <a:p>
            <a:pPr lvl="0"/>
            <a:endParaRPr lang="en-US" dirty="0"/>
          </a:p>
        </p:txBody>
      </p:sp>
      <p:sp>
        <p:nvSpPr>
          <p:cNvPr id="4" name="Text Placeholder 3">
            <a:extLst>
              <a:ext uri="{FF2B5EF4-FFF2-40B4-BE49-F238E27FC236}">
                <a16:creationId xmlns:a16="http://schemas.microsoft.com/office/drawing/2014/main" id="{82D028DA-ADC6-1049-8B43-2672C14E0FE6}"/>
              </a:ext>
            </a:extLst>
          </p:cNvPr>
          <p:cNvSpPr>
            <a:spLocks noGrp="1"/>
          </p:cNvSpPr>
          <p:nvPr>
            <p:ph type="body" sz="quarter" idx="12" hasCustomPrompt="1"/>
          </p:nvPr>
        </p:nvSpPr>
        <p:spPr>
          <a:xfrm>
            <a:off x="6472238" y="3800477"/>
            <a:ext cx="4286250" cy="700087"/>
          </a:xfrm>
          <a:noFill/>
        </p:spPr>
        <p:txBody>
          <a:bodyPr>
            <a:normAutofit/>
          </a:bodyPr>
          <a:lstStyle>
            <a:lvl1pPr marL="0" indent="0" algn="r">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p>
        </p:txBody>
      </p:sp>
    </p:spTree>
    <p:extLst>
      <p:ext uri="{BB962C8B-B14F-4D97-AF65-F5344CB8AC3E}">
        <p14:creationId xmlns:p14="http://schemas.microsoft.com/office/powerpoint/2010/main" val="226827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FDA8B1-88B1-F74F-9745-5D5AB1668FA0}"/>
              </a:ext>
            </a:extLst>
          </p:cNvPr>
          <p:cNvPicPr>
            <a:picLocks noChangeAspect="1"/>
          </p:cNvPicPr>
          <p:nvPr userDrawn="1"/>
        </p:nvPicPr>
        <p:blipFill>
          <a:blip r:embed="rId2"/>
          <a:stretch>
            <a:fillRect/>
          </a:stretch>
        </p:blipFill>
        <p:spPr>
          <a:xfrm>
            <a:off x="0" y="-60635"/>
            <a:ext cx="12264272" cy="6918635"/>
          </a:xfrm>
          <a:prstGeom prst="rect">
            <a:avLst/>
          </a:prstGeom>
        </p:spPr>
      </p:pic>
      <p:sp>
        <p:nvSpPr>
          <p:cNvPr id="2" name="Title 1">
            <a:extLst>
              <a:ext uri="{FF2B5EF4-FFF2-40B4-BE49-F238E27FC236}">
                <a16:creationId xmlns:a16="http://schemas.microsoft.com/office/drawing/2014/main" id="{3BDDFFB3-7912-7A41-9CF1-C69A05FBB1EA}"/>
              </a:ext>
            </a:extLst>
          </p:cNvPr>
          <p:cNvSpPr>
            <a:spLocks noGrp="1"/>
          </p:cNvSpPr>
          <p:nvPr>
            <p:ph type="title" hasCustomPrompt="1"/>
          </p:nvPr>
        </p:nvSpPr>
        <p:spPr>
          <a:xfrm>
            <a:off x="839788" y="457200"/>
            <a:ext cx="10516733" cy="693964"/>
          </a:xfrm>
        </p:spPr>
        <p:txBody>
          <a:bodyPr anchor="t"/>
          <a:lstStyle>
            <a:lvl1pPr>
              <a:defRPr sz="3200"/>
            </a:lvl1pPr>
          </a:lstStyle>
          <a:p>
            <a:r>
              <a:rPr lang="en-US" dirty="0"/>
              <a:t>Click to add text here click to add text here</a:t>
            </a:r>
          </a:p>
        </p:txBody>
      </p:sp>
      <p:sp>
        <p:nvSpPr>
          <p:cNvPr id="4" name="Text Placeholder 3">
            <a:extLst>
              <a:ext uri="{FF2B5EF4-FFF2-40B4-BE49-F238E27FC236}">
                <a16:creationId xmlns:a16="http://schemas.microsoft.com/office/drawing/2014/main" id="{83D96EEF-3859-C24F-9CD8-34671939E56B}"/>
              </a:ext>
            </a:extLst>
          </p:cNvPr>
          <p:cNvSpPr>
            <a:spLocks noGrp="1"/>
          </p:cNvSpPr>
          <p:nvPr>
            <p:ph type="body" sz="half" idx="2" hasCustomPrompt="1"/>
          </p:nvPr>
        </p:nvSpPr>
        <p:spPr>
          <a:xfrm>
            <a:off x="839788" y="5216978"/>
            <a:ext cx="9610498" cy="652009"/>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 here click to add text here</a:t>
            </a:r>
          </a:p>
        </p:txBody>
      </p:sp>
      <p:sp>
        <p:nvSpPr>
          <p:cNvPr id="7" name="Picture Placeholder 6">
            <a:extLst>
              <a:ext uri="{FF2B5EF4-FFF2-40B4-BE49-F238E27FC236}">
                <a16:creationId xmlns:a16="http://schemas.microsoft.com/office/drawing/2014/main" id="{FF935E74-0607-7D41-9F85-8B6F3784B79D}"/>
              </a:ext>
            </a:extLst>
          </p:cNvPr>
          <p:cNvSpPr>
            <a:spLocks noGrp="1"/>
          </p:cNvSpPr>
          <p:nvPr>
            <p:ph type="pic" sz="quarter" idx="10"/>
          </p:nvPr>
        </p:nvSpPr>
        <p:spPr>
          <a:xfrm>
            <a:off x="840468" y="1167492"/>
            <a:ext cx="10516053" cy="3927021"/>
          </a:xfrm>
        </p:spPr>
        <p:txBody>
          <a:bodyPr/>
          <a:lstStyle/>
          <a:p>
            <a:endParaRPr lang="en-US"/>
          </a:p>
        </p:txBody>
      </p:sp>
    </p:spTree>
    <p:extLst>
      <p:ext uri="{BB962C8B-B14F-4D97-AF65-F5344CB8AC3E}">
        <p14:creationId xmlns:p14="http://schemas.microsoft.com/office/powerpoint/2010/main" val="377644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6A0698-D9E4-B24D-BB82-44542A4E828A}"/>
              </a:ext>
            </a:extLst>
          </p:cNvPr>
          <p:cNvPicPr>
            <a:picLocks noChangeAspect="1"/>
          </p:cNvPicPr>
          <p:nvPr userDrawn="1"/>
        </p:nvPicPr>
        <p:blipFill>
          <a:blip r:embed="rId2"/>
          <a:stretch>
            <a:fillRect/>
          </a:stretch>
        </p:blipFill>
        <p:spPr>
          <a:xfrm>
            <a:off x="0" y="-60635"/>
            <a:ext cx="12264272" cy="6918635"/>
          </a:xfrm>
          <a:prstGeom prst="rect">
            <a:avLst/>
          </a:prstGeom>
        </p:spPr>
      </p:pic>
      <p:sp>
        <p:nvSpPr>
          <p:cNvPr id="2" name="Title 1">
            <a:extLst>
              <a:ext uri="{FF2B5EF4-FFF2-40B4-BE49-F238E27FC236}">
                <a16:creationId xmlns:a16="http://schemas.microsoft.com/office/drawing/2014/main" id="{DE0C7700-FC4F-BB47-9657-73B0368CEA18}"/>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Click to add text here add text here</a:t>
            </a:r>
          </a:p>
        </p:txBody>
      </p:sp>
      <p:sp>
        <p:nvSpPr>
          <p:cNvPr id="3" name="Picture Placeholder 2">
            <a:extLst>
              <a:ext uri="{FF2B5EF4-FFF2-40B4-BE49-F238E27FC236}">
                <a16:creationId xmlns:a16="http://schemas.microsoft.com/office/drawing/2014/main" id="{803F581F-182F-3B42-A7AA-F357A6B55D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B4A938-8C49-4142-B554-5D92FB0AE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2609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C5F3E6-AF34-A64E-9252-9EFF2DDB073E}"/>
              </a:ext>
            </a:extLst>
          </p:cNvPr>
          <p:cNvPicPr>
            <a:picLocks noChangeAspect="1"/>
          </p:cNvPicPr>
          <p:nvPr userDrawn="1"/>
        </p:nvPicPr>
        <p:blipFill>
          <a:blip r:embed="rId2"/>
          <a:stretch>
            <a:fillRect/>
          </a:stretch>
        </p:blipFill>
        <p:spPr>
          <a:xfrm>
            <a:off x="1" y="-1"/>
            <a:ext cx="12192000" cy="6877865"/>
          </a:xfrm>
          <a:prstGeom prst="rect">
            <a:avLst/>
          </a:prstGeom>
        </p:spPr>
      </p:pic>
      <p:sp>
        <p:nvSpPr>
          <p:cNvPr id="3" name="Footer Placeholder 2">
            <a:extLst>
              <a:ext uri="{FF2B5EF4-FFF2-40B4-BE49-F238E27FC236}">
                <a16:creationId xmlns:a16="http://schemas.microsoft.com/office/drawing/2014/main" id="{3E335AA1-95FF-894B-8B76-754C59B8D8A4}"/>
              </a:ext>
            </a:extLst>
          </p:cNvPr>
          <p:cNvSpPr>
            <a:spLocks noGrp="1"/>
          </p:cNvSpPr>
          <p:nvPr>
            <p:ph type="ftr" sz="quarter" idx="10"/>
          </p:nvPr>
        </p:nvSpPr>
        <p:spPr>
          <a:xfrm>
            <a:off x="373675" y="6372392"/>
            <a:ext cx="4114800" cy="365125"/>
          </a:xfrm>
        </p:spPr>
        <p:txBody>
          <a:bodyPr/>
          <a:lstStyle>
            <a:lvl1pPr>
              <a:defRPr sz="700">
                <a:solidFill>
                  <a:srgbClr val="7C4182"/>
                </a:solidFill>
              </a:defRPr>
            </a:lvl1pPr>
          </a:lstStyle>
          <a:p>
            <a:r>
              <a:rPr lang="en-US" dirty="0"/>
              <a:t>©2021 Forecast5 Analytics, A Frontline Education Company.</a:t>
            </a:r>
          </a:p>
        </p:txBody>
      </p:sp>
    </p:spTree>
    <p:extLst>
      <p:ext uri="{BB962C8B-B14F-4D97-AF65-F5344CB8AC3E}">
        <p14:creationId xmlns:p14="http://schemas.microsoft.com/office/powerpoint/2010/main" val="410053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5/Frontline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9FE6B3-52FF-1745-8F79-B70A1A13692B}"/>
              </a:ext>
            </a:extLst>
          </p:cNvPr>
          <p:cNvGrpSpPr/>
          <p:nvPr userDrawn="1"/>
        </p:nvGrpSpPr>
        <p:grpSpPr>
          <a:xfrm>
            <a:off x="0" y="0"/>
            <a:ext cx="12192000" cy="6858000"/>
            <a:chOff x="0" y="0"/>
            <a:chExt cx="12192000" cy="6858000"/>
          </a:xfrm>
        </p:grpSpPr>
        <p:sp>
          <p:nvSpPr>
            <p:cNvPr id="7" name="Rectangle 6">
              <a:extLst>
                <a:ext uri="{FF2B5EF4-FFF2-40B4-BE49-F238E27FC236}">
                  <a16:creationId xmlns:a16="http://schemas.microsoft.com/office/drawing/2014/main" id="{D5EC5996-5ADF-AB4A-B345-A738E942722D}"/>
                </a:ext>
              </a:extLst>
            </p:cNvPr>
            <p:cNvSpPr/>
            <p:nvPr userDrawn="1"/>
          </p:nvSpPr>
          <p:spPr>
            <a:xfrm>
              <a:off x="9978887" y="6072809"/>
              <a:ext cx="2213113" cy="785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CBE6C4-C662-0648-BEE3-9E20C5936B0F}"/>
                </a:ext>
              </a:extLst>
            </p:cNvPr>
            <p:cNvPicPr>
              <a:picLocks noChangeAspect="1"/>
            </p:cNvPicPr>
            <p:nvPr userDrawn="1"/>
          </p:nvPicPr>
          <p:blipFill rotWithShape="1">
            <a:blip r:embed="rId2">
              <a:alphaModFix amt="70000"/>
            </a:blip>
            <a:srcRect b="13068"/>
            <a:stretch/>
          </p:blipFill>
          <p:spPr>
            <a:xfrm>
              <a:off x="0" y="0"/>
              <a:ext cx="12192000" cy="6858000"/>
            </a:xfrm>
            <a:prstGeom prst="rect">
              <a:avLst/>
            </a:prstGeom>
            <a:effectLst>
              <a:outerShdw blurRad="50800" dist="50800" dir="774868" sx="1000" sy="1000" algn="ctr" rotWithShape="0">
                <a:srgbClr val="000000"/>
              </a:outerShdw>
            </a:effectLst>
          </p:spPr>
        </p:pic>
        <p:pic>
          <p:nvPicPr>
            <p:cNvPr id="4" name="Picture 3">
              <a:extLst>
                <a:ext uri="{FF2B5EF4-FFF2-40B4-BE49-F238E27FC236}">
                  <a16:creationId xmlns:a16="http://schemas.microsoft.com/office/drawing/2014/main" id="{41B8D5A6-B9B1-5148-ADAE-472064EFC917}"/>
                </a:ext>
              </a:extLst>
            </p:cNvPr>
            <p:cNvPicPr>
              <a:picLocks noChangeAspect="1"/>
            </p:cNvPicPr>
            <p:nvPr userDrawn="1"/>
          </p:nvPicPr>
          <p:blipFill>
            <a:blip r:embed="rId3"/>
            <a:stretch>
              <a:fillRect/>
            </a:stretch>
          </p:blipFill>
          <p:spPr>
            <a:xfrm>
              <a:off x="1929467" y="2488979"/>
              <a:ext cx="9084906" cy="1612900"/>
            </a:xfrm>
            <a:prstGeom prst="rect">
              <a:avLst/>
            </a:prstGeom>
          </p:spPr>
        </p:pic>
      </p:grpSp>
    </p:spTree>
    <p:extLst>
      <p:ext uri="{BB962C8B-B14F-4D97-AF65-F5344CB8AC3E}">
        <p14:creationId xmlns:p14="http://schemas.microsoft.com/office/powerpoint/2010/main" val="3797716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988292-2222-4449-8A5D-C1F81C2E522D}"/>
              </a:ext>
            </a:extLst>
          </p:cNvPr>
          <p:cNvPicPr>
            <a:picLocks noChangeAspect="1"/>
          </p:cNvPicPr>
          <p:nvPr userDrawn="1"/>
        </p:nvPicPr>
        <p:blipFill>
          <a:blip r:embed="rId2"/>
          <a:stretch>
            <a:fillRect/>
          </a:stretch>
        </p:blipFill>
        <p:spPr>
          <a:xfrm>
            <a:off x="0" y="-19865"/>
            <a:ext cx="12192000" cy="6877865"/>
          </a:xfrm>
          <a:prstGeom prst="rect">
            <a:avLst/>
          </a:prstGeom>
        </p:spPr>
      </p:pic>
      <p:sp>
        <p:nvSpPr>
          <p:cNvPr id="2" name="Title 1">
            <a:extLst>
              <a:ext uri="{FF2B5EF4-FFF2-40B4-BE49-F238E27FC236}">
                <a16:creationId xmlns:a16="http://schemas.microsoft.com/office/drawing/2014/main" id="{346C6036-4F4A-4C44-BB9F-38E3A61D920B}"/>
              </a:ext>
            </a:extLst>
          </p:cNvPr>
          <p:cNvSpPr>
            <a:spLocks noGrp="1"/>
          </p:cNvSpPr>
          <p:nvPr>
            <p:ph type="title" hasCustomPrompt="1"/>
          </p:nvPr>
        </p:nvSpPr>
        <p:spPr>
          <a:xfrm>
            <a:off x="372979" y="2674109"/>
            <a:ext cx="10515600" cy="1325563"/>
          </a:xfrm>
        </p:spPr>
        <p:txBody>
          <a:bodyPr>
            <a:normAutofit/>
          </a:bodyPr>
          <a:lstStyle>
            <a:lvl1pPr>
              <a:defRPr sz="6000">
                <a:solidFill>
                  <a:srgbClr val="734082"/>
                </a:solidFill>
              </a:defRPr>
            </a:lvl1pPr>
          </a:lstStyle>
          <a:p>
            <a:r>
              <a:rPr lang="en-US" dirty="0"/>
              <a:t>THANK YOU</a:t>
            </a:r>
          </a:p>
        </p:txBody>
      </p:sp>
      <p:sp>
        <p:nvSpPr>
          <p:cNvPr id="3" name="Footer Placeholder 2">
            <a:extLst>
              <a:ext uri="{FF2B5EF4-FFF2-40B4-BE49-F238E27FC236}">
                <a16:creationId xmlns:a16="http://schemas.microsoft.com/office/drawing/2014/main" id="{3E335AA1-95FF-894B-8B76-754C59B8D8A4}"/>
              </a:ext>
            </a:extLst>
          </p:cNvPr>
          <p:cNvSpPr>
            <a:spLocks noGrp="1"/>
          </p:cNvSpPr>
          <p:nvPr>
            <p:ph type="ftr" sz="quarter" idx="10"/>
          </p:nvPr>
        </p:nvSpPr>
        <p:spPr>
          <a:xfrm>
            <a:off x="373675" y="6372392"/>
            <a:ext cx="4114800" cy="365125"/>
          </a:xfrm>
          <a:noFill/>
        </p:spPr>
        <p:txBody>
          <a:bodyPr/>
          <a:lstStyle>
            <a:lvl1pPr>
              <a:defRPr>
                <a:solidFill>
                  <a:srgbClr val="402B56"/>
                </a:solidFill>
              </a:defRPr>
            </a:lvl1pPr>
          </a:lstStyle>
          <a:p>
            <a:r>
              <a:rPr lang="en-US" dirty="0"/>
              <a:t>©2021 Forecast5 Analytics, A Frontline Education Company.</a:t>
            </a:r>
          </a:p>
        </p:txBody>
      </p:sp>
    </p:spTree>
    <p:extLst>
      <p:ext uri="{BB962C8B-B14F-4D97-AF65-F5344CB8AC3E}">
        <p14:creationId xmlns:p14="http://schemas.microsoft.com/office/powerpoint/2010/main" val="1318967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Maps Analytics Solu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35F58-9210-5C43-AB61-EE895AF44D56}"/>
              </a:ext>
            </a:extLst>
          </p:cNvPr>
          <p:cNvPicPr>
            <a:picLocks noChangeAspect="1"/>
          </p:cNvPicPr>
          <p:nvPr userDrawn="1"/>
        </p:nvPicPr>
        <p:blipFill>
          <a:blip r:embed="rId2"/>
          <a:stretch>
            <a:fillRect/>
          </a:stretch>
        </p:blipFill>
        <p:spPr>
          <a:xfrm>
            <a:off x="0" y="-1"/>
            <a:ext cx="12192000" cy="6877865"/>
          </a:xfrm>
          <a:prstGeom prst="rect">
            <a:avLst/>
          </a:prstGeom>
        </p:spPr>
      </p:pic>
      <p:pic>
        <p:nvPicPr>
          <p:cNvPr id="6" name="Picture 5">
            <a:extLst>
              <a:ext uri="{FF2B5EF4-FFF2-40B4-BE49-F238E27FC236}">
                <a16:creationId xmlns:a16="http://schemas.microsoft.com/office/drawing/2014/main" id="{5019870E-C022-2C42-9616-30FDBDB6A3C0}"/>
              </a:ext>
            </a:extLst>
          </p:cNvPr>
          <p:cNvPicPr>
            <a:picLocks noChangeAspect="1"/>
          </p:cNvPicPr>
          <p:nvPr userDrawn="1"/>
        </p:nvPicPr>
        <p:blipFill>
          <a:blip r:embed="rId3"/>
          <a:stretch>
            <a:fillRect/>
          </a:stretch>
        </p:blipFill>
        <p:spPr>
          <a:xfrm>
            <a:off x="576727" y="414493"/>
            <a:ext cx="1187337" cy="341457"/>
          </a:xfrm>
          <a:prstGeom prst="rect">
            <a:avLst/>
          </a:prstGeom>
        </p:spPr>
      </p:pic>
    </p:spTree>
    <p:extLst>
      <p:ext uri="{BB962C8B-B14F-4D97-AF65-F5344CB8AC3E}">
        <p14:creationId xmlns:p14="http://schemas.microsoft.com/office/powerpoint/2010/main" val="2659904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B106-B1D7-4A2D-A9A8-D51EF32B49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D6AAB-5687-46DE-9375-078679C31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5244-9A2E-46FB-8FD3-397ED450A85A}"/>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5" name="Footer Placeholder 4">
            <a:extLst>
              <a:ext uri="{FF2B5EF4-FFF2-40B4-BE49-F238E27FC236}">
                <a16:creationId xmlns:a16="http://schemas.microsoft.com/office/drawing/2014/main" id="{B3F6971B-7761-476D-908E-B98143B96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C40B1-8C72-4990-90D0-98C09A206C87}"/>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368013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488F-7C1F-43A9-8AFB-B7B01404C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B6DD4E-D738-4606-854D-02CE2D0CA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99248-CA37-4634-8CBC-499A149AF54D}"/>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5" name="Footer Placeholder 4">
            <a:extLst>
              <a:ext uri="{FF2B5EF4-FFF2-40B4-BE49-F238E27FC236}">
                <a16:creationId xmlns:a16="http://schemas.microsoft.com/office/drawing/2014/main" id="{A0CBF292-2802-4B42-89DA-A9AB9E507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C78F8-C098-4E9D-816D-1DCEC1ADE238}"/>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3444233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AA10-F669-4D19-86E7-B1431511F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A888DB-0F5D-441D-94B7-ACB4A1CD9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0F80D9-5AD6-476F-B12F-6D3C9A452758}"/>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5" name="Footer Placeholder 4">
            <a:extLst>
              <a:ext uri="{FF2B5EF4-FFF2-40B4-BE49-F238E27FC236}">
                <a16:creationId xmlns:a16="http://schemas.microsoft.com/office/drawing/2014/main" id="{A7F33F42-5374-428B-AC0A-D0A6AA338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238E7-D7D9-44CD-A949-E401C60110F7}"/>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3778935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E99C-FBA3-44F6-AA3F-5EFB7F46D5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A311A-9575-4ED5-98FA-94B6D1341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9A4B7-DA20-4680-A1A8-3FB969530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FC9CCA-5F4A-4732-A78B-D3A8543193A9}"/>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6" name="Footer Placeholder 5">
            <a:extLst>
              <a:ext uri="{FF2B5EF4-FFF2-40B4-BE49-F238E27FC236}">
                <a16:creationId xmlns:a16="http://schemas.microsoft.com/office/drawing/2014/main" id="{337E1282-2AFD-4537-99BD-41418B0CC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5A49E-0D08-4A70-942D-C3B06D168943}"/>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99386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6B4E-CA79-45B7-9E64-75578D559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22E526-7C18-4656-AD78-FEBC4BD2B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6EA8B-D141-4ECF-8957-E689EA11A4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29513-F55E-48FE-860F-A16A15A02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19FD0-C3C9-4C5D-BD50-A16654FC59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2D549-5B19-4A05-9759-D7B0B3D0E7E8}"/>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8" name="Footer Placeholder 7">
            <a:extLst>
              <a:ext uri="{FF2B5EF4-FFF2-40B4-BE49-F238E27FC236}">
                <a16:creationId xmlns:a16="http://schemas.microsoft.com/office/drawing/2014/main" id="{12BA3C2E-7B93-41D2-955A-253D153A4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3F7FE1-5860-4DB5-8BBD-3FCBEC4F5516}"/>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1105431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7892-5D4C-4EBB-B9A6-CF58ECC1E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EDE949-0B59-49BC-B5AD-A76A798B63EA}"/>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4" name="Footer Placeholder 3">
            <a:extLst>
              <a:ext uri="{FF2B5EF4-FFF2-40B4-BE49-F238E27FC236}">
                <a16:creationId xmlns:a16="http://schemas.microsoft.com/office/drawing/2014/main" id="{0811730F-63E7-4B27-8C3E-06B3D7E167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D981FE-CAD1-4546-BF1B-A0D78FE53587}"/>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2388887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E7111-0B19-4C28-9FA7-722D4C88EC31}"/>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3" name="Footer Placeholder 2">
            <a:extLst>
              <a:ext uri="{FF2B5EF4-FFF2-40B4-BE49-F238E27FC236}">
                <a16:creationId xmlns:a16="http://schemas.microsoft.com/office/drawing/2014/main" id="{7B5F034B-1F80-4AAF-9A07-FF166C1DA3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2275D8-AF45-4546-96D2-7DC6FF9D00CD}"/>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2219590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FC47-ED09-4795-99A8-58E852BE9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7B259D-5B0E-4457-9296-CED0F453A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ED97B-319C-46F4-90DB-C87B15955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19675-1DA5-4848-AEC9-AED96A588BD6}"/>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6" name="Footer Placeholder 5">
            <a:extLst>
              <a:ext uri="{FF2B5EF4-FFF2-40B4-BE49-F238E27FC236}">
                <a16:creationId xmlns:a16="http://schemas.microsoft.com/office/drawing/2014/main" id="{AC6F0C19-941D-49F7-AF89-FB56031C8D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07508-108A-42F0-9CC5-19F762A09F6C}"/>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386894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2525FF-14C9-4741-8326-FB4C89412537}"/>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dirty="0"/>
              <a:t>Click To Add Text Headline</a:t>
            </a:r>
          </a:p>
        </p:txBody>
      </p:sp>
      <p:sp>
        <p:nvSpPr>
          <p:cNvPr id="3" name="Content Placeholder 2">
            <a:extLst>
              <a:ext uri="{FF2B5EF4-FFF2-40B4-BE49-F238E27FC236}">
                <a16:creationId xmlns:a16="http://schemas.microsoft.com/office/drawing/2014/main" id="{35A065DC-2A33-CA46-A195-322E4B89D0CC}"/>
              </a:ext>
            </a:extLst>
          </p:cNvPr>
          <p:cNvSpPr>
            <a:spLocks noGrp="1"/>
          </p:cNvSpPr>
          <p:nvPr>
            <p:ph idx="1" hasCustomPrompt="1"/>
          </p:nvPr>
        </p:nvSpPr>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5286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62C8-5BEA-4A84-AE35-0A5A0EFB3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F93097-CD59-4437-BA6E-898242B33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685204-273C-4EF8-B702-BC72B80F7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E7AAC-E537-4384-B94D-46BA40D44F6E}"/>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6" name="Footer Placeholder 5">
            <a:extLst>
              <a:ext uri="{FF2B5EF4-FFF2-40B4-BE49-F238E27FC236}">
                <a16:creationId xmlns:a16="http://schemas.microsoft.com/office/drawing/2014/main" id="{14946B0C-B22D-4BD7-9B52-3E1B365DA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F0442-969B-4321-B70B-80EBA57F335A}"/>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1037093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BFAB-B388-4F1B-B960-393CFF442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BD9360-B778-4248-8D22-64B2CEA652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8270-D31B-480F-9855-8DA6B9364C03}"/>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5" name="Footer Placeholder 4">
            <a:extLst>
              <a:ext uri="{FF2B5EF4-FFF2-40B4-BE49-F238E27FC236}">
                <a16:creationId xmlns:a16="http://schemas.microsoft.com/office/drawing/2014/main" id="{E26DDD20-6300-4907-AF82-CD0771499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CAF4A-7D3C-4E6A-B91A-3A0C5A3CEAED}"/>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390483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8BF86-86DB-4BBC-932A-2091BAAC4B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2AB8D-D716-4C11-9059-83CAE3BF38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D9127-C090-4CF4-84B8-56B3005EC33B}"/>
              </a:ext>
            </a:extLst>
          </p:cNvPr>
          <p:cNvSpPr>
            <a:spLocks noGrp="1"/>
          </p:cNvSpPr>
          <p:nvPr>
            <p:ph type="dt" sz="half" idx="10"/>
          </p:nvPr>
        </p:nvSpPr>
        <p:spPr/>
        <p:txBody>
          <a:bodyPr/>
          <a:lstStyle/>
          <a:p>
            <a:fld id="{DD967A4E-74A8-4B50-BF0F-3F529D5A57E5}" type="datetimeFigureOut">
              <a:rPr lang="en-US" smtClean="0"/>
              <a:t>01/10/2022</a:t>
            </a:fld>
            <a:endParaRPr lang="en-US"/>
          </a:p>
        </p:txBody>
      </p:sp>
      <p:sp>
        <p:nvSpPr>
          <p:cNvPr id="5" name="Footer Placeholder 4">
            <a:extLst>
              <a:ext uri="{FF2B5EF4-FFF2-40B4-BE49-F238E27FC236}">
                <a16:creationId xmlns:a16="http://schemas.microsoft.com/office/drawing/2014/main" id="{1E4CF536-16DF-4296-8D0B-0CFB3F02E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F91F0-F490-4FDD-85CB-FB0F05977225}"/>
              </a:ext>
            </a:extLst>
          </p:cNvPr>
          <p:cNvSpPr>
            <a:spLocks noGrp="1"/>
          </p:cNvSpPr>
          <p:nvPr>
            <p:ph type="sldNum" sz="quarter" idx="12"/>
          </p:nvPr>
        </p:nvSpPr>
        <p:spPr/>
        <p:txBody>
          <a:bodyPr/>
          <a:lstStyle/>
          <a:p>
            <a:fld id="{C2ABA196-9453-4A45-B156-757A79D09747}" type="slidenum">
              <a:rPr lang="en-US" smtClean="0"/>
              <a:t>‹#›</a:t>
            </a:fld>
            <a:endParaRPr lang="en-US"/>
          </a:p>
        </p:txBody>
      </p:sp>
    </p:spTree>
    <p:extLst>
      <p:ext uri="{BB962C8B-B14F-4D97-AF65-F5344CB8AC3E}">
        <p14:creationId xmlns:p14="http://schemas.microsoft.com/office/powerpoint/2010/main" val="201724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665578-4C5B-5E40-8ADA-964C89DD856F}"/>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dirty="0"/>
              <a:t>Click To Add Text Headline</a:t>
            </a:r>
          </a:p>
        </p:txBody>
      </p:sp>
      <p:sp>
        <p:nvSpPr>
          <p:cNvPr id="5" name="Picture Placeholder 4">
            <a:extLst>
              <a:ext uri="{FF2B5EF4-FFF2-40B4-BE49-F238E27FC236}">
                <a16:creationId xmlns:a16="http://schemas.microsoft.com/office/drawing/2014/main" id="{9ABC9BE4-605B-0E43-87F9-E05433421D07}"/>
              </a:ext>
            </a:extLst>
          </p:cNvPr>
          <p:cNvSpPr>
            <a:spLocks noGrp="1"/>
          </p:cNvSpPr>
          <p:nvPr>
            <p:ph type="pic" sz="quarter" idx="10"/>
          </p:nvPr>
        </p:nvSpPr>
        <p:spPr>
          <a:xfrm>
            <a:off x="832985" y="1730828"/>
            <a:ext cx="10523536" cy="4204607"/>
          </a:xfrm>
        </p:spPr>
        <p:txBody>
          <a:bodyPr/>
          <a:lstStyle/>
          <a:p>
            <a:endParaRPr lang="en-US"/>
          </a:p>
        </p:txBody>
      </p:sp>
    </p:spTree>
    <p:extLst>
      <p:ext uri="{BB962C8B-B14F-4D97-AF65-F5344CB8AC3E}">
        <p14:creationId xmlns:p14="http://schemas.microsoft.com/office/powerpoint/2010/main" val="97022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Sight_Title and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007A0C-C039-9E45-A3B3-DFFD11130A6F}"/>
              </a:ext>
            </a:extLst>
          </p:cNvPr>
          <p:cNvPicPr>
            <a:picLocks noChangeAspect="1"/>
          </p:cNvPicPr>
          <p:nvPr userDrawn="1"/>
        </p:nvPicPr>
        <p:blipFill>
          <a:blip r:embed="rId2"/>
          <a:stretch>
            <a:fillRect/>
          </a:stretch>
        </p:blipFill>
        <p:spPr>
          <a:xfrm>
            <a:off x="0" y="-1"/>
            <a:ext cx="12192000" cy="6877865"/>
          </a:xfrm>
          <a:prstGeom prst="rect">
            <a:avLst/>
          </a:prstGeom>
        </p:spPr>
      </p:pic>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dirty="0"/>
              <a:t>Click To Add Text Headline</a:t>
            </a:r>
          </a:p>
        </p:txBody>
      </p:sp>
      <p:sp>
        <p:nvSpPr>
          <p:cNvPr id="5" name="Picture Placeholder 4">
            <a:extLst>
              <a:ext uri="{FF2B5EF4-FFF2-40B4-BE49-F238E27FC236}">
                <a16:creationId xmlns:a16="http://schemas.microsoft.com/office/drawing/2014/main" id="{9ABC9BE4-605B-0E43-87F9-E05433421D07}"/>
              </a:ext>
            </a:extLst>
          </p:cNvPr>
          <p:cNvSpPr>
            <a:spLocks noGrp="1"/>
          </p:cNvSpPr>
          <p:nvPr>
            <p:ph type="pic" sz="quarter" idx="10"/>
          </p:nvPr>
        </p:nvSpPr>
        <p:spPr>
          <a:xfrm>
            <a:off x="832985" y="1818167"/>
            <a:ext cx="10523536" cy="4117268"/>
          </a:xfrm>
        </p:spPr>
        <p:txBody>
          <a:bodyPr/>
          <a:lstStyle/>
          <a:p>
            <a:endParaRPr lang="en-US" dirty="0"/>
          </a:p>
        </p:txBody>
      </p:sp>
    </p:spTree>
    <p:extLst>
      <p:ext uri="{BB962C8B-B14F-4D97-AF65-F5344CB8AC3E}">
        <p14:creationId xmlns:p14="http://schemas.microsoft.com/office/powerpoint/2010/main" val="143510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Lab_Title and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201792-E083-0E40-A720-D75976B7556C}"/>
              </a:ext>
            </a:extLst>
          </p:cNvPr>
          <p:cNvPicPr>
            <a:picLocks noChangeAspect="1"/>
          </p:cNvPicPr>
          <p:nvPr userDrawn="1"/>
        </p:nvPicPr>
        <p:blipFill>
          <a:blip r:embed="rId2"/>
          <a:stretch>
            <a:fillRect/>
          </a:stretch>
        </p:blipFill>
        <p:spPr>
          <a:xfrm>
            <a:off x="0" y="-9933"/>
            <a:ext cx="12192000" cy="6877865"/>
          </a:xfrm>
          <a:prstGeom prst="rect">
            <a:avLst/>
          </a:prstGeom>
        </p:spPr>
      </p:pic>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dirty="0"/>
              <a:t>Click To Add Text Headline</a:t>
            </a:r>
          </a:p>
        </p:txBody>
      </p:sp>
      <p:sp>
        <p:nvSpPr>
          <p:cNvPr id="5" name="Picture Placeholder 4">
            <a:extLst>
              <a:ext uri="{FF2B5EF4-FFF2-40B4-BE49-F238E27FC236}">
                <a16:creationId xmlns:a16="http://schemas.microsoft.com/office/drawing/2014/main" id="{9ABC9BE4-605B-0E43-87F9-E05433421D07}"/>
              </a:ext>
            </a:extLst>
          </p:cNvPr>
          <p:cNvSpPr>
            <a:spLocks noGrp="1"/>
          </p:cNvSpPr>
          <p:nvPr>
            <p:ph type="pic" sz="quarter" idx="10"/>
          </p:nvPr>
        </p:nvSpPr>
        <p:spPr>
          <a:xfrm>
            <a:off x="832985" y="1818167"/>
            <a:ext cx="10523536" cy="4117268"/>
          </a:xfrm>
        </p:spPr>
        <p:txBody>
          <a:bodyPr/>
          <a:lstStyle/>
          <a:p>
            <a:endParaRPr lang="en-US" dirty="0"/>
          </a:p>
        </p:txBody>
      </p:sp>
    </p:spTree>
    <p:extLst>
      <p:ext uri="{BB962C8B-B14F-4D97-AF65-F5344CB8AC3E}">
        <p14:creationId xmlns:p14="http://schemas.microsoft.com/office/powerpoint/2010/main" val="106507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Maps_Title and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899920-A9AE-1140-839B-DA31C7B53553}"/>
              </a:ext>
            </a:extLst>
          </p:cNvPr>
          <p:cNvPicPr>
            <a:picLocks noChangeAspect="1"/>
          </p:cNvPicPr>
          <p:nvPr userDrawn="1"/>
        </p:nvPicPr>
        <p:blipFill>
          <a:blip r:embed="rId2"/>
          <a:stretch>
            <a:fillRect/>
          </a:stretch>
        </p:blipFill>
        <p:spPr>
          <a:xfrm>
            <a:off x="0" y="-9933"/>
            <a:ext cx="12192000" cy="6877865"/>
          </a:xfrm>
          <a:prstGeom prst="rect">
            <a:avLst/>
          </a:prstGeom>
        </p:spPr>
      </p:pic>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dirty="0"/>
              <a:t>Click To Add Text Headline</a:t>
            </a:r>
          </a:p>
        </p:txBody>
      </p:sp>
      <p:sp>
        <p:nvSpPr>
          <p:cNvPr id="5" name="Picture Placeholder 4">
            <a:extLst>
              <a:ext uri="{FF2B5EF4-FFF2-40B4-BE49-F238E27FC236}">
                <a16:creationId xmlns:a16="http://schemas.microsoft.com/office/drawing/2014/main" id="{9ABC9BE4-605B-0E43-87F9-E05433421D07}"/>
              </a:ext>
            </a:extLst>
          </p:cNvPr>
          <p:cNvSpPr>
            <a:spLocks noGrp="1"/>
          </p:cNvSpPr>
          <p:nvPr>
            <p:ph type="pic" sz="quarter" idx="10"/>
          </p:nvPr>
        </p:nvSpPr>
        <p:spPr>
          <a:xfrm>
            <a:off x="832985" y="1818167"/>
            <a:ext cx="10523536" cy="4117268"/>
          </a:xfrm>
        </p:spPr>
        <p:txBody>
          <a:bodyPr/>
          <a:lstStyle/>
          <a:p>
            <a:endParaRPr lang="en-US" dirty="0"/>
          </a:p>
        </p:txBody>
      </p:sp>
    </p:spTree>
    <p:extLst>
      <p:ext uri="{BB962C8B-B14F-4D97-AF65-F5344CB8AC3E}">
        <p14:creationId xmlns:p14="http://schemas.microsoft.com/office/powerpoint/2010/main" val="159778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Cast_Title and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5B4EA-642C-EE47-809D-F5FAB8FFBE77}"/>
              </a:ext>
            </a:extLst>
          </p:cNvPr>
          <p:cNvPicPr>
            <a:picLocks noChangeAspect="1"/>
          </p:cNvPicPr>
          <p:nvPr userDrawn="1"/>
        </p:nvPicPr>
        <p:blipFill>
          <a:blip r:embed="rId2"/>
          <a:stretch>
            <a:fillRect/>
          </a:stretch>
        </p:blipFill>
        <p:spPr>
          <a:xfrm>
            <a:off x="0" y="-1"/>
            <a:ext cx="12192000" cy="6877865"/>
          </a:xfrm>
          <a:prstGeom prst="rect">
            <a:avLst/>
          </a:prstGeom>
        </p:spPr>
      </p:pic>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dirty="0"/>
              <a:t>Click To Add Text Headline</a:t>
            </a:r>
          </a:p>
        </p:txBody>
      </p:sp>
      <p:sp>
        <p:nvSpPr>
          <p:cNvPr id="5" name="Picture Placeholder 4">
            <a:extLst>
              <a:ext uri="{FF2B5EF4-FFF2-40B4-BE49-F238E27FC236}">
                <a16:creationId xmlns:a16="http://schemas.microsoft.com/office/drawing/2014/main" id="{9ABC9BE4-605B-0E43-87F9-E05433421D07}"/>
              </a:ext>
            </a:extLst>
          </p:cNvPr>
          <p:cNvSpPr>
            <a:spLocks noGrp="1"/>
          </p:cNvSpPr>
          <p:nvPr>
            <p:ph type="pic" sz="quarter" idx="10"/>
          </p:nvPr>
        </p:nvSpPr>
        <p:spPr>
          <a:xfrm>
            <a:off x="832985" y="1818167"/>
            <a:ext cx="10523536" cy="4117268"/>
          </a:xfrm>
        </p:spPr>
        <p:txBody>
          <a:bodyPr/>
          <a:lstStyle/>
          <a:p>
            <a:endParaRPr lang="en-US" dirty="0"/>
          </a:p>
        </p:txBody>
      </p:sp>
    </p:spTree>
    <p:extLst>
      <p:ext uri="{BB962C8B-B14F-4D97-AF65-F5344CB8AC3E}">
        <p14:creationId xmlns:p14="http://schemas.microsoft.com/office/powerpoint/2010/main" val="421564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Cast Plus_Title and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F42C85-589D-594B-95E2-9AAC874AD208}"/>
              </a:ext>
            </a:extLst>
          </p:cNvPr>
          <p:cNvPicPr>
            <a:picLocks noChangeAspect="1"/>
          </p:cNvPicPr>
          <p:nvPr userDrawn="1"/>
        </p:nvPicPr>
        <p:blipFill>
          <a:blip r:embed="rId2"/>
          <a:stretch>
            <a:fillRect/>
          </a:stretch>
        </p:blipFill>
        <p:spPr>
          <a:xfrm>
            <a:off x="0" y="0"/>
            <a:ext cx="12174393" cy="6858000"/>
          </a:xfrm>
          <a:prstGeom prst="rect">
            <a:avLst/>
          </a:prstGeom>
        </p:spPr>
      </p:pic>
      <p:pic>
        <p:nvPicPr>
          <p:cNvPr id="13" name="Picture 12">
            <a:extLst>
              <a:ext uri="{FF2B5EF4-FFF2-40B4-BE49-F238E27FC236}">
                <a16:creationId xmlns:a16="http://schemas.microsoft.com/office/drawing/2014/main" id="{0438373E-5D97-8846-AB8B-5F72364A09C2}"/>
              </a:ext>
            </a:extLst>
          </p:cNvPr>
          <p:cNvPicPr>
            <a:picLocks noChangeAspect="1"/>
          </p:cNvPicPr>
          <p:nvPr userDrawn="1"/>
        </p:nvPicPr>
        <p:blipFill>
          <a:blip r:embed="rId3"/>
          <a:stretch>
            <a:fillRect/>
          </a:stretch>
        </p:blipFill>
        <p:spPr>
          <a:xfrm>
            <a:off x="989421" y="287054"/>
            <a:ext cx="1735609" cy="320305"/>
          </a:xfrm>
          <a:prstGeom prst="rect">
            <a:avLst/>
          </a:prstGeom>
        </p:spPr>
      </p:pic>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dirty="0"/>
              <a:t>Click To Add Text Headline</a:t>
            </a:r>
          </a:p>
        </p:txBody>
      </p:sp>
      <p:sp>
        <p:nvSpPr>
          <p:cNvPr id="5" name="Picture Placeholder 4">
            <a:extLst>
              <a:ext uri="{FF2B5EF4-FFF2-40B4-BE49-F238E27FC236}">
                <a16:creationId xmlns:a16="http://schemas.microsoft.com/office/drawing/2014/main" id="{9ABC9BE4-605B-0E43-87F9-E05433421D07}"/>
              </a:ext>
            </a:extLst>
          </p:cNvPr>
          <p:cNvSpPr>
            <a:spLocks noGrp="1"/>
          </p:cNvSpPr>
          <p:nvPr>
            <p:ph type="pic" sz="quarter" idx="10"/>
          </p:nvPr>
        </p:nvSpPr>
        <p:spPr>
          <a:xfrm>
            <a:off x="832985" y="1818167"/>
            <a:ext cx="10523536" cy="4117268"/>
          </a:xfrm>
        </p:spPr>
        <p:txBody>
          <a:bodyPr/>
          <a:lstStyle/>
          <a:p>
            <a:endParaRPr lang="en-US" dirty="0"/>
          </a:p>
        </p:txBody>
      </p:sp>
    </p:spTree>
    <p:extLst>
      <p:ext uri="{BB962C8B-B14F-4D97-AF65-F5344CB8AC3E}">
        <p14:creationId xmlns:p14="http://schemas.microsoft.com/office/powerpoint/2010/main" val="225242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091DE2-900C-9543-91A8-F2D69C6A2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Text Headline</a:t>
            </a:r>
          </a:p>
        </p:txBody>
      </p:sp>
      <p:sp>
        <p:nvSpPr>
          <p:cNvPr id="3" name="Text Placeholder 2">
            <a:extLst>
              <a:ext uri="{FF2B5EF4-FFF2-40B4-BE49-F238E27FC236}">
                <a16:creationId xmlns:a16="http://schemas.microsoft.com/office/drawing/2014/main" id="{ADD91E14-7212-8748-AB5C-EB10A8C14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14">
            <a:extLst>
              <a:ext uri="{FF2B5EF4-FFF2-40B4-BE49-F238E27FC236}">
                <a16:creationId xmlns:a16="http://schemas.microsoft.com/office/drawing/2014/main" id="{D33053C6-66A5-6544-860D-74B4F958343F}"/>
              </a:ext>
            </a:extLst>
          </p:cNvPr>
          <p:cNvSpPr>
            <a:spLocks noGrp="1"/>
          </p:cNvSpPr>
          <p:nvPr>
            <p:ph type="ftr" sz="quarter" idx="3"/>
          </p:nvPr>
        </p:nvSpPr>
        <p:spPr>
          <a:xfrm>
            <a:off x="758686" y="6356350"/>
            <a:ext cx="4114800" cy="365125"/>
          </a:xfrm>
          <a:prstGeom prst="rect">
            <a:avLst/>
          </a:prstGeom>
        </p:spPr>
        <p:txBody>
          <a:bodyPr vert="horz" lIns="91440" tIns="45720" rIns="91440" bIns="45720" rtlCol="0" anchor="ctr"/>
          <a:lstStyle>
            <a:lvl1pPr algn="l">
              <a:defRPr sz="800" baseline="0">
                <a:solidFill>
                  <a:srgbClr val="402B56"/>
                </a:solidFill>
                <a:latin typeface="Arial" panose="020B0604020202020204" pitchFamily="34" charset="0"/>
              </a:defRPr>
            </a:lvl1pPr>
          </a:lstStyle>
          <a:p>
            <a:r>
              <a:rPr lang="en-US" dirty="0"/>
              <a:t>©2021 Forecast5 Analytics, A Frontline Education Company.</a:t>
            </a:r>
          </a:p>
        </p:txBody>
      </p:sp>
    </p:spTree>
    <p:extLst>
      <p:ext uri="{BB962C8B-B14F-4D97-AF65-F5344CB8AC3E}">
        <p14:creationId xmlns:p14="http://schemas.microsoft.com/office/powerpoint/2010/main" val="38723848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7" r:id="rId4"/>
    <p:sldLayoutId id="2147483668" r:id="rId5"/>
    <p:sldLayoutId id="2147483669" r:id="rId6"/>
    <p:sldLayoutId id="2147483670" r:id="rId7"/>
    <p:sldLayoutId id="2147483671" r:id="rId8"/>
    <p:sldLayoutId id="2147483672" r:id="rId9"/>
    <p:sldLayoutId id="2147483673" r:id="rId10"/>
    <p:sldLayoutId id="2147483651" r:id="rId11"/>
    <p:sldLayoutId id="2147483652" r:id="rId12"/>
    <p:sldLayoutId id="2147483653" r:id="rId13"/>
    <p:sldLayoutId id="2147483654" r:id="rId14"/>
    <p:sldLayoutId id="2147483655" r:id="rId15"/>
    <p:sldLayoutId id="2147483663" r:id="rId16"/>
    <p:sldLayoutId id="2147483656" r:id="rId17"/>
    <p:sldLayoutId id="2147483657" r:id="rId18"/>
    <p:sldLayoutId id="2147483661" r:id="rId19"/>
    <p:sldLayoutId id="2147483662" r:id="rId20"/>
    <p:sldLayoutId id="2147483674" r:id="rId21"/>
  </p:sldLayoutIdLst>
  <p:hf sldNum="0" hdr="0" dt="0"/>
  <p:txStyles>
    <p:titleStyle>
      <a:lvl1pPr algn="l" defTabSz="914400" rtl="0" eaLnBrk="1" latinLnBrk="0" hangingPunct="1">
        <a:lnSpc>
          <a:spcPct val="90000"/>
        </a:lnSpc>
        <a:spcBef>
          <a:spcPct val="0"/>
        </a:spcBef>
        <a:buNone/>
        <a:defRPr sz="3200" b="1" kern="1200" baseline="0">
          <a:solidFill>
            <a:srgbClr val="73408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C667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5C667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5C667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5C667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9B5DB6-5A50-493A-8EB6-17375FCD7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6B212-7DBE-47A0-B424-8F009BF18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AB70A-6195-4C0A-979F-F36DF474E4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67A4E-74A8-4B50-BF0F-3F529D5A57E5}" type="datetimeFigureOut">
              <a:rPr lang="en-US" smtClean="0"/>
              <a:t>01/10/2022</a:t>
            </a:fld>
            <a:endParaRPr lang="en-US"/>
          </a:p>
        </p:txBody>
      </p:sp>
      <p:sp>
        <p:nvSpPr>
          <p:cNvPr id="5" name="Footer Placeholder 4">
            <a:extLst>
              <a:ext uri="{FF2B5EF4-FFF2-40B4-BE49-F238E27FC236}">
                <a16:creationId xmlns:a16="http://schemas.microsoft.com/office/drawing/2014/main" id="{A717E8D7-0992-42EE-82D8-A801F6885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680CBD-1C7C-4D7F-B8E2-90A30554D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BA196-9453-4A45-B156-757A79D09747}" type="slidenum">
              <a:rPr lang="en-US" smtClean="0"/>
              <a:t>‹#›</a:t>
            </a:fld>
            <a:endParaRPr lang="en-US"/>
          </a:p>
        </p:txBody>
      </p:sp>
    </p:spTree>
    <p:extLst>
      <p:ext uri="{BB962C8B-B14F-4D97-AF65-F5344CB8AC3E}">
        <p14:creationId xmlns:p14="http://schemas.microsoft.com/office/powerpoint/2010/main" val="16899581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5A17-5092-4040-86AA-0824FDC7DE37}"/>
              </a:ext>
            </a:extLst>
          </p:cNvPr>
          <p:cNvSpPr>
            <a:spLocks noGrp="1"/>
          </p:cNvSpPr>
          <p:nvPr>
            <p:ph type="ctrTitle"/>
          </p:nvPr>
        </p:nvSpPr>
        <p:spPr>
          <a:xfrm>
            <a:off x="2005780" y="1122363"/>
            <a:ext cx="8662219" cy="2387600"/>
          </a:xfrm>
        </p:spPr>
        <p:txBody>
          <a:bodyPr>
            <a:normAutofit fontScale="90000"/>
          </a:bodyPr>
          <a:lstStyle/>
          <a:p>
            <a:r>
              <a:rPr lang="en-US" dirty="0"/>
              <a:t>  VASS/VASBO</a:t>
            </a:r>
            <a:br>
              <a:rPr lang="en-US" dirty="0"/>
            </a:br>
            <a:r>
              <a:rPr lang="en-US" dirty="0"/>
              <a:t>        WINTER CONFERENCE			</a:t>
            </a:r>
          </a:p>
        </p:txBody>
      </p:sp>
      <p:sp>
        <p:nvSpPr>
          <p:cNvPr id="3" name="Subtitle 2">
            <a:extLst>
              <a:ext uri="{FF2B5EF4-FFF2-40B4-BE49-F238E27FC236}">
                <a16:creationId xmlns:a16="http://schemas.microsoft.com/office/drawing/2014/main" id="{F4480B56-273E-4BAE-8F1C-11465A3CC52C}"/>
              </a:ext>
            </a:extLst>
          </p:cNvPr>
          <p:cNvSpPr>
            <a:spLocks noGrp="1"/>
          </p:cNvSpPr>
          <p:nvPr>
            <p:ph type="subTitle" idx="1"/>
          </p:nvPr>
        </p:nvSpPr>
        <p:spPr/>
        <p:txBody>
          <a:bodyPr>
            <a:normAutofit fontScale="25000" lnSpcReduction="20000"/>
          </a:bodyPr>
          <a:lstStyle/>
          <a:p>
            <a:r>
              <a:rPr lang="en-US" sz="14400" dirty="0"/>
              <a:t>SUPPORT CAP INFORMATION</a:t>
            </a:r>
          </a:p>
          <a:p>
            <a:r>
              <a:rPr lang="en-US" sz="3600" dirty="0"/>
              <a:t>]</a:t>
            </a:r>
          </a:p>
          <a:p>
            <a:endParaRPr lang="en-US" sz="3600" dirty="0"/>
          </a:p>
          <a:p>
            <a:endParaRPr lang="en-US" sz="3600" dirty="0"/>
          </a:p>
          <a:p>
            <a:endParaRPr lang="en-US" sz="3600" dirty="0"/>
          </a:p>
          <a:p>
            <a:r>
              <a:rPr lang="en-US" sz="14400" dirty="0"/>
              <a:t>JANUARY 10, 2022</a:t>
            </a:r>
          </a:p>
        </p:txBody>
      </p:sp>
    </p:spTree>
    <p:extLst>
      <p:ext uri="{BB962C8B-B14F-4D97-AF65-F5344CB8AC3E}">
        <p14:creationId xmlns:p14="http://schemas.microsoft.com/office/powerpoint/2010/main" val="272068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9B8C-7068-4AC2-BC45-304386D8ED99}"/>
              </a:ext>
            </a:extLst>
          </p:cNvPr>
          <p:cNvSpPr>
            <a:spLocks noGrp="1"/>
          </p:cNvSpPr>
          <p:nvPr>
            <p:ph type="title"/>
          </p:nvPr>
        </p:nvSpPr>
        <p:spPr/>
        <p:txBody>
          <a:bodyPr>
            <a:normAutofit fontScale="90000"/>
          </a:bodyPr>
          <a:lstStyle/>
          <a:p>
            <a:pPr algn="ctr"/>
            <a:br>
              <a:rPr lang="en-US" b="1" dirty="0"/>
            </a:br>
            <a:r>
              <a:rPr lang="en-US" b="1" dirty="0"/>
              <a:t>Calculation of Loss for 2023</a:t>
            </a:r>
            <a:br>
              <a:rPr lang="en-US" b="1" dirty="0"/>
            </a:br>
            <a:endParaRPr lang="en-US" b="1" dirty="0"/>
          </a:p>
        </p:txBody>
      </p:sp>
      <p:graphicFrame>
        <p:nvGraphicFramePr>
          <p:cNvPr id="4" name="Content Placeholder 3">
            <a:extLst>
              <a:ext uri="{FF2B5EF4-FFF2-40B4-BE49-F238E27FC236}">
                <a16:creationId xmlns:a16="http://schemas.microsoft.com/office/drawing/2014/main" id="{EBA74E92-B1BD-47B2-A9D5-EB59E2FB9CBD}"/>
              </a:ext>
            </a:extLst>
          </p:cNvPr>
          <p:cNvGraphicFramePr>
            <a:graphicFrameLocks noGrp="1"/>
          </p:cNvGraphicFramePr>
          <p:nvPr>
            <p:ph idx="1"/>
            <p:extLst/>
          </p:nvPr>
        </p:nvGraphicFramePr>
        <p:xfrm>
          <a:off x="1690270" y="1825624"/>
          <a:ext cx="8811460" cy="4351341"/>
        </p:xfrm>
        <a:graphic>
          <a:graphicData uri="http://schemas.openxmlformats.org/drawingml/2006/table">
            <a:tbl>
              <a:tblPr>
                <a:tableStyleId>{5C22544A-7EE6-4342-B048-85BDC9FD1C3A}</a:tableStyleId>
              </a:tblPr>
              <a:tblGrid>
                <a:gridCol w="2223282">
                  <a:extLst>
                    <a:ext uri="{9D8B030D-6E8A-4147-A177-3AD203B41FA5}">
                      <a16:colId xmlns:a16="http://schemas.microsoft.com/office/drawing/2014/main" val="3305724616"/>
                    </a:ext>
                  </a:extLst>
                </a:gridCol>
                <a:gridCol w="2023641">
                  <a:extLst>
                    <a:ext uri="{9D8B030D-6E8A-4147-A177-3AD203B41FA5}">
                      <a16:colId xmlns:a16="http://schemas.microsoft.com/office/drawing/2014/main" val="1399580615"/>
                    </a:ext>
                  </a:extLst>
                </a:gridCol>
                <a:gridCol w="2450149">
                  <a:extLst>
                    <a:ext uri="{9D8B030D-6E8A-4147-A177-3AD203B41FA5}">
                      <a16:colId xmlns:a16="http://schemas.microsoft.com/office/drawing/2014/main" val="1236623872"/>
                    </a:ext>
                  </a:extLst>
                </a:gridCol>
                <a:gridCol w="2114388">
                  <a:extLst>
                    <a:ext uri="{9D8B030D-6E8A-4147-A177-3AD203B41FA5}">
                      <a16:colId xmlns:a16="http://schemas.microsoft.com/office/drawing/2014/main" val="2960449563"/>
                    </a:ext>
                  </a:extLst>
                </a:gridCol>
              </a:tblGrid>
              <a:tr h="462330">
                <a:tc gridSpan="4">
                  <a:txBody>
                    <a:bodyPr/>
                    <a:lstStyle/>
                    <a:p>
                      <a:pPr algn="ctr" fontAlgn="b"/>
                      <a:r>
                        <a:rPr lang="en-US" sz="2700" u="none" strike="noStrike">
                          <a:effectLst/>
                        </a:rPr>
                        <a:t>CHESAPEAKE PUBLIC SCHOOLS</a:t>
                      </a:r>
                      <a:endParaRPr lang="en-US" sz="2700" b="0" i="0" u="none" strike="noStrike">
                        <a:solidFill>
                          <a:srgbClr val="FF0000"/>
                        </a:solidFill>
                        <a:effectLst/>
                        <a:latin typeface="Calibri" panose="020F0502020204030204" pitchFamily="34" charset="0"/>
                      </a:endParaRPr>
                    </a:p>
                  </a:txBody>
                  <a:tcPr marL="9065" marR="9065" marT="906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4128799"/>
                  </a:ext>
                </a:extLst>
              </a:tr>
              <a:tr h="181306">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697816131"/>
                  </a:ext>
                </a:extLst>
              </a:tr>
              <a:tr h="308220">
                <a:tc>
                  <a:txBody>
                    <a:bodyPr/>
                    <a:lstStyle/>
                    <a:p>
                      <a:pPr algn="ctr"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a:effectLst/>
                        </a:rPr>
                        <a:t>PREVAILING  </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a:effectLst/>
                        </a:rPr>
                        <a:t>SUPPORT CAP</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a:effectLst/>
                        </a:rPr>
                        <a:t>DIFFERENCE</a:t>
                      </a:r>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4004491779"/>
                  </a:ext>
                </a:extLst>
              </a:tr>
              <a:tr h="308220">
                <a:tc>
                  <a:txBody>
                    <a:bodyPr/>
                    <a:lstStyle/>
                    <a:p>
                      <a:pPr algn="l" fontAlgn="b"/>
                      <a:r>
                        <a:rPr lang="en-US" sz="1900" u="none" strike="noStrike">
                          <a:effectLst/>
                        </a:rPr>
                        <a:t>POSITIONS</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1052.58</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     829.37</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dirty="0">
                          <a:effectLst/>
                        </a:rPr>
                        <a:t>               (223.21)</a:t>
                      </a:r>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1137038327"/>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675490177"/>
                  </a:ext>
                </a:extLst>
              </a:tr>
              <a:tr h="308220">
                <a:tc>
                  <a:txBody>
                    <a:bodyPr/>
                    <a:lstStyle/>
                    <a:p>
                      <a:pPr algn="l" fontAlgn="b"/>
                      <a:r>
                        <a:rPr lang="en-US" sz="1900" u="none" strike="noStrike">
                          <a:effectLst/>
                        </a:rPr>
                        <a:t>COST PER PUPIL</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1268</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ctr" fontAlgn="b"/>
                      <a:r>
                        <a:rPr lang="en-US" sz="1900" b="0" i="0" u="none" strike="noStrike" dirty="0">
                          <a:solidFill>
                            <a:schemeClr val="dk1"/>
                          </a:solidFill>
                          <a:effectLst/>
                          <a:latin typeface="+mn-lt"/>
                        </a:rPr>
                        <a:t>1011</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dirty="0">
                          <a:effectLst/>
                        </a:rPr>
                        <a:t>               (257)</a:t>
                      </a:r>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615422717"/>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ctr"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951131816"/>
                  </a:ext>
                </a:extLst>
              </a:tr>
              <a:tr h="308220">
                <a:tc>
                  <a:txBody>
                    <a:bodyPr/>
                    <a:lstStyle/>
                    <a:p>
                      <a:pPr algn="l" fontAlgn="b"/>
                      <a:r>
                        <a:rPr lang="en-US" sz="1900" u="none" strike="noStrike">
                          <a:effectLst/>
                        </a:rPr>
                        <a:t>FUNDED SALARY</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outerShdw blurRad="38100" dist="38100" dir="2700000" algn="tl">
                              <a:srgbClr val="000000">
                                <a:alpha val="43137"/>
                              </a:srgbClr>
                            </a:outerShdw>
                          </a:effectLst>
                        </a:rPr>
                        <a:t> $ </a:t>
                      </a:r>
                      <a:r>
                        <a:rPr lang="en-US" sz="1900" b="0" u="none" strike="noStrike" dirty="0">
                          <a:effectLst>
                            <a:outerShdw blurRad="38100" dist="38100" dir="2700000" algn="tl">
                              <a:srgbClr val="000000">
                                <a:alpha val="43137"/>
                              </a:srgbClr>
                            </a:outerShdw>
                          </a:effectLst>
                        </a:rPr>
                        <a:t>50,665,097</a:t>
                      </a:r>
                      <a:endParaRPr lang="en-US" sz="1900" b="0"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 $       40,406,234</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dirty="0">
                          <a:effectLst/>
                        </a:rPr>
                        <a:t> $ (10,258,863)</a:t>
                      </a:r>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4132146844"/>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3481405703"/>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dirty="0">
                          <a:effectLst/>
                        </a:rPr>
                        <a:t>COMPOSITE INDEX</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0.3409</a:t>
                      </a:r>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239237351"/>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774613800"/>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a:effectLst/>
                        </a:rPr>
                        <a:t>LOCAL SHARE</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dirty="0">
                          <a:effectLst/>
                        </a:rPr>
                        <a:t> $   (3,497,246.40)</a:t>
                      </a:r>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117713731"/>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678542668"/>
                  </a:ext>
                </a:extLst>
              </a:tr>
              <a:tr h="317285">
                <a:tc gridSpan="2">
                  <a:txBody>
                    <a:bodyPr/>
                    <a:lstStyle/>
                    <a:p>
                      <a:pPr algn="ctr" fontAlgn="b"/>
                      <a:r>
                        <a:rPr lang="en-US" sz="1900" u="none" strike="noStrike">
                          <a:effectLst/>
                        </a:rPr>
                        <a:t>LOSS OF STATE REVENUE 2021</a:t>
                      </a:r>
                      <a:endParaRPr lang="en-US" sz="1900" b="1" i="0" u="none" strike="noStrike">
                        <a:solidFill>
                          <a:srgbClr val="FF0000"/>
                        </a:solidFill>
                        <a:effectLst/>
                        <a:latin typeface="Arial" panose="020B0604020202020204" pitchFamily="34" charset="0"/>
                      </a:endParaRPr>
                    </a:p>
                  </a:txBody>
                  <a:tcPr marL="9065" marR="9065" marT="9065" marB="0" anchor="b"/>
                </a:tc>
                <a:tc hMerge="1">
                  <a:txBody>
                    <a:bodyPr/>
                    <a:lstStyle/>
                    <a:p>
                      <a:endParaRPr lang="en-US"/>
                    </a:p>
                  </a:txBody>
                  <a:tcPr/>
                </a:tc>
                <a:tc>
                  <a:txBody>
                    <a:bodyPr/>
                    <a:lstStyle/>
                    <a:p>
                      <a:pPr algn="l" fontAlgn="b"/>
                      <a:r>
                        <a:rPr lang="en-US" sz="1900" u="none" strike="noStrike">
                          <a:effectLst/>
                        </a:rPr>
                        <a:t>STATE SHARE</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r>
                        <a:rPr lang="en-US" sz="2000" b="1" u="none" strike="noStrike" dirty="0">
                          <a:solidFill>
                            <a:srgbClr val="FF0000"/>
                          </a:solidFill>
                          <a:effectLst/>
                        </a:rPr>
                        <a:t> $ (6,761,616.50)</a:t>
                      </a:r>
                      <a:endParaRPr lang="en-US" sz="2000" b="1" i="0" u="none" strike="noStrike" dirty="0">
                        <a:solidFill>
                          <a:srgbClr val="FF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3380882616"/>
                  </a:ext>
                </a:extLst>
              </a:tr>
            </a:tbl>
          </a:graphicData>
        </a:graphic>
      </p:graphicFrame>
    </p:spTree>
    <p:extLst>
      <p:ext uri="{BB962C8B-B14F-4D97-AF65-F5344CB8AC3E}">
        <p14:creationId xmlns:p14="http://schemas.microsoft.com/office/powerpoint/2010/main" val="90246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9B8C-7068-4AC2-BC45-304386D8ED99}"/>
              </a:ext>
            </a:extLst>
          </p:cNvPr>
          <p:cNvSpPr>
            <a:spLocks noGrp="1"/>
          </p:cNvSpPr>
          <p:nvPr>
            <p:ph type="title"/>
          </p:nvPr>
        </p:nvSpPr>
        <p:spPr/>
        <p:txBody>
          <a:bodyPr/>
          <a:lstStyle/>
          <a:p>
            <a:pPr algn="ctr"/>
            <a:r>
              <a:rPr lang="en-US" b="1" dirty="0"/>
              <a:t>Calculation of Loss for 2021</a:t>
            </a:r>
          </a:p>
        </p:txBody>
      </p:sp>
      <p:graphicFrame>
        <p:nvGraphicFramePr>
          <p:cNvPr id="4" name="Content Placeholder 3">
            <a:extLst>
              <a:ext uri="{FF2B5EF4-FFF2-40B4-BE49-F238E27FC236}">
                <a16:creationId xmlns:a16="http://schemas.microsoft.com/office/drawing/2014/main" id="{EBA74E92-B1BD-47B2-A9D5-EB59E2FB9CBD}"/>
              </a:ext>
            </a:extLst>
          </p:cNvPr>
          <p:cNvGraphicFramePr>
            <a:graphicFrameLocks noGrp="1"/>
          </p:cNvGraphicFramePr>
          <p:nvPr>
            <p:ph idx="1"/>
          </p:nvPr>
        </p:nvGraphicFramePr>
        <p:xfrm>
          <a:off x="1690270" y="1825624"/>
          <a:ext cx="8811460" cy="4351341"/>
        </p:xfrm>
        <a:graphic>
          <a:graphicData uri="http://schemas.openxmlformats.org/drawingml/2006/table">
            <a:tbl>
              <a:tblPr>
                <a:tableStyleId>{5C22544A-7EE6-4342-B048-85BDC9FD1C3A}</a:tableStyleId>
              </a:tblPr>
              <a:tblGrid>
                <a:gridCol w="2223282">
                  <a:extLst>
                    <a:ext uri="{9D8B030D-6E8A-4147-A177-3AD203B41FA5}">
                      <a16:colId xmlns:a16="http://schemas.microsoft.com/office/drawing/2014/main" val="3305724616"/>
                    </a:ext>
                  </a:extLst>
                </a:gridCol>
                <a:gridCol w="2023641">
                  <a:extLst>
                    <a:ext uri="{9D8B030D-6E8A-4147-A177-3AD203B41FA5}">
                      <a16:colId xmlns:a16="http://schemas.microsoft.com/office/drawing/2014/main" val="1399580615"/>
                    </a:ext>
                  </a:extLst>
                </a:gridCol>
                <a:gridCol w="2450149">
                  <a:extLst>
                    <a:ext uri="{9D8B030D-6E8A-4147-A177-3AD203B41FA5}">
                      <a16:colId xmlns:a16="http://schemas.microsoft.com/office/drawing/2014/main" val="1236623872"/>
                    </a:ext>
                  </a:extLst>
                </a:gridCol>
                <a:gridCol w="2114388">
                  <a:extLst>
                    <a:ext uri="{9D8B030D-6E8A-4147-A177-3AD203B41FA5}">
                      <a16:colId xmlns:a16="http://schemas.microsoft.com/office/drawing/2014/main" val="2960449563"/>
                    </a:ext>
                  </a:extLst>
                </a:gridCol>
              </a:tblGrid>
              <a:tr h="462330">
                <a:tc gridSpan="4">
                  <a:txBody>
                    <a:bodyPr/>
                    <a:lstStyle/>
                    <a:p>
                      <a:pPr algn="ctr" fontAlgn="b"/>
                      <a:r>
                        <a:rPr lang="en-US" sz="2700" u="none" strike="noStrike">
                          <a:effectLst/>
                        </a:rPr>
                        <a:t>CHESAPEAKE PUBLIC SCHOOLS</a:t>
                      </a:r>
                      <a:endParaRPr lang="en-US" sz="2700" b="0" i="0" u="none" strike="noStrike">
                        <a:solidFill>
                          <a:srgbClr val="FF0000"/>
                        </a:solidFill>
                        <a:effectLst/>
                        <a:latin typeface="Calibri" panose="020F0502020204030204" pitchFamily="34" charset="0"/>
                      </a:endParaRPr>
                    </a:p>
                  </a:txBody>
                  <a:tcPr marL="9065" marR="9065" marT="906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4128799"/>
                  </a:ext>
                </a:extLst>
              </a:tr>
              <a:tr h="181306">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extLst>
                  <a:ext uri="{0D108BD9-81ED-4DB2-BD59-A6C34878D82A}">
                    <a16:rowId xmlns:a16="http://schemas.microsoft.com/office/drawing/2014/main" val="2697816131"/>
                  </a:ext>
                </a:extLst>
              </a:tr>
              <a:tr h="308220">
                <a:tc>
                  <a:txBody>
                    <a:bodyPr/>
                    <a:lstStyle/>
                    <a:p>
                      <a:pPr algn="ctr"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a:effectLst/>
                        </a:rPr>
                        <a:t>PREVAILING  </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a:effectLst/>
                        </a:rPr>
                        <a:t>SUPPORT CAP</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a:effectLst/>
                        </a:rPr>
                        <a:t>DIFFERENCE</a:t>
                      </a:r>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4004491779"/>
                  </a:ext>
                </a:extLst>
              </a:tr>
              <a:tr h="308220">
                <a:tc>
                  <a:txBody>
                    <a:bodyPr/>
                    <a:lstStyle/>
                    <a:p>
                      <a:pPr algn="l" fontAlgn="b"/>
                      <a:r>
                        <a:rPr lang="en-US" sz="1900" u="none" strike="noStrike">
                          <a:effectLst/>
                        </a:rPr>
                        <a:t>POSITIONS</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1096.99</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     697.11 </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a:effectLst/>
                        </a:rPr>
                        <a:t>               (399.88)</a:t>
                      </a:r>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1137038327"/>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675490177"/>
                  </a:ext>
                </a:extLst>
              </a:tr>
              <a:tr h="308220">
                <a:tc>
                  <a:txBody>
                    <a:bodyPr/>
                    <a:lstStyle/>
                    <a:p>
                      <a:pPr algn="l" fontAlgn="b"/>
                      <a:r>
                        <a:rPr lang="en-US" sz="1900" u="none" strike="noStrike">
                          <a:effectLst/>
                        </a:rPr>
                        <a:t>COST PER PUPIL</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1217</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776</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a:effectLst/>
                        </a:rPr>
                        <a:t>               (441.00)</a:t>
                      </a:r>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615422717"/>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ctr"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951131816"/>
                  </a:ext>
                </a:extLst>
              </a:tr>
              <a:tr h="308220">
                <a:tc>
                  <a:txBody>
                    <a:bodyPr/>
                    <a:lstStyle/>
                    <a:p>
                      <a:pPr algn="l" fontAlgn="b"/>
                      <a:r>
                        <a:rPr lang="en-US" sz="1900" u="none" strike="noStrike">
                          <a:effectLst/>
                        </a:rPr>
                        <a:t>FUNDED SALARY</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 $ 48,950,475.00 </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 $       31,212,731.00 </a:t>
                      </a:r>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a:effectLst/>
                        </a:rPr>
                        <a:t> $ (17,737,744.00)</a:t>
                      </a:r>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4132146844"/>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3481405703"/>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dirty="0">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a:effectLst/>
                        </a:rPr>
                        <a:t>COMPOSITE INDEX</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ctr" fontAlgn="b"/>
                      <a:r>
                        <a:rPr lang="en-US" sz="1900" u="none" strike="noStrike" dirty="0">
                          <a:effectLst/>
                        </a:rPr>
                        <a:t>0.3486</a:t>
                      </a:r>
                      <a:endParaRPr lang="en-US" sz="1900" b="0" i="0" u="none" strike="noStrike" dirty="0">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239237351"/>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774613800"/>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a:effectLst/>
                        </a:rPr>
                        <a:t>LOCAL SHARE</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r>
                        <a:rPr lang="en-US" sz="1900" u="none" strike="noStrike">
                          <a:effectLst/>
                        </a:rPr>
                        <a:t> $   (6,183,377.56)</a:t>
                      </a:r>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2117713731"/>
                  </a:ext>
                </a:extLst>
              </a:tr>
              <a:tr h="308220">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endParaRPr lang="en-US" sz="1900" b="0" i="0" u="none" strike="noStrike">
                        <a:solidFill>
                          <a:srgbClr val="00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678542668"/>
                  </a:ext>
                </a:extLst>
              </a:tr>
              <a:tr h="317285">
                <a:tc gridSpan="2">
                  <a:txBody>
                    <a:bodyPr/>
                    <a:lstStyle/>
                    <a:p>
                      <a:pPr algn="ctr" fontAlgn="b"/>
                      <a:r>
                        <a:rPr lang="en-US" sz="1900" u="none" strike="noStrike">
                          <a:effectLst/>
                        </a:rPr>
                        <a:t>LOSS OF STATE REVENUE 2021</a:t>
                      </a:r>
                      <a:endParaRPr lang="en-US" sz="1900" b="1" i="0" u="none" strike="noStrike">
                        <a:solidFill>
                          <a:srgbClr val="FF0000"/>
                        </a:solidFill>
                        <a:effectLst/>
                        <a:latin typeface="Arial" panose="020B0604020202020204" pitchFamily="34" charset="0"/>
                      </a:endParaRPr>
                    </a:p>
                  </a:txBody>
                  <a:tcPr marL="9065" marR="9065" marT="9065" marB="0" anchor="b"/>
                </a:tc>
                <a:tc hMerge="1">
                  <a:txBody>
                    <a:bodyPr/>
                    <a:lstStyle/>
                    <a:p>
                      <a:endParaRPr lang="en-US"/>
                    </a:p>
                  </a:txBody>
                  <a:tcPr/>
                </a:tc>
                <a:tc>
                  <a:txBody>
                    <a:bodyPr/>
                    <a:lstStyle/>
                    <a:p>
                      <a:pPr algn="l" fontAlgn="b"/>
                      <a:r>
                        <a:rPr lang="en-US" sz="1900" u="none" strike="noStrike">
                          <a:effectLst/>
                        </a:rPr>
                        <a:t>STATE SHARE</a:t>
                      </a:r>
                      <a:endParaRPr lang="en-US" sz="1900" b="0" i="0" u="none" strike="noStrike">
                        <a:solidFill>
                          <a:srgbClr val="000000"/>
                        </a:solidFill>
                        <a:effectLst/>
                        <a:latin typeface="Arial" panose="020B0604020202020204" pitchFamily="34" charset="0"/>
                      </a:endParaRPr>
                    </a:p>
                  </a:txBody>
                  <a:tcPr marL="9065" marR="9065" marT="9065" marB="0" anchor="b"/>
                </a:tc>
                <a:tc>
                  <a:txBody>
                    <a:bodyPr/>
                    <a:lstStyle/>
                    <a:p>
                      <a:pPr algn="l" fontAlgn="b"/>
                      <a:r>
                        <a:rPr lang="en-US" sz="2000" b="1" u="none" strike="noStrike" dirty="0">
                          <a:solidFill>
                            <a:srgbClr val="FF0000"/>
                          </a:solidFill>
                          <a:effectLst/>
                        </a:rPr>
                        <a:t> $ (11,554,366.44)</a:t>
                      </a:r>
                      <a:endParaRPr lang="en-US" sz="2000" b="1" i="0" u="none" strike="noStrike" dirty="0">
                        <a:solidFill>
                          <a:srgbClr val="FF0000"/>
                        </a:solidFill>
                        <a:effectLst/>
                        <a:latin typeface="Arial" panose="020B0604020202020204" pitchFamily="34" charset="0"/>
                      </a:endParaRPr>
                    </a:p>
                  </a:txBody>
                  <a:tcPr marL="9065" marR="9065" marT="9065" marB="0" anchor="b"/>
                </a:tc>
                <a:extLst>
                  <a:ext uri="{0D108BD9-81ED-4DB2-BD59-A6C34878D82A}">
                    <a16:rowId xmlns:a16="http://schemas.microsoft.com/office/drawing/2014/main" val="3380882616"/>
                  </a:ext>
                </a:extLst>
              </a:tr>
            </a:tbl>
          </a:graphicData>
        </a:graphic>
      </p:graphicFrame>
    </p:spTree>
    <p:extLst>
      <p:ext uri="{BB962C8B-B14F-4D97-AF65-F5344CB8AC3E}">
        <p14:creationId xmlns:p14="http://schemas.microsoft.com/office/powerpoint/2010/main" val="51629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BE7D-C29E-1E41-A50B-F050F1AC34B3}"/>
              </a:ext>
            </a:extLst>
          </p:cNvPr>
          <p:cNvSpPr>
            <a:spLocks noGrp="1"/>
          </p:cNvSpPr>
          <p:nvPr>
            <p:ph type="ctrTitle"/>
          </p:nvPr>
        </p:nvSpPr>
        <p:spPr>
          <a:xfrm>
            <a:off x="385354" y="2212628"/>
            <a:ext cx="7751779" cy="1216372"/>
          </a:xfrm>
        </p:spPr>
        <p:txBody>
          <a:bodyPr anchor="ctr">
            <a:normAutofit/>
          </a:bodyPr>
          <a:lstStyle/>
          <a:p>
            <a:r>
              <a:rPr lang="en-US" sz="4000" dirty="0"/>
              <a:t>Eliminating the Support Cap</a:t>
            </a:r>
          </a:p>
        </p:txBody>
      </p:sp>
    </p:spTree>
    <p:extLst>
      <p:ext uri="{BB962C8B-B14F-4D97-AF65-F5344CB8AC3E}">
        <p14:creationId xmlns:p14="http://schemas.microsoft.com/office/powerpoint/2010/main" val="130703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E9C9F6-F69D-4BD8-AB18-909213897E76}"/>
              </a:ext>
            </a:extLst>
          </p:cNvPr>
          <p:cNvSpPr>
            <a:spLocks noGrp="1"/>
          </p:cNvSpPr>
          <p:nvPr>
            <p:ph type="title"/>
          </p:nvPr>
        </p:nvSpPr>
        <p:spPr/>
        <p:txBody>
          <a:bodyPr/>
          <a:lstStyle/>
          <a:p>
            <a:r>
              <a:rPr lang="en-US" dirty="0"/>
              <a:t>Virginia Department of Education</a:t>
            </a:r>
          </a:p>
        </p:txBody>
      </p:sp>
      <p:pic>
        <p:nvPicPr>
          <p:cNvPr id="5" name="Picture 4">
            <a:extLst>
              <a:ext uri="{FF2B5EF4-FFF2-40B4-BE49-F238E27FC236}">
                <a16:creationId xmlns:a16="http://schemas.microsoft.com/office/drawing/2014/main" id="{3D72A6F3-02AB-48BC-A6D4-B5DBA5A72516}"/>
              </a:ext>
            </a:extLst>
          </p:cNvPr>
          <p:cNvPicPr>
            <a:picLocks noChangeAspect="1"/>
          </p:cNvPicPr>
          <p:nvPr/>
        </p:nvPicPr>
        <p:blipFill>
          <a:blip r:embed="rId2"/>
          <a:stretch>
            <a:fillRect/>
          </a:stretch>
        </p:blipFill>
        <p:spPr>
          <a:xfrm>
            <a:off x="3636361" y="1351280"/>
            <a:ext cx="7938521" cy="4547616"/>
          </a:xfrm>
          <a:prstGeom prst="rect">
            <a:avLst/>
          </a:prstGeom>
        </p:spPr>
      </p:pic>
      <p:sp>
        <p:nvSpPr>
          <p:cNvPr id="7" name="Oval 6">
            <a:extLst>
              <a:ext uri="{FF2B5EF4-FFF2-40B4-BE49-F238E27FC236}">
                <a16:creationId xmlns:a16="http://schemas.microsoft.com/office/drawing/2014/main" id="{5F7C05EC-D08B-429E-B2BF-2BF76F6FD17E}"/>
              </a:ext>
            </a:extLst>
          </p:cNvPr>
          <p:cNvSpPr/>
          <p:nvPr/>
        </p:nvSpPr>
        <p:spPr>
          <a:xfrm>
            <a:off x="4643890" y="4031030"/>
            <a:ext cx="6289040" cy="42672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7">
            <a:extLst>
              <a:ext uri="{FF2B5EF4-FFF2-40B4-BE49-F238E27FC236}">
                <a16:creationId xmlns:a16="http://schemas.microsoft.com/office/drawing/2014/main" id="{BA25C323-EDC1-4976-A30F-229CC829A4EB}"/>
              </a:ext>
            </a:extLst>
          </p:cNvPr>
          <p:cNvSpPr txBox="1">
            <a:spLocks/>
          </p:cNvSpPr>
          <p:nvPr/>
        </p:nvSpPr>
        <p:spPr>
          <a:xfrm>
            <a:off x="838200" y="2415351"/>
            <a:ext cx="2577079" cy="20272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C667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5C667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5C667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5C667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Virginia Department of Education website publishes the Support Cap payments under their biennium Direct Aid Payment.  For example, this years is covered in the 2020-2022 Biennium Section.</a:t>
            </a:r>
          </a:p>
          <a:p>
            <a:r>
              <a:rPr lang="en-US" sz="1200" dirty="0"/>
              <a:t>The Excel Template linked will provide the document you need to see what your divisions allocations are.</a:t>
            </a:r>
          </a:p>
        </p:txBody>
      </p:sp>
    </p:spTree>
    <p:extLst>
      <p:ext uri="{BB962C8B-B14F-4D97-AF65-F5344CB8AC3E}">
        <p14:creationId xmlns:p14="http://schemas.microsoft.com/office/powerpoint/2010/main" val="255771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E9C9F6-F69D-4BD8-AB18-909213897E76}"/>
              </a:ext>
            </a:extLst>
          </p:cNvPr>
          <p:cNvSpPr>
            <a:spLocks noGrp="1"/>
          </p:cNvSpPr>
          <p:nvPr>
            <p:ph type="title"/>
          </p:nvPr>
        </p:nvSpPr>
        <p:spPr>
          <a:xfrm>
            <a:off x="769189" y="-178339"/>
            <a:ext cx="10515600" cy="1325563"/>
          </a:xfrm>
        </p:spPr>
        <p:txBody>
          <a:bodyPr/>
          <a:lstStyle/>
          <a:p>
            <a:r>
              <a:rPr lang="en-US" dirty="0"/>
              <a:t>Direct Aid Payments</a:t>
            </a:r>
          </a:p>
        </p:txBody>
      </p:sp>
      <p:sp>
        <p:nvSpPr>
          <p:cNvPr id="9" name="Content Placeholder 17">
            <a:extLst>
              <a:ext uri="{FF2B5EF4-FFF2-40B4-BE49-F238E27FC236}">
                <a16:creationId xmlns:a16="http://schemas.microsoft.com/office/drawing/2014/main" id="{BA25C323-EDC1-4976-A30F-229CC829A4EB}"/>
              </a:ext>
            </a:extLst>
          </p:cNvPr>
          <p:cNvSpPr txBox="1">
            <a:spLocks/>
          </p:cNvSpPr>
          <p:nvPr/>
        </p:nvSpPr>
        <p:spPr>
          <a:xfrm>
            <a:off x="838200" y="1485764"/>
            <a:ext cx="3638909" cy="20272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C667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5C667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5C667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5C667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The document highlights many different data sources, calculations, and elements of interest within the financing of the divisions within the Commonwealth.</a:t>
            </a:r>
          </a:p>
          <a:p>
            <a:r>
              <a:rPr lang="en-US" sz="1200" dirty="0"/>
              <a:t>Concerning the Support Cap, the information can be found under the Funded Positions tab.  This will show both years included in the document and shows the calculations behind the financial support provided to the divisions.</a:t>
            </a:r>
          </a:p>
          <a:p>
            <a:r>
              <a:rPr lang="en-US" sz="1200" dirty="0"/>
              <a:t>Since its inception in 2011, the Support Cap has defined the state’s suggestion on necessary position count of certain administrative, instructional and support staff members.  However, it has not been without controversy, as divisions find the need to hire positions not provided by the state and end up paying for these “out of pocket”.</a:t>
            </a:r>
          </a:p>
        </p:txBody>
      </p:sp>
      <p:pic>
        <p:nvPicPr>
          <p:cNvPr id="3" name="Picture 2">
            <a:extLst>
              <a:ext uri="{FF2B5EF4-FFF2-40B4-BE49-F238E27FC236}">
                <a16:creationId xmlns:a16="http://schemas.microsoft.com/office/drawing/2014/main" id="{F2A5B149-EE39-466E-A752-56CF83070415}"/>
              </a:ext>
            </a:extLst>
          </p:cNvPr>
          <p:cNvPicPr>
            <a:picLocks noChangeAspect="1"/>
          </p:cNvPicPr>
          <p:nvPr/>
        </p:nvPicPr>
        <p:blipFill>
          <a:blip r:embed="rId2"/>
          <a:stretch>
            <a:fillRect/>
          </a:stretch>
        </p:blipFill>
        <p:spPr>
          <a:xfrm>
            <a:off x="5140562" y="979097"/>
            <a:ext cx="6597516" cy="4899803"/>
          </a:xfrm>
          <a:prstGeom prst="rect">
            <a:avLst/>
          </a:prstGeom>
        </p:spPr>
      </p:pic>
    </p:spTree>
    <p:extLst>
      <p:ext uri="{BB962C8B-B14F-4D97-AF65-F5344CB8AC3E}">
        <p14:creationId xmlns:p14="http://schemas.microsoft.com/office/powerpoint/2010/main" val="225386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E9C9F6-F69D-4BD8-AB18-909213897E76}"/>
              </a:ext>
            </a:extLst>
          </p:cNvPr>
          <p:cNvSpPr>
            <a:spLocks noGrp="1"/>
          </p:cNvSpPr>
          <p:nvPr>
            <p:ph type="title"/>
          </p:nvPr>
        </p:nvSpPr>
        <p:spPr>
          <a:xfrm>
            <a:off x="769189" y="-178339"/>
            <a:ext cx="10515600" cy="1325563"/>
          </a:xfrm>
        </p:spPr>
        <p:txBody>
          <a:bodyPr/>
          <a:lstStyle/>
          <a:p>
            <a:r>
              <a:rPr lang="en-US" dirty="0"/>
              <a:t>Direct Aid Payments</a:t>
            </a:r>
          </a:p>
        </p:txBody>
      </p:sp>
      <p:sp>
        <p:nvSpPr>
          <p:cNvPr id="9" name="Content Placeholder 17">
            <a:extLst>
              <a:ext uri="{FF2B5EF4-FFF2-40B4-BE49-F238E27FC236}">
                <a16:creationId xmlns:a16="http://schemas.microsoft.com/office/drawing/2014/main" id="{BA25C323-EDC1-4976-A30F-229CC829A4EB}"/>
              </a:ext>
            </a:extLst>
          </p:cNvPr>
          <p:cNvSpPr txBox="1">
            <a:spLocks/>
          </p:cNvSpPr>
          <p:nvPr/>
        </p:nvSpPr>
        <p:spPr>
          <a:xfrm>
            <a:off x="1111714" y="2318884"/>
            <a:ext cx="3638909" cy="313799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C667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5C667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5C667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5C667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Together with Jim Roberts, and with the support of VASS, VASBO &amp; VSBA, Forecast5 Analytics developed a new visual surrounding the Support Cap and the information it contains.</a:t>
            </a:r>
          </a:p>
          <a:p>
            <a:r>
              <a:rPr lang="en-US" sz="1200" dirty="0"/>
              <a:t>The same document highlighted previously encompasses a series of hidden rows – rows which contain the numbers associated with calculation's using the Prevailing support and wage information. It shows the number of positions, and the salaries funded, if the Support Cap had not been permitted a decade ago.  In lay man’s terms, it shows the dollar figure that the division could have received to support necessary positions but was withheld by the state.  </a:t>
            </a:r>
          </a:p>
        </p:txBody>
      </p:sp>
      <p:grpSp>
        <p:nvGrpSpPr>
          <p:cNvPr id="14" name="Group 13">
            <a:extLst>
              <a:ext uri="{FF2B5EF4-FFF2-40B4-BE49-F238E27FC236}">
                <a16:creationId xmlns:a16="http://schemas.microsoft.com/office/drawing/2014/main" id="{AE0E0815-3ED0-4C22-9798-540220D85641}"/>
              </a:ext>
            </a:extLst>
          </p:cNvPr>
          <p:cNvGrpSpPr/>
          <p:nvPr/>
        </p:nvGrpSpPr>
        <p:grpSpPr>
          <a:xfrm>
            <a:off x="6096000" y="484442"/>
            <a:ext cx="5412884" cy="5082547"/>
            <a:chOff x="858520" y="0"/>
            <a:chExt cx="10471935" cy="8248441"/>
          </a:xfrm>
        </p:grpSpPr>
        <p:pic>
          <p:nvPicPr>
            <p:cNvPr id="11" name="Picture 10">
              <a:extLst>
                <a:ext uri="{FF2B5EF4-FFF2-40B4-BE49-F238E27FC236}">
                  <a16:creationId xmlns:a16="http://schemas.microsoft.com/office/drawing/2014/main" id="{0395B195-9F19-4414-B252-8DBBF83836E4}"/>
                </a:ext>
              </a:extLst>
            </p:cNvPr>
            <p:cNvPicPr>
              <a:picLocks noChangeAspect="1"/>
            </p:cNvPicPr>
            <p:nvPr/>
          </p:nvPicPr>
          <p:blipFill>
            <a:blip r:embed="rId2"/>
            <a:stretch>
              <a:fillRect/>
            </a:stretch>
          </p:blipFill>
          <p:spPr>
            <a:xfrm>
              <a:off x="861545" y="0"/>
              <a:ext cx="10468910" cy="6858000"/>
            </a:xfrm>
            <a:prstGeom prst="rect">
              <a:avLst/>
            </a:prstGeom>
          </p:spPr>
        </p:pic>
        <p:pic>
          <p:nvPicPr>
            <p:cNvPr id="13" name="Picture 12">
              <a:extLst>
                <a:ext uri="{FF2B5EF4-FFF2-40B4-BE49-F238E27FC236}">
                  <a16:creationId xmlns:a16="http://schemas.microsoft.com/office/drawing/2014/main" id="{91E9F579-3717-484C-8EAC-FE3FA5406872}"/>
                </a:ext>
              </a:extLst>
            </p:cNvPr>
            <p:cNvPicPr>
              <a:picLocks noChangeAspect="1"/>
            </p:cNvPicPr>
            <p:nvPr/>
          </p:nvPicPr>
          <p:blipFill>
            <a:blip r:embed="rId3"/>
            <a:stretch>
              <a:fillRect/>
            </a:stretch>
          </p:blipFill>
          <p:spPr>
            <a:xfrm>
              <a:off x="858520" y="6837363"/>
              <a:ext cx="10446589" cy="1411078"/>
            </a:xfrm>
            <a:prstGeom prst="rect">
              <a:avLst/>
            </a:prstGeom>
          </p:spPr>
        </p:pic>
      </p:grpSp>
      <p:cxnSp>
        <p:nvCxnSpPr>
          <p:cNvPr id="16" name="Straight Arrow Connector 15">
            <a:extLst>
              <a:ext uri="{FF2B5EF4-FFF2-40B4-BE49-F238E27FC236}">
                <a16:creationId xmlns:a16="http://schemas.microsoft.com/office/drawing/2014/main" id="{F4AF7A31-AEF3-4569-AA8A-01475E5CCA3B}"/>
              </a:ext>
            </a:extLst>
          </p:cNvPr>
          <p:cNvCxnSpPr/>
          <p:nvPr/>
        </p:nvCxnSpPr>
        <p:spPr>
          <a:xfrm flipV="1">
            <a:off x="4848045" y="2441275"/>
            <a:ext cx="4925683" cy="39681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id="{DB65BF59-CAEB-4530-BF41-7E56F91D8884}"/>
              </a:ext>
            </a:extLst>
          </p:cNvPr>
          <p:cNvCxnSpPr>
            <a:cxnSpLocks/>
          </p:cNvCxnSpPr>
          <p:nvPr/>
        </p:nvCxnSpPr>
        <p:spPr>
          <a:xfrm>
            <a:off x="4848045" y="3766869"/>
            <a:ext cx="4925683" cy="15297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7859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E9C9F6-F69D-4BD8-AB18-909213897E76}"/>
              </a:ext>
            </a:extLst>
          </p:cNvPr>
          <p:cNvSpPr>
            <a:spLocks noGrp="1"/>
          </p:cNvSpPr>
          <p:nvPr>
            <p:ph type="title"/>
          </p:nvPr>
        </p:nvSpPr>
        <p:spPr>
          <a:xfrm>
            <a:off x="769189" y="-178339"/>
            <a:ext cx="10515600" cy="1325563"/>
          </a:xfrm>
        </p:spPr>
        <p:txBody>
          <a:bodyPr/>
          <a:lstStyle/>
          <a:p>
            <a:r>
              <a:rPr lang="en-US" dirty="0"/>
              <a:t>SOQ Support Position Loss </a:t>
            </a:r>
          </a:p>
        </p:txBody>
      </p:sp>
      <p:sp>
        <p:nvSpPr>
          <p:cNvPr id="9" name="Content Placeholder 17">
            <a:extLst>
              <a:ext uri="{FF2B5EF4-FFF2-40B4-BE49-F238E27FC236}">
                <a16:creationId xmlns:a16="http://schemas.microsoft.com/office/drawing/2014/main" id="{BA25C323-EDC1-4976-A30F-229CC829A4EB}"/>
              </a:ext>
            </a:extLst>
          </p:cNvPr>
          <p:cNvSpPr txBox="1">
            <a:spLocks/>
          </p:cNvSpPr>
          <p:nvPr/>
        </p:nvSpPr>
        <p:spPr>
          <a:xfrm>
            <a:off x="3129281" y="4817756"/>
            <a:ext cx="6918960" cy="17567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C667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5C667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5C667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rgbClr val="5C667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The Support Cap visual above, now included in the 5Sight tool, will show a division, with just one click, the position number and dollar figure that the division has missed over the last 11 years, along with the total financial impact to the division can be seen.  In addition, a division can review that of their peers as well.</a:t>
            </a:r>
          </a:p>
          <a:p>
            <a:r>
              <a:rPr lang="en-US" sz="1200" dirty="0"/>
              <a:t>This will help a division to see the consequences of the Support Cap versus Prevailing Wage, its impact on the finances of the division, and most importantly, the impact on the students as staff counts have been lower.  Especially in this current environment of quarantined teachers, ill teachers, and in some cases, a return to a virtual environment, students can benefit more than ever from a more robust group of educators.</a:t>
            </a:r>
          </a:p>
        </p:txBody>
      </p:sp>
      <p:pic>
        <p:nvPicPr>
          <p:cNvPr id="3" name="Picture 2">
            <a:extLst>
              <a:ext uri="{FF2B5EF4-FFF2-40B4-BE49-F238E27FC236}">
                <a16:creationId xmlns:a16="http://schemas.microsoft.com/office/drawing/2014/main" id="{A3BB80E5-23A7-4DAC-BA65-A9A9D3CFA275}"/>
              </a:ext>
            </a:extLst>
          </p:cNvPr>
          <p:cNvPicPr>
            <a:picLocks noChangeAspect="1"/>
          </p:cNvPicPr>
          <p:nvPr/>
        </p:nvPicPr>
        <p:blipFill rotWithShape="1">
          <a:blip r:embed="rId2"/>
          <a:srcRect t="1621"/>
          <a:stretch/>
        </p:blipFill>
        <p:spPr>
          <a:xfrm>
            <a:off x="1292453" y="741680"/>
            <a:ext cx="9607093" cy="3980455"/>
          </a:xfrm>
          <a:prstGeom prst="rect">
            <a:avLst/>
          </a:prstGeom>
        </p:spPr>
      </p:pic>
    </p:spTree>
    <p:extLst>
      <p:ext uri="{BB962C8B-B14F-4D97-AF65-F5344CB8AC3E}">
        <p14:creationId xmlns:p14="http://schemas.microsoft.com/office/powerpoint/2010/main" val="31003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latin typeface="Times New Roman" panose="02020603050405020304" pitchFamily="18" charset="0"/>
                <a:cs typeface="Times New Roman" panose="02020603050405020304" pitchFamily="18" charset="0"/>
              </a:rPr>
              <a:t>STATE FUNDING REDUCTIONS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FY 09-10</a:t>
            </a:r>
          </a:p>
        </p:txBody>
      </p:sp>
      <p:sp>
        <p:nvSpPr>
          <p:cNvPr id="3" name="Content Placeholder 2"/>
          <p:cNvSpPr>
            <a:spLocks noGrp="1"/>
          </p:cNvSpPr>
          <p:nvPr>
            <p:ph idx="1"/>
          </p:nvPr>
        </p:nvSpPr>
        <p:spPr>
          <a:xfrm>
            <a:off x="1981200" y="1447800"/>
            <a:ext cx="8229600" cy="5029200"/>
          </a:xfrm>
        </p:spPr>
        <p:txBody>
          <a:bodyPr>
            <a:normAutofit lnSpcReduction="10000"/>
          </a:bodyPr>
          <a:lstStyle/>
          <a:p>
            <a:r>
              <a:rPr lang="en-US" sz="2000" b="1" dirty="0">
                <a:solidFill>
                  <a:srgbClr val="FF0000"/>
                </a:solidFill>
                <a:latin typeface="Times New Roman" panose="02020603050405020304" pitchFamily="18" charset="0"/>
                <a:cs typeface="Times New Roman" panose="02020603050405020304" pitchFamily="18" charset="0"/>
              </a:rPr>
              <a:t>Support Cap						754,000,000</a:t>
            </a:r>
          </a:p>
          <a:p>
            <a:r>
              <a:rPr lang="en-US" sz="2000" dirty="0">
                <a:latin typeface="Times New Roman" panose="02020603050405020304" pitchFamily="18" charset="0"/>
                <a:cs typeface="Times New Roman" panose="02020603050405020304" pitchFamily="18" charset="0"/>
              </a:rPr>
              <a:t>Construction Grants					  55,000,000</a:t>
            </a:r>
          </a:p>
          <a:p>
            <a:r>
              <a:rPr lang="en-US" sz="2000" dirty="0">
                <a:latin typeface="Times New Roman" panose="02020603050405020304" pitchFamily="18" charset="0"/>
                <a:cs typeface="Times New Roman" panose="02020603050405020304" pitchFamily="18" charset="0"/>
              </a:rPr>
              <a:t>Health Care Contribution				269,000,000</a:t>
            </a:r>
          </a:p>
          <a:p>
            <a:r>
              <a:rPr lang="en-US" sz="2000" dirty="0">
                <a:latin typeface="Times New Roman" panose="02020603050405020304" pitchFamily="18" charset="0"/>
                <a:cs typeface="Times New Roman" panose="02020603050405020304" pitchFamily="18" charset="0"/>
              </a:rPr>
              <a:t>Eliminate SOQ Funding for Various Expenditures		244,000,000</a:t>
            </a:r>
          </a:p>
          <a:p>
            <a:r>
              <a:rPr lang="en-US" sz="2000" dirty="0">
                <a:latin typeface="Times New Roman" panose="02020603050405020304" pitchFamily="18" charset="0"/>
                <a:cs typeface="Times New Roman" panose="02020603050405020304" pitchFamily="18" charset="0"/>
              </a:rPr>
              <a:t>Include $0 Values in Calculation				  79,000,000</a:t>
            </a:r>
          </a:p>
          <a:p>
            <a:r>
              <a:rPr lang="en-US" sz="2000" dirty="0">
                <a:latin typeface="Times New Roman" panose="02020603050405020304" pitchFamily="18" charset="0"/>
                <a:cs typeface="Times New Roman" panose="02020603050405020304" pitchFamily="18" charset="0"/>
              </a:rPr>
              <a:t>K-3 Class Size Cut					  36,000,000</a:t>
            </a:r>
          </a:p>
          <a:p>
            <a:r>
              <a:rPr lang="en-US" sz="2000" b="1" dirty="0">
                <a:solidFill>
                  <a:srgbClr val="FF0000"/>
                </a:solidFill>
                <a:latin typeface="Times New Roman" panose="02020603050405020304" pitchFamily="18" charset="0"/>
                <a:cs typeface="Times New Roman" panose="02020603050405020304" pitchFamily="18" charset="0"/>
              </a:rPr>
              <a:t>Bus Replacement Cycle (12 Yr. to 15 Yr.)		  19,000,000</a:t>
            </a:r>
          </a:p>
          <a:p>
            <a:r>
              <a:rPr lang="en-US" sz="2000" dirty="0">
                <a:latin typeface="Times New Roman" panose="02020603050405020304" pitchFamily="18" charset="0"/>
                <a:cs typeface="Times New Roman" panose="02020603050405020304" pitchFamily="18" charset="0"/>
              </a:rPr>
              <a:t>Inflation Update (some has been restored)			109,000,000</a:t>
            </a:r>
          </a:p>
          <a:p>
            <a:r>
              <a:rPr lang="en-US" sz="2000" dirty="0">
                <a:latin typeface="Times New Roman" panose="02020603050405020304" pitchFamily="18" charset="0"/>
                <a:cs typeface="Times New Roman" panose="02020603050405020304" pitchFamily="18" charset="0"/>
              </a:rPr>
              <a:t>Cost Of Competing for N. Va. Support Positions		  28,000,000</a:t>
            </a:r>
          </a:p>
          <a:p>
            <a:r>
              <a:rPr lang="en-US" sz="2000" b="1" dirty="0">
                <a:solidFill>
                  <a:srgbClr val="FF0000"/>
                </a:solidFill>
                <a:latin typeface="Times New Roman" panose="02020603050405020304" pitchFamily="18" charset="0"/>
                <a:cs typeface="Times New Roman" panose="02020603050405020304" pitchFamily="18" charset="0"/>
              </a:rPr>
              <a:t>Increase Federal Deduct Percentage			  34,000,000</a:t>
            </a:r>
          </a:p>
          <a:p>
            <a:pPr lvl="3"/>
            <a:endParaRPr lang="en-US" sz="1200" dirty="0"/>
          </a:p>
          <a:p>
            <a:pPr marL="1371600" lvl="3" indent="0">
              <a:buNone/>
            </a:pPr>
            <a:endParaRPr lang="en-US" sz="3600" dirty="0">
              <a:latin typeface="Times New Roman" panose="02020603050405020304" pitchFamily="18" charset="0"/>
              <a:cs typeface="Times New Roman" panose="02020603050405020304" pitchFamily="18" charset="0"/>
            </a:endParaRPr>
          </a:p>
          <a:p>
            <a:pPr marL="1371600" lvl="3" indent="0">
              <a:buNone/>
            </a:pPr>
            <a:r>
              <a:rPr lang="en-US" sz="3000" b="1" dirty="0">
                <a:latin typeface="Times New Roman" panose="02020603050405020304" pitchFamily="18" charset="0"/>
                <a:cs typeface="Times New Roman" panose="02020603050405020304" pitchFamily="18" charset="0"/>
              </a:rPr>
              <a:t>BIENNIAL TOTAL	$1,627,000,000</a:t>
            </a:r>
          </a:p>
          <a:p>
            <a:endParaRPr lang="en-US" sz="2400" dirty="0"/>
          </a:p>
        </p:txBody>
      </p:sp>
    </p:spTree>
    <p:extLst>
      <p:ext uri="{BB962C8B-B14F-4D97-AF65-F5344CB8AC3E}">
        <p14:creationId xmlns:p14="http://schemas.microsoft.com/office/powerpoint/2010/main" val="331702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019" y="240363"/>
            <a:ext cx="8302335" cy="1401762"/>
          </a:xfrm>
        </p:spPr>
        <p:txBody>
          <a:bodyPr>
            <a:noAutofit/>
          </a:bodyPr>
          <a:lstStyle/>
          <a:p>
            <a:pPr algn="ctr"/>
            <a:r>
              <a:rPr lang="en-US" sz="3200" b="1" dirty="0"/>
              <a:t>Why Were The Cuts Made?</a:t>
            </a:r>
            <a:br>
              <a:rPr lang="en-US" sz="3200" b="1" dirty="0"/>
            </a:br>
            <a:r>
              <a:rPr lang="en-US" sz="3200" b="1" dirty="0"/>
              <a:t>Possibly Because of the Cost of </a:t>
            </a:r>
            <a:r>
              <a:rPr lang="en-US" sz="3200" b="1" dirty="0" err="1"/>
              <a:t>Rebenchmarking</a:t>
            </a:r>
            <a:endParaRPr lang="en-US" sz="3200" b="1" dirty="0"/>
          </a:p>
        </p:txBody>
      </p:sp>
      <p:graphicFrame>
        <p:nvGraphicFramePr>
          <p:cNvPr id="7" name="Content Placeholder 6"/>
          <p:cNvGraphicFramePr>
            <a:graphicFrameLocks noGrp="1"/>
          </p:cNvGraphicFramePr>
          <p:nvPr>
            <p:ph idx="1"/>
            <p:extLst/>
          </p:nvPr>
        </p:nvGraphicFramePr>
        <p:xfrm>
          <a:off x="1808019" y="1444337"/>
          <a:ext cx="8302336" cy="4902743"/>
        </p:xfrm>
        <a:graphic>
          <a:graphicData uri="http://schemas.openxmlformats.org/drawingml/2006/table">
            <a:tbl>
              <a:tblPr firstRow="1" bandRow="1">
                <a:tableStyleId>{5C22544A-7EE6-4342-B048-85BDC9FD1C3A}</a:tableStyleId>
              </a:tblPr>
              <a:tblGrid>
                <a:gridCol w="2978011">
                  <a:extLst>
                    <a:ext uri="{9D8B030D-6E8A-4147-A177-3AD203B41FA5}">
                      <a16:colId xmlns:a16="http://schemas.microsoft.com/office/drawing/2014/main" val="20000"/>
                    </a:ext>
                  </a:extLst>
                </a:gridCol>
                <a:gridCol w="5324325">
                  <a:extLst>
                    <a:ext uri="{9D8B030D-6E8A-4147-A177-3AD203B41FA5}">
                      <a16:colId xmlns:a16="http://schemas.microsoft.com/office/drawing/2014/main" val="20001"/>
                    </a:ext>
                  </a:extLst>
                </a:gridCol>
              </a:tblGrid>
              <a:tr h="665424">
                <a:tc>
                  <a:txBody>
                    <a:bodyPr/>
                    <a:lstStyle/>
                    <a:p>
                      <a:pPr algn="ctr"/>
                      <a:r>
                        <a:rPr lang="en-US" sz="1800" dirty="0">
                          <a:latin typeface="Arial" pitchFamily="34" charset="0"/>
                          <a:cs typeface="Arial" pitchFamily="34" charset="0"/>
                        </a:rPr>
                        <a:t>Biennium</a:t>
                      </a:r>
                    </a:p>
                  </a:txBody>
                  <a:tcPr/>
                </a:tc>
                <a:tc>
                  <a:txBody>
                    <a:bodyPr/>
                    <a:lstStyle/>
                    <a:p>
                      <a:pPr algn="ctr"/>
                      <a:r>
                        <a:rPr lang="en-US" sz="1800" dirty="0">
                          <a:latin typeface="Arial" pitchFamily="34" charset="0"/>
                          <a:cs typeface="Arial" pitchFamily="34" charset="0"/>
                        </a:rPr>
                        <a:t>Increase</a:t>
                      </a:r>
                      <a:r>
                        <a:rPr lang="en-US" sz="1800" baseline="0" dirty="0">
                          <a:latin typeface="Arial" pitchFamily="34" charset="0"/>
                          <a:cs typeface="Arial" pitchFamily="34" charset="0"/>
                        </a:rPr>
                        <a:t> Over Previous Biennium</a:t>
                      </a:r>
                      <a:endParaRPr lang="en-US" sz="1800" dirty="0">
                        <a:latin typeface="Arial" pitchFamily="34" charset="0"/>
                        <a:cs typeface="Arial" pitchFamily="34" charset="0"/>
                      </a:endParaRPr>
                    </a:p>
                  </a:txBody>
                  <a:tcPr/>
                </a:tc>
                <a:extLst>
                  <a:ext uri="{0D108BD9-81ED-4DB2-BD59-A6C34878D82A}">
                    <a16:rowId xmlns:a16="http://schemas.microsoft.com/office/drawing/2014/main" val="10000"/>
                  </a:ext>
                </a:extLst>
              </a:tr>
              <a:tr h="413868">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2006-2008</a:t>
                      </a:r>
                    </a:p>
                  </a:txBody>
                  <a:tcPr/>
                </a:tc>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$1.5 </a:t>
                      </a:r>
                      <a:r>
                        <a:rPr lang="en-US" sz="2000" kern="1200" dirty="0">
                          <a:solidFill>
                            <a:srgbClr val="3333FF"/>
                          </a:solidFill>
                          <a:latin typeface="Arial" pitchFamily="34" charset="0"/>
                          <a:ea typeface="+mn-ea"/>
                          <a:cs typeface="Arial" pitchFamily="34" charset="0"/>
                        </a:rPr>
                        <a:t>Billion</a:t>
                      </a:r>
                    </a:p>
                  </a:txBody>
                  <a:tcPr/>
                </a:tc>
                <a:extLst>
                  <a:ext uri="{0D108BD9-81ED-4DB2-BD59-A6C34878D82A}">
                    <a16:rowId xmlns:a16="http://schemas.microsoft.com/office/drawing/2014/main" val="10001"/>
                  </a:ext>
                </a:extLst>
              </a:tr>
              <a:tr h="512507">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2008-2010</a:t>
                      </a:r>
                    </a:p>
                  </a:txBody>
                  <a:tcPr/>
                </a:tc>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$1.1 </a:t>
                      </a:r>
                      <a:r>
                        <a:rPr lang="en-US" sz="2000" kern="1200" dirty="0">
                          <a:solidFill>
                            <a:srgbClr val="3333FF"/>
                          </a:solidFill>
                          <a:latin typeface="Arial" pitchFamily="34" charset="0"/>
                          <a:ea typeface="+mn-ea"/>
                          <a:cs typeface="Arial" pitchFamily="34" charset="0"/>
                        </a:rPr>
                        <a:t>Billion</a:t>
                      </a:r>
                    </a:p>
                  </a:txBody>
                  <a:tcPr/>
                </a:tc>
                <a:extLst>
                  <a:ext uri="{0D108BD9-81ED-4DB2-BD59-A6C34878D82A}">
                    <a16:rowId xmlns:a16="http://schemas.microsoft.com/office/drawing/2014/main" val="10002"/>
                  </a:ext>
                </a:extLst>
              </a:tr>
              <a:tr h="413868">
                <a:tc>
                  <a:txBody>
                    <a:bodyPr/>
                    <a:lstStyle/>
                    <a:p>
                      <a:pPr marL="0" algn="r" defTabSz="914400" rtl="0" eaLnBrk="1" latinLnBrk="0" hangingPunct="1"/>
                      <a:r>
                        <a:rPr lang="en-US" sz="2000" kern="1200" dirty="0">
                          <a:solidFill>
                            <a:schemeClr val="dk1"/>
                          </a:solidFill>
                          <a:latin typeface="Arial" pitchFamily="34" charset="0"/>
                          <a:ea typeface="+mn-ea"/>
                          <a:cs typeface="Arial" pitchFamily="34" charset="0"/>
                        </a:rPr>
                        <a:t>Impact of</a:t>
                      </a:r>
                    </a:p>
                  </a:txBody>
                  <a:tcPr/>
                </a:tc>
                <a:tc>
                  <a:txBody>
                    <a:bodyPr/>
                    <a:lstStyle/>
                    <a:p>
                      <a:pPr marL="0" algn="l" defTabSz="914400" rtl="0" eaLnBrk="1" latinLnBrk="0" hangingPunct="1"/>
                      <a:r>
                        <a:rPr lang="en-US" sz="2000" kern="1200" dirty="0">
                          <a:solidFill>
                            <a:srgbClr val="FF0000"/>
                          </a:solidFill>
                          <a:latin typeface="Arial" pitchFamily="34" charset="0"/>
                          <a:ea typeface="+mn-ea"/>
                          <a:cs typeface="Arial" pitchFamily="34" charset="0"/>
                        </a:rPr>
                        <a:t>Reductions</a:t>
                      </a:r>
                    </a:p>
                  </a:txBody>
                  <a:tcPr/>
                </a:tc>
                <a:extLst>
                  <a:ext uri="{0D108BD9-81ED-4DB2-BD59-A6C34878D82A}">
                    <a16:rowId xmlns:a16="http://schemas.microsoft.com/office/drawing/2014/main" val="10003"/>
                  </a:ext>
                </a:extLst>
              </a:tr>
              <a:tr h="413868">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2010-2012</a:t>
                      </a:r>
                    </a:p>
                  </a:txBody>
                  <a:tcPr/>
                </a:tc>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$139</a:t>
                      </a:r>
                      <a:r>
                        <a:rPr lang="en-US" sz="2000" kern="1200" baseline="0" dirty="0">
                          <a:solidFill>
                            <a:schemeClr val="dk1"/>
                          </a:solidFill>
                          <a:latin typeface="Arial" pitchFamily="34" charset="0"/>
                          <a:ea typeface="+mn-ea"/>
                          <a:cs typeface="Arial" pitchFamily="34" charset="0"/>
                        </a:rPr>
                        <a:t> </a:t>
                      </a:r>
                      <a:r>
                        <a:rPr lang="en-US" sz="2000" kern="1200" baseline="0" dirty="0">
                          <a:solidFill>
                            <a:srgbClr val="FF0000"/>
                          </a:solidFill>
                          <a:latin typeface="Arial" pitchFamily="34" charset="0"/>
                          <a:ea typeface="+mn-ea"/>
                          <a:cs typeface="Arial" pitchFamily="34" charset="0"/>
                        </a:rPr>
                        <a:t>Million</a:t>
                      </a:r>
                      <a:endParaRPr lang="en-US" sz="2000" kern="1200" dirty="0">
                        <a:solidFill>
                          <a:srgbClr val="FF0000"/>
                        </a:solidFill>
                        <a:latin typeface="Arial" pitchFamily="34" charset="0"/>
                        <a:ea typeface="+mn-ea"/>
                        <a:cs typeface="Arial" pitchFamily="34" charset="0"/>
                      </a:endParaRPr>
                    </a:p>
                  </a:txBody>
                  <a:tcPr/>
                </a:tc>
                <a:extLst>
                  <a:ext uri="{0D108BD9-81ED-4DB2-BD59-A6C34878D82A}">
                    <a16:rowId xmlns:a16="http://schemas.microsoft.com/office/drawing/2014/main" val="10004"/>
                  </a:ext>
                </a:extLst>
              </a:tr>
              <a:tr h="413868">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2012-2014</a:t>
                      </a:r>
                    </a:p>
                  </a:txBody>
                  <a:tcPr/>
                </a:tc>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$312 </a:t>
                      </a:r>
                      <a:r>
                        <a:rPr lang="en-US" sz="2000" kern="1200" dirty="0">
                          <a:solidFill>
                            <a:srgbClr val="FF0000"/>
                          </a:solidFill>
                          <a:latin typeface="Arial" pitchFamily="34" charset="0"/>
                          <a:ea typeface="+mn-ea"/>
                          <a:cs typeface="Arial" pitchFamily="34" charset="0"/>
                        </a:rPr>
                        <a:t>Million</a:t>
                      </a:r>
                    </a:p>
                  </a:txBody>
                  <a:tcPr/>
                </a:tc>
                <a:extLst>
                  <a:ext uri="{0D108BD9-81ED-4DB2-BD59-A6C34878D82A}">
                    <a16:rowId xmlns:a16="http://schemas.microsoft.com/office/drawing/2014/main" val="10005"/>
                  </a:ext>
                </a:extLst>
              </a:tr>
              <a:tr h="413868">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2014-2016</a:t>
                      </a:r>
                    </a:p>
                  </a:txBody>
                  <a:tcPr/>
                </a:tc>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$350 </a:t>
                      </a:r>
                      <a:r>
                        <a:rPr lang="en-US" sz="2000" kern="1200" dirty="0">
                          <a:solidFill>
                            <a:srgbClr val="FF0000"/>
                          </a:solidFill>
                          <a:latin typeface="Arial" pitchFamily="34" charset="0"/>
                          <a:ea typeface="+mn-ea"/>
                          <a:cs typeface="Arial" pitchFamily="34" charset="0"/>
                        </a:rPr>
                        <a:t>Million</a:t>
                      </a:r>
                    </a:p>
                  </a:txBody>
                  <a:tcPr/>
                </a:tc>
                <a:extLst>
                  <a:ext uri="{0D108BD9-81ED-4DB2-BD59-A6C34878D82A}">
                    <a16:rowId xmlns:a16="http://schemas.microsoft.com/office/drawing/2014/main" val="10006"/>
                  </a:ext>
                </a:extLst>
              </a:tr>
              <a:tr h="413868">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2016-2018</a:t>
                      </a:r>
                    </a:p>
                  </a:txBody>
                  <a:tcPr/>
                </a:tc>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$387 </a:t>
                      </a:r>
                      <a:r>
                        <a:rPr lang="en-US" sz="2000" kern="1200" dirty="0">
                          <a:solidFill>
                            <a:srgbClr val="FF0000"/>
                          </a:solidFill>
                          <a:latin typeface="Arial" pitchFamily="34" charset="0"/>
                          <a:ea typeface="+mn-ea"/>
                          <a:cs typeface="Arial" pitchFamily="34" charset="0"/>
                        </a:rPr>
                        <a:t>Million</a:t>
                      </a:r>
                    </a:p>
                  </a:txBody>
                  <a:tcPr/>
                </a:tc>
                <a:extLst>
                  <a:ext uri="{0D108BD9-81ED-4DB2-BD59-A6C34878D82A}">
                    <a16:rowId xmlns:a16="http://schemas.microsoft.com/office/drawing/2014/main" val="10007"/>
                  </a:ext>
                </a:extLst>
              </a:tr>
              <a:tr h="413868">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2018-2020</a:t>
                      </a:r>
                    </a:p>
                  </a:txBody>
                  <a:tcPr/>
                </a:tc>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$437 </a:t>
                      </a:r>
                      <a:r>
                        <a:rPr lang="en-US" sz="2000" kern="1200" dirty="0">
                          <a:solidFill>
                            <a:srgbClr val="FF0000"/>
                          </a:solidFill>
                          <a:latin typeface="Arial" pitchFamily="34" charset="0"/>
                          <a:ea typeface="+mn-ea"/>
                          <a:cs typeface="Arial" pitchFamily="34" charset="0"/>
                        </a:rPr>
                        <a:t>Million</a:t>
                      </a:r>
                    </a:p>
                  </a:txBody>
                  <a:tcPr/>
                </a:tc>
                <a:extLst>
                  <a:ext uri="{0D108BD9-81ED-4DB2-BD59-A6C34878D82A}">
                    <a16:rowId xmlns:a16="http://schemas.microsoft.com/office/drawing/2014/main" val="10008"/>
                  </a:ext>
                </a:extLst>
              </a:tr>
              <a:tr h="413868">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2020-2022</a:t>
                      </a:r>
                    </a:p>
                  </a:txBody>
                  <a:tcPr/>
                </a:tc>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$491 </a:t>
                      </a:r>
                      <a:r>
                        <a:rPr lang="en-US" sz="2000" kern="1200" dirty="0">
                          <a:solidFill>
                            <a:srgbClr val="FF0000"/>
                          </a:solidFill>
                          <a:latin typeface="Arial" pitchFamily="34" charset="0"/>
                          <a:ea typeface="+mn-ea"/>
                          <a:cs typeface="Arial" pitchFamily="34" charset="0"/>
                        </a:rPr>
                        <a:t>Million</a:t>
                      </a:r>
                    </a:p>
                  </a:txBody>
                  <a:tcPr/>
                </a:tc>
                <a:extLst>
                  <a:ext uri="{0D108BD9-81ED-4DB2-BD59-A6C34878D82A}">
                    <a16:rowId xmlns:a16="http://schemas.microsoft.com/office/drawing/2014/main" val="2899269790"/>
                  </a:ext>
                </a:extLst>
              </a:tr>
              <a:tr h="413868">
                <a:tc>
                  <a:txBody>
                    <a:bodyPr/>
                    <a:lstStyle/>
                    <a:p>
                      <a:pPr marL="0" algn="ctr" defTabSz="914400" rtl="0" eaLnBrk="1" latinLnBrk="0" hangingPunct="1"/>
                      <a:r>
                        <a:rPr lang="en-US" sz="2000" kern="1200" dirty="0">
                          <a:solidFill>
                            <a:schemeClr val="dk1"/>
                          </a:solidFill>
                          <a:latin typeface="Arial" pitchFamily="34" charset="0"/>
                          <a:ea typeface="+mn-ea"/>
                          <a:cs typeface="Arial" pitchFamily="34" charset="0"/>
                        </a:rPr>
                        <a:t>2022-2024</a:t>
                      </a:r>
                    </a:p>
                  </a:txBody>
                  <a:tcPr/>
                </a:tc>
                <a:tc>
                  <a:txBody>
                    <a:bodyPr/>
                    <a:lstStyle/>
                    <a:p>
                      <a:pPr marL="0" algn="ctr" defTabSz="914400" rtl="0" eaLnBrk="1" latinLnBrk="0" hangingPunct="1"/>
                      <a:r>
                        <a:rPr lang="en-US" sz="2000" kern="1200" dirty="0">
                          <a:solidFill>
                            <a:schemeClr val="tx1"/>
                          </a:solidFill>
                          <a:latin typeface="Arial" pitchFamily="34" charset="0"/>
                          <a:ea typeface="+mn-ea"/>
                          <a:cs typeface="Arial" pitchFamily="34" charset="0"/>
                        </a:rPr>
                        <a:t>$331</a:t>
                      </a:r>
                      <a:r>
                        <a:rPr lang="en-US" sz="2000" kern="1200" baseline="0" dirty="0">
                          <a:solidFill>
                            <a:schemeClr val="tx1"/>
                          </a:solidFill>
                          <a:latin typeface="Arial" pitchFamily="34" charset="0"/>
                          <a:ea typeface="+mn-ea"/>
                          <a:cs typeface="Arial" pitchFamily="34" charset="0"/>
                        </a:rPr>
                        <a:t> </a:t>
                      </a:r>
                      <a:r>
                        <a:rPr lang="en-US" sz="2000" kern="1200" baseline="0" dirty="0">
                          <a:solidFill>
                            <a:srgbClr val="FF0000"/>
                          </a:solidFill>
                          <a:latin typeface="Arial" pitchFamily="34" charset="0"/>
                          <a:ea typeface="+mn-ea"/>
                          <a:cs typeface="Arial" pitchFamily="34" charset="0"/>
                        </a:rPr>
                        <a:t>Million</a:t>
                      </a:r>
                      <a:endParaRPr lang="en-US" sz="2000" kern="1200" dirty="0">
                        <a:solidFill>
                          <a:srgbClr val="FF0000"/>
                        </a:solidFill>
                        <a:latin typeface="Arial" pitchFamily="34" charset="0"/>
                        <a:ea typeface="+mn-ea"/>
                        <a:cs typeface="Arial" pitchFamily="34" charset="0"/>
                      </a:endParaRPr>
                    </a:p>
                  </a:txBody>
                  <a:tcPr/>
                </a:tc>
                <a:extLst>
                  <a:ext uri="{0D108BD9-81ED-4DB2-BD59-A6C34878D82A}">
                    <a16:rowId xmlns:a16="http://schemas.microsoft.com/office/drawing/2014/main" val="379881044"/>
                  </a:ext>
                </a:extLst>
              </a:tr>
            </a:tbl>
          </a:graphicData>
        </a:graphic>
      </p:graphicFrame>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177F5-928C-494E-8B05-1F420715A8F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84B98-F38E-46E1-B61E-C55620E81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 name="Object 1">
            <a:extLst>
              <a:ext uri="{FF2B5EF4-FFF2-40B4-BE49-F238E27FC236}">
                <a16:creationId xmlns:a16="http://schemas.microsoft.com/office/drawing/2014/main" id="{6D0BBF1A-7D1E-4239-B9D2-D0DA8266334E}"/>
              </a:ext>
            </a:extLst>
          </p:cNvPr>
          <p:cNvGraphicFramePr>
            <a:graphicFrameLocks noChangeAspect="1"/>
          </p:cNvGraphicFramePr>
          <p:nvPr>
            <p:extLst/>
          </p:nvPr>
        </p:nvGraphicFramePr>
        <p:xfrm>
          <a:off x="5481638" y="3241675"/>
          <a:ext cx="1227137" cy="373063"/>
        </p:xfrm>
        <a:graphic>
          <a:graphicData uri="http://schemas.openxmlformats.org/presentationml/2006/ole">
            <mc:AlternateContent xmlns:mc="http://schemas.openxmlformats.org/markup-compatibility/2006">
              <mc:Choice xmlns:v="urn:schemas-microsoft-com:vml" Requires="v">
                <p:oleObj spid="_x0000_s1026" name="Worksheet" r:id="rId4" imgW="1226997" imgH="373530" progId="Excel.Sheet.12">
                  <p:embed/>
                </p:oleObj>
              </mc:Choice>
              <mc:Fallback>
                <p:oleObj name="Worksheet" r:id="rId4" imgW="1226997" imgH="373530" progId="Excel.Sheet.12">
                  <p:embed/>
                  <p:pic>
                    <p:nvPicPr>
                      <p:cNvPr id="2" name="Object 1">
                        <a:extLst>
                          <a:ext uri="{FF2B5EF4-FFF2-40B4-BE49-F238E27FC236}">
                            <a16:creationId xmlns:a16="http://schemas.microsoft.com/office/drawing/2014/main" id="{6D0BBF1A-7D1E-4239-B9D2-D0DA8266334E}"/>
                          </a:ext>
                        </a:extLst>
                      </p:cNvPr>
                      <p:cNvPicPr/>
                      <p:nvPr/>
                    </p:nvPicPr>
                    <p:blipFill>
                      <a:blip r:embed="rId5"/>
                      <a:stretch>
                        <a:fillRect/>
                      </a:stretch>
                    </p:blipFill>
                    <p:spPr>
                      <a:xfrm>
                        <a:off x="5481638" y="3241675"/>
                        <a:ext cx="1227137" cy="373063"/>
                      </a:xfrm>
                      <a:prstGeom prst="rect">
                        <a:avLst/>
                      </a:prstGeom>
                    </p:spPr>
                  </p:pic>
                </p:oleObj>
              </mc:Fallback>
            </mc:AlternateContent>
          </a:graphicData>
        </a:graphic>
      </p:graphicFrame>
    </p:spTree>
    <p:extLst>
      <p:ext uri="{BB962C8B-B14F-4D97-AF65-F5344CB8AC3E}">
        <p14:creationId xmlns:p14="http://schemas.microsoft.com/office/powerpoint/2010/main" val="368874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80FE6B-EC99-4E73-B72C-394C45BF9B56}"/>
              </a:ext>
            </a:extLst>
          </p:cNvPr>
          <p:cNvGraphicFramePr>
            <a:graphicFrameLocks noGrp="1"/>
          </p:cNvGraphicFramePr>
          <p:nvPr>
            <p:extLst/>
          </p:nvPr>
        </p:nvGraphicFramePr>
        <p:xfrm>
          <a:off x="1307691" y="707924"/>
          <a:ext cx="7521678" cy="5781366"/>
        </p:xfrm>
        <a:graphic>
          <a:graphicData uri="http://schemas.openxmlformats.org/drawingml/2006/table">
            <a:tbl>
              <a:tblPr/>
              <a:tblGrid>
                <a:gridCol w="7521678">
                  <a:extLst>
                    <a:ext uri="{9D8B030D-6E8A-4147-A177-3AD203B41FA5}">
                      <a16:colId xmlns:a16="http://schemas.microsoft.com/office/drawing/2014/main" val="926362640"/>
                    </a:ext>
                  </a:extLst>
                </a:gridCol>
              </a:tblGrid>
              <a:tr h="343596">
                <a:tc>
                  <a:txBody>
                    <a:bodyPr/>
                    <a:lstStyle/>
                    <a:p>
                      <a:pPr algn="ctr" fontAlgn="ctr"/>
                      <a:r>
                        <a:rPr lang="en-US" sz="1100" b="1" i="0" u="none" strike="noStrike">
                          <a:effectLst/>
                          <a:latin typeface="Arial" panose="020B0604020202020204" pitchFamily="34" charset="0"/>
                        </a:rPr>
                        <a:t>Support Positions </a:t>
                      </a:r>
                      <a:r>
                        <a:rPr lang="en-US" sz="1100" b="1" i="0" u="none" strike="noStrike" baseline="30000">
                          <a:effectLst/>
                          <a:latin typeface="Arial" panose="020B0604020202020204" pitchFamily="34" charset="0"/>
                        </a:rPr>
                        <a:t>1, 2</a:t>
                      </a:r>
                      <a:endParaRPr lang="en-US" sz="1100" b="1"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786917946"/>
                  </a:ext>
                </a:extLst>
              </a:tr>
              <a:tr h="418290">
                <a:tc>
                  <a:txBody>
                    <a:bodyPr/>
                    <a:lstStyle/>
                    <a:p>
                      <a:pPr algn="l" fontAlgn="ctr"/>
                      <a:r>
                        <a:rPr lang="en-US" sz="2400" b="0" i="0" u="none" strike="noStrike">
                          <a:effectLst/>
                          <a:latin typeface="Arial" panose="020B0604020202020204" pitchFamily="34" charset="0"/>
                        </a:rPr>
                        <a:t>Assistant Superintendent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9009914"/>
                  </a:ext>
                </a:extLst>
              </a:tr>
              <a:tr h="418290">
                <a:tc>
                  <a:txBody>
                    <a:bodyPr/>
                    <a:lstStyle/>
                    <a:p>
                      <a:pPr algn="l" fontAlgn="ctr"/>
                      <a:r>
                        <a:rPr lang="en-US" sz="2400" b="0" i="0" u="none" strike="noStrike">
                          <a:effectLst/>
                          <a:latin typeface="Arial" panose="020B0604020202020204" pitchFamily="34" charset="0"/>
                        </a:rPr>
                        <a:t>Instructional Professional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7519411"/>
                  </a:ext>
                </a:extLst>
              </a:tr>
              <a:tr h="418290">
                <a:tc>
                  <a:txBody>
                    <a:bodyPr/>
                    <a:lstStyle/>
                    <a:p>
                      <a:pPr algn="l" fontAlgn="ctr"/>
                      <a:r>
                        <a:rPr lang="en-US" sz="2400" b="0" i="0" u="none" strike="noStrike">
                          <a:effectLst/>
                          <a:latin typeface="Arial" panose="020B0604020202020204" pitchFamily="34" charset="0"/>
                        </a:rPr>
                        <a:t>Instructional Technical/Clerical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4818462"/>
                  </a:ext>
                </a:extLst>
              </a:tr>
              <a:tr h="418290">
                <a:tc>
                  <a:txBody>
                    <a:bodyPr/>
                    <a:lstStyle/>
                    <a:p>
                      <a:pPr algn="l" fontAlgn="ctr"/>
                      <a:r>
                        <a:rPr lang="en-US" sz="2400" b="0" i="0" u="none" strike="noStrike">
                          <a:effectLst/>
                          <a:latin typeface="Arial" panose="020B0604020202020204" pitchFamily="34" charset="0"/>
                        </a:rPr>
                        <a:t>Attendance &amp; Health Administrative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8502934"/>
                  </a:ext>
                </a:extLst>
              </a:tr>
              <a:tr h="418290">
                <a:tc>
                  <a:txBody>
                    <a:bodyPr/>
                    <a:lstStyle/>
                    <a:p>
                      <a:pPr algn="l" fontAlgn="ctr"/>
                      <a:r>
                        <a:rPr lang="en-US" sz="2400" b="0" i="0" u="none" strike="noStrike">
                          <a:effectLst/>
                          <a:latin typeface="Arial" panose="020B0604020202020204" pitchFamily="34" charset="0"/>
                        </a:rPr>
                        <a:t>Attendance &amp; Health Technical/Clerical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9255036"/>
                  </a:ext>
                </a:extLst>
              </a:tr>
              <a:tr h="418290">
                <a:tc>
                  <a:txBody>
                    <a:bodyPr/>
                    <a:lstStyle/>
                    <a:p>
                      <a:pPr algn="l" fontAlgn="ctr"/>
                      <a:r>
                        <a:rPr lang="en-US" sz="2400" b="0" i="0" u="none" strike="noStrike">
                          <a:effectLst/>
                          <a:latin typeface="Arial" panose="020B0604020202020204" pitchFamily="34" charset="0"/>
                        </a:rPr>
                        <a:t>Administration Administrative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2441101"/>
                  </a:ext>
                </a:extLst>
              </a:tr>
              <a:tr h="418290">
                <a:tc>
                  <a:txBody>
                    <a:bodyPr/>
                    <a:lstStyle/>
                    <a:p>
                      <a:pPr algn="l" fontAlgn="ctr"/>
                      <a:r>
                        <a:rPr lang="en-US" sz="2400" b="0" i="0" u="none" strike="noStrike">
                          <a:effectLst/>
                          <a:latin typeface="Arial" panose="020B0604020202020204" pitchFamily="34" charset="0"/>
                        </a:rPr>
                        <a:t>Administration Technical/Clerical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4832443"/>
                  </a:ext>
                </a:extLst>
              </a:tr>
              <a:tr h="418290">
                <a:tc>
                  <a:txBody>
                    <a:bodyPr/>
                    <a:lstStyle/>
                    <a:p>
                      <a:pPr algn="l" fontAlgn="ctr"/>
                      <a:r>
                        <a:rPr lang="en-US" sz="2400" b="0" i="0" u="none" strike="noStrike">
                          <a:effectLst/>
                          <a:latin typeface="Arial" panose="020B0604020202020204" pitchFamily="34" charset="0"/>
                        </a:rPr>
                        <a:t>Technology Professional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9221099"/>
                  </a:ext>
                </a:extLst>
              </a:tr>
              <a:tr h="418290">
                <a:tc>
                  <a:txBody>
                    <a:bodyPr/>
                    <a:lstStyle/>
                    <a:p>
                      <a:pPr algn="l" fontAlgn="ctr"/>
                      <a:r>
                        <a:rPr lang="en-US" sz="2400" b="0" i="0" u="none" strike="noStrike">
                          <a:effectLst/>
                          <a:latin typeface="Arial" panose="020B0604020202020204" pitchFamily="34" charset="0"/>
                        </a:rPr>
                        <a:t>Technology Technical/Clerical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0247893"/>
                  </a:ext>
                </a:extLst>
              </a:tr>
              <a:tr h="418290">
                <a:tc>
                  <a:txBody>
                    <a:bodyPr/>
                    <a:lstStyle/>
                    <a:p>
                      <a:pPr algn="l" fontAlgn="ctr"/>
                      <a:r>
                        <a:rPr lang="en-US" sz="2400" b="0" i="0" u="none" strike="noStrike">
                          <a:effectLst/>
                          <a:latin typeface="Arial" panose="020B0604020202020204" pitchFamily="34" charset="0"/>
                        </a:rPr>
                        <a:t>Operation &amp; Maintenance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4043540"/>
                  </a:ext>
                </a:extLst>
              </a:tr>
              <a:tr h="418290">
                <a:tc>
                  <a:txBody>
                    <a:bodyPr/>
                    <a:lstStyle/>
                    <a:p>
                      <a:pPr algn="l" fontAlgn="ctr"/>
                      <a:r>
                        <a:rPr lang="en-US" sz="2400" b="0" i="0" u="none" strike="noStrike">
                          <a:effectLst/>
                          <a:latin typeface="Arial" panose="020B0604020202020204" pitchFamily="34" charset="0"/>
                        </a:rPr>
                        <a:t>Support Technology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8452970"/>
                  </a:ext>
                </a:extLst>
              </a:tr>
              <a:tr h="418290">
                <a:tc>
                  <a:txBody>
                    <a:bodyPr/>
                    <a:lstStyle/>
                    <a:p>
                      <a:pPr algn="l" fontAlgn="ctr"/>
                      <a:r>
                        <a:rPr lang="en-US" sz="2400" b="0" i="0" u="none" strike="noStrike">
                          <a:effectLst/>
                          <a:latin typeface="Arial" panose="020B0604020202020204" pitchFamily="34" charset="0"/>
                        </a:rPr>
                        <a:t>School Based Clerical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0804437"/>
                  </a:ext>
                </a:extLst>
              </a:tr>
              <a:tr h="418290">
                <a:tc>
                  <a:txBody>
                    <a:bodyPr/>
                    <a:lstStyle/>
                    <a:p>
                      <a:pPr algn="l" fontAlgn="ctr"/>
                      <a:r>
                        <a:rPr lang="en-US" sz="2400" b="0" i="0" u="none" strike="noStrike" dirty="0">
                          <a:effectLst/>
                          <a:latin typeface="Arial" panose="020B0604020202020204" pitchFamily="34" charset="0"/>
                        </a:rPr>
                        <a:t>Operation &amp; Maintenance Technical/Clerical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382327"/>
                  </a:ext>
                </a:extLst>
              </a:tr>
            </a:tbl>
          </a:graphicData>
        </a:graphic>
      </p:graphicFrame>
    </p:spTree>
    <p:extLst>
      <p:ext uri="{BB962C8B-B14F-4D97-AF65-F5344CB8AC3E}">
        <p14:creationId xmlns:p14="http://schemas.microsoft.com/office/powerpoint/2010/main" val="234836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Support Cap Savings </a:t>
            </a:r>
            <a:br>
              <a:rPr lang="en-US" dirty="0"/>
            </a:br>
            <a:r>
              <a:rPr lang="en-US" dirty="0"/>
              <a:t>for the State Per Biennium</a:t>
            </a:r>
          </a:p>
        </p:txBody>
      </p:sp>
      <p:sp>
        <p:nvSpPr>
          <p:cNvPr id="3" name="Content Placeholder 2"/>
          <p:cNvSpPr>
            <a:spLocks noGrp="1"/>
          </p:cNvSpPr>
          <p:nvPr>
            <p:ph idx="1"/>
          </p:nvPr>
        </p:nvSpPr>
        <p:spPr>
          <a:xfrm>
            <a:off x="1302707" y="1553227"/>
            <a:ext cx="9958192" cy="4797469"/>
          </a:xfrm>
        </p:spPr>
        <p:txBody>
          <a:bodyPr>
            <a:normAutofit fontScale="92500" lnSpcReduction="20000"/>
          </a:bodyPr>
          <a:lstStyle/>
          <a:p>
            <a:pPr marL="457200" lvl="1" indent="0">
              <a:buNone/>
            </a:pPr>
            <a:endParaRPr lang="en-US" sz="2000" dirty="0"/>
          </a:p>
          <a:p>
            <a:pPr marL="457200" lvl="1" indent="0">
              <a:buNone/>
            </a:pPr>
            <a:endParaRPr lang="en-US" sz="2000" dirty="0"/>
          </a:p>
          <a:p>
            <a:pPr marL="457200" lvl="1" indent="0">
              <a:buNone/>
            </a:pPr>
            <a:r>
              <a:rPr lang="en-US" sz="2600" dirty="0"/>
              <a:t>Shows number of SOQ </a:t>
            </a:r>
            <a:r>
              <a:rPr lang="en-US" sz="2600" b="1" u="sng" dirty="0"/>
              <a:t>funded</a:t>
            </a:r>
            <a:r>
              <a:rPr lang="en-US" sz="2600" dirty="0"/>
              <a:t> positions per support position and the impact on the State Budget each biennium.  </a:t>
            </a:r>
          </a:p>
          <a:p>
            <a:pPr marL="457200" lvl="1" indent="0">
              <a:buNone/>
            </a:pPr>
            <a:endParaRPr lang="en-US" sz="2600" b="1" dirty="0">
              <a:solidFill>
                <a:srgbClr val="FF0000"/>
              </a:solidFill>
            </a:endParaRPr>
          </a:p>
          <a:p>
            <a:pPr marL="457200" lvl="1" indent="0">
              <a:buNone/>
            </a:pPr>
            <a:r>
              <a:rPr lang="en-US" sz="2600" b="1" dirty="0">
                <a:solidFill>
                  <a:srgbClr val="FF0000"/>
                </a:solidFill>
              </a:rPr>
              <a:t>Note:  Savings was lost revenue for schools moving forward.</a:t>
            </a:r>
          </a:p>
          <a:p>
            <a:pPr lvl="1"/>
            <a:r>
              <a:rPr lang="en-US" sz="2600" dirty="0"/>
              <a:t>09/10       4.03   (state budget savings (1 year) = $341 million)</a:t>
            </a:r>
          </a:p>
          <a:p>
            <a:pPr lvl="1"/>
            <a:r>
              <a:rPr lang="en-US" sz="2600" dirty="0"/>
              <a:t>10/12       4.05   (state budget savings = +$25.3million)</a:t>
            </a:r>
          </a:p>
          <a:p>
            <a:pPr lvl="1"/>
            <a:r>
              <a:rPr lang="en-US" sz="2600" dirty="0"/>
              <a:t>12/14 	 4.07   (state budget savings = + $15.9 million)</a:t>
            </a:r>
          </a:p>
          <a:p>
            <a:pPr lvl="1"/>
            <a:r>
              <a:rPr lang="en-US" sz="2600" dirty="0"/>
              <a:t>14/16	 4.09   (state budget savings = + $6.1 million)</a:t>
            </a:r>
          </a:p>
          <a:p>
            <a:pPr lvl="1"/>
            <a:r>
              <a:rPr lang="en-US" sz="2600" dirty="0"/>
              <a:t>16/18 	 4.19   (state budget savings = + $25.3 million)</a:t>
            </a:r>
          </a:p>
          <a:p>
            <a:pPr lvl="1"/>
            <a:r>
              <a:rPr lang="en-US" sz="2600" dirty="0"/>
              <a:t>18/20	 4.27   (state budget savings =  +$18.9 million)</a:t>
            </a:r>
          </a:p>
          <a:p>
            <a:pPr lvl="1"/>
            <a:r>
              <a:rPr lang="en-US" sz="2600" dirty="0"/>
              <a:t>20/22       4.30   (state budget savings =  +$3.34 million)</a:t>
            </a:r>
          </a:p>
          <a:p>
            <a:pPr lvl="1"/>
            <a:r>
              <a:rPr lang="en-US" sz="2600" dirty="0"/>
              <a:t>22/24	 4.19   (state budget cost increase = </a:t>
            </a:r>
            <a:r>
              <a:rPr lang="en-US" sz="2600" dirty="0">
                <a:solidFill>
                  <a:srgbClr val="FF0000"/>
                </a:solidFill>
              </a:rPr>
              <a:t>-$34.7 million</a:t>
            </a:r>
            <a:r>
              <a:rPr lang="en-US" sz="2600" dirty="0"/>
              <a:t>)</a:t>
            </a:r>
          </a:p>
          <a:p>
            <a:pPr marL="457200" lvl="1" indent="0">
              <a:buNone/>
            </a:pPr>
            <a:r>
              <a:rPr lang="en-US" sz="2000" dirty="0"/>
              <a:t> </a:t>
            </a:r>
          </a:p>
        </p:txBody>
      </p:sp>
    </p:spTree>
    <p:extLst>
      <p:ext uri="{BB962C8B-B14F-4D97-AF65-F5344CB8AC3E}">
        <p14:creationId xmlns:p14="http://schemas.microsoft.com/office/powerpoint/2010/main" val="3625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239962"/>
          </a:xfrm>
        </p:spPr>
        <p:txBody>
          <a:bodyPr>
            <a:normAutofit/>
          </a:bodyPr>
          <a:lstStyle/>
          <a:p>
            <a:pPr algn="ctr"/>
            <a:r>
              <a:rPr lang="en-US" sz="3200" b="1" dirty="0"/>
              <a:t>Enrollment Increase Compared to Change in Total State Basic Aid</a:t>
            </a:r>
            <a:br>
              <a:rPr lang="en-US" sz="3200" b="1" dirty="0"/>
            </a:br>
            <a:r>
              <a:rPr lang="en-US" sz="3200" b="1" dirty="0"/>
              <a:t>2009/2010 to 2022/2023</a:t>
            </a:r>
          </a:p>
        </p:txBody>
      </p:sp>
      <p:graphicFrame>
        <p:nvGraphicFramePr>
          <p:cNvPr id="4" name="Content Placeholder 3"/>
          <p:cNvGraphicFramePr>
            <a:graphicFrameLocks noGrp="1"/>
          </p:cNvGraphicFramePr>
          <p:nvPr>
            <p:ph idx="1"/>
            <p:extLst/>
          </p:nvPr>
        </p:nvGraphicFramePr>
        <p:xfrm>
          <a:off x="2133600" y="2514600"/>
          <a:ext cx="8077200" cy="3556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889000">
                <a:tc>
                  <a:txBody>
                    <a:bodyPr/>
                    <a:lstStyle/>
                    <a:p>
                      <a:pPr algn="ctr"/>
                      <a:r>
                        <a:rPr lang="en-US" sz="2400" dirty="0">
                          <a:latin typeface="Arial" panose="020B0604020202020204" pitchFamily="34" charset="0"/>
                          <a:cs typeface="Arial" panose="020B0604020202020204" pitchFamily="34" charset="0"/>
                        </a:rPr>
                        <a:t>FY</a:t>
                      </a:r>
                    </a:p>
                  </a:txBody>
                  <a:tcPr/>
                </a:tc>
                <a:tc>
                  <a:txBody>
                    <a:bodyPr/>
                    <a:lstStyle/>
                    <a:p>
                      <a:pPr algn="ctr"/>
                      <a:r>
                        <a:rPr lang="en-US" sz="2400" dirty="0">
                          <a:latin typeface="Arial" panose="020B0604020202020204" pitchFamily="34" charset="0"/>
                          <a:cs typeface="Arial" panose="020B0604020202020204" pitchFamily="34" charset="0"/>
                        </a:rPr>
                        <a:t>ENROLLMENT</a:t>
                      </a:r>
                    </a:p>
                  </a:txBody>
                  <a:tcPr/>
                </a:tc>
                <a:tc>
                  <a:txBody>
                    <a:bodyPr/>
                    <a:lstStyle/>
                    <a:p>
                      <a:pPr algn="ctr"/>
                      <a:r>
                        <a:rPr lang="en-US" sz="2400" dirty="0">
                          <a:latin typeface="Arial" panose="020B0604020202020204" pitchFamily="34" charset="0"/>
                          <a:cs typeface="Arial" panose="020B0604020202020204" pitchFamily="34" charset="0"/>
                        </a:rPr>
                        <a:t>Total Basic Aid</a:t>
                      </a:r>
                    </a:p>
                    <a:p>
                      <a:pPr algn="ctr"/>
                      <a:r>
                        <a:rPr lang="en-US" sz="2400" dirty="0">
                          <a:latin typeface="Arial" panose="020B0604020202020204" pitchFamily="34" charset="0"/>
                          <a:cs typeface="Arial" panose="020B0604020202020204" pitchFamily="34" charset="0"/>
                        </a:rPr>
                        <a:t>All Divisions</a:t>
                      </a:r>
                    </a:p>
                  </a:txBody>
                  <a:tcPr/>
                </a:tc>
                <a:extLst>
                  <a:ext uri="{0D108BD9-81ED-4DB2-BD59-A6C34878D82A}">
                    <a16:rowId xmlns:a16="http://schemas.microsoft.com/office/drawing/2014/main" val="10000"/>
                  </a:ext>
                </a:extLst>
              </a:tr>
              <a:tr h="889000">
                <a:tc>
                  <a:txBody>
                    <a:bodyPr/>
                    <a:lstStyle/>
                    <a:p>
                      <a:pPr algn="ctr"/>
                      <a:r>
                        <a:rPr lang="en-US" sz="2400" dirty="0">
                          <a:latin typeface="Arial" panose="020B0604020202020204" pitchFamily="34" charset="0"/>
                          <a:cs typeface="Arial" panose="020B0604020202020204" pitchFamily="34" charset="0"/>
                        </a:rPr>
                        <a:t>2009-2010</a:t>
                      </a:r>
                    </a:p>
                  </a:txBody>
                  <a:tcPr/>
                </a:tc>
                <a:tc>
                  <a:txBody>
                    <a:bodyPr/>
                    <a:lstStyle/>
                    <a:p>
                      <a:pPr algn="ctr"/>
                      <a:r>
                        <a:rPr lang="en-US" sz="2400" dirty="0">
                          <a:latin typeface="Arial" panose="020B0604020202020204" pitchFamily="34" charset="0"/>
                          <a:cs typeface="Arial" panose="020B0604020202020204" pitchFamily="34" charset="0"/>
                        </a:rPr>
                        <a:t>1,204,786</a:t>
                      </a:r>
                    </a:p>
                  </a:txBody>
                  <a:tcPr/>
                </a:tc>
                <a:tc>
                  <a:txBody>
                    <a:bodyPr/>
                    <a:lstStyle/>
                    <a:p>
                      <a:pPr algn="ctr"/>
                      <a:r>
                        <a:rPr lang="en-US" sz="2400" dirty="0">
                          <a:latin typeface="Arial" panose="020B0604020202020204" pitchFamily="34" charset="0"/>
                          <a:cs typeface="Arial" panose="020B0604020202020204" pitchFamily="34" charset="0"/>
                        </a:rPr>
                        <a:t>$3,459,313,849</a:t>
                      </a:r>
                    </a:p>
                  </a:txBody>
                  <a:tcPr/>
                </a:tc>
                <a:extLst>
                  <a:ext uri="{0D108BD9-81ED-4DB2-BD59-A6C34878D82A}">
                    <a16:rowId xmlns:a16="http://schemas.microsoft.com/office/drawing/2014/main" val="10001"/>
                  </a:ext>
                </a:extLst>
              </a:tr>
              <a:tr h="889000">
                <a:tc>
                  <a:txBody>
                    <a:bodyPr/>
                    <a:lstStyle/>
                    <a:p>
                      <a:pPr algn="ctr"/>
                      <a:r>
                        <a:rPr lang="en-US" sz="2400" dirty="0">
                          <a:latin typeface="Arial" panose="020B0604020202020204" pitchFamily="34" charset="0"/>
                          <a:cs typeface="Arial" panose="020B0604020202020204" pitchFamily="34" charset="0"/>
                        </a:rPr>
                        <a:t>2022-2023</a:t>
                      </a:r>
                    </a:p>
                  </a:txBody>
                  <a:tcPr/>
                </a:tc>
                <a:tc>
                  <a:txBody>
                    <a:bodyPr/>
                    <a:lstStyle/>
                    <a:p>
                      <a:pPr algn="ctr"/>
                      <a:r>
                        <a:rPr lang="en-US" sz="2400" dirty="0">
                          <a:latin typeface="Arial" panose="020B0604020202020204" pitchFamily="34" charset="0"/>
                          <a:cs typeface="Arial" panose="020B0604020202020204" pitchFamily="34" charset="0"/>
                        </a:rPr>
                        <a:t>1,221,278</a:t>
                      </a:r>
                    </a:p>
                  </a:txBody>
                  <a:tcPr/>
                </a:tc>
                <a:tc>
                  <a:txBody>
                    <a:bodyPr/>
                    <a:lstStyle/>
                    <a:p>
                      <a:pPr algn="ctr"/>
                      <a:r>
                        <a:rPr lang="en-US" sz="2400" dirty="0">
                          <a:latin typeface="Arial" panose="020B0604020202020204" pitchFamily="34" charset="0"/>
                          <a:cs typeface="Arial" panose="020B0604020202020204" pitchFamily="34" charset="0"/>
                        </a:rPr>
                        <a:t>$3,666,351,421</a:t>
                      </a:r>
                    </a:p>
                  </a:txBody>
                  <a:tcPr/>
                </a:tc>
                <a:extLst>
                  <a:ext uri="{0D108BD9-81ED-4DB2-BD59-A6C34878D82A}">
                    <a16:rowId xmlns:a16="http://schemas.microsoft.com/office/drawing/2014/main" val="10002"/>
                  </a:ext>
                </a:extLst>
              </a:tr>
              <a:tr h="889000">
                <a:tc>
                  <a:txBody>
                    <a:bodyPr/>
                    <a:lstStyle/>
                    <a:p>
                      <a:pPr marL="0" algn="ctr" defTabSz="914400" rtl="0" eaLnBrk="1" latinLnBrk="0" hangingPunct="1"/>
                      <a:r>
                        <a:rPr lang="en-US" sz="2400" kern="1200" dirty="0">
                          <a:solidFill>
                            <a:schemeClr val="dk1"/>
                          </a:solidFill>
                          <a:latin typeface="Arial" panose="020B0604020202020204" pitchFamily="34" charset="0"/>
                          <a:ea typeface="+mn-ea"/>
                          <a:cs typeface="Arial" panose="020B0604020202020204" pitchFamily="34" charset="0"/>
                        </a:rPr>
                        <a:t>% Increase/Decrease</a:t>
                      </a:r>
                    </a:p>
                  </a:txBody>
                  <a:tcPr/>
                </a:tc>
                <a:tc>
                  <a:txBody>
                    <a:bodyPr/>
                    <a:lstStyle/>
                    <a:p>
                      <a:pPr marL="0" algn="ctr" defTabSz="914400" rtl="0" eaLnBrk="1" latinLnBrk="0" hangingPunct="1"/>
                      <a:endParaRPr lang="en-US" sz="2400" kern="1200" dirty="0">
                        <a:solidFill>
                          <a:schemeClr val="dk1"/>
                        </a:solidFill>
                        <a:latin typeface="Arial" panose="020B0604020202020204" pitchFamily="34" charset="0"/>
                        <a:ea typeface="+mn-ea"/>
                        <a:cs typeface="Arial" panose="020B0604020202020204" pitchFamily="34" charset="0"/>
                      </a:endParaRPr>
                    </a:p>
                    <a:p>
                      <a:pPr marL="0" algn="ctr" defTabSz="914400" rtl="0" eaLnBrk="1" latinLnBrk="0" hangingPunct="1"/>
                      <a:r>
                        <a:rPr lang="en-US" sz="2400" kern="1200" dirty="0">
                          <a:solidFill>
                            <a:schemeClr val="dk1"/>
                          </a:solidFill>
                          <a:latin typeface="Arial" panose="020B0604020202020204" pitchFamily="34" charset="0"/>
                          <a:ea typeface="+mn-ea"/>
                          <a:cs typeface="Arial" panose="020B0604020202020204" pitchFamily="34" charset="0"/>
                        </a:rPr>
                        <a:t>+1.37%</a:t>
                      </a:r>
                    </a:p>
                  </a:txBody>
                  <a:tcPr/>
                </a:tc>
                <a:tc>
                  <a:txBody>
                    <a:bodyPr/>
                    <a:lstStyle/>
                    <a:p>
                      <a:pPr marL="0" algn="ctr" defTabSz="914400" rtl="0" eaLnBrk="1" latinLnBrk="0" hangingPunct="1"/>
                      <a:endParaRPr lang="en-US" sz="2400" b="1" kern="1200" dirty="0">
                        <a:solidFill>
                          <a:srgbClr val="FF0000"/>
                        </a:solidFill>
                        <a:latin typeface="Arial" panose="020B0604020202020204" pitchFamily="34" charset="0"/>
                        <a:ea typeface="+mn-ea"/>
                        <a:cs typeface="Arial" panose="020B0604020202020204" pitchFamily="34" charset="0"/>
                      </a:endParaRPr>
                    </a:p>
                    <a:p>
                      <a:pPr marL="0" algn="ctr" defTabSz="914400" rtl="0" eaLnBrk="1" latinLnBrk="0" hangingPunct="1"/>
                      <a:r>
                        <a:rPr lang="en-US" sz="2400" b="0" kern="1200" dirty="0">
                          <a:solidFill>
                            <a:schemeClr val="tx1"/>
                          </a:solidFill>
                          <a:latin typeface="Arial" panose="020B0604020202020204" pitchFamily="34" charset="0"/>
                          <a:ea typeface="+mn-ea"/>
                          <a:cs typeface="Arial" panose="020B0604020202020204" pitchFamily="34" charset="0"/>
                        </a:rPr>
                        <a:t>5.98%</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3334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239962"/>
          </a:xfrm>
        </p:spPr>
        <p:txBody>
          <a:bodyPr>
            <a:normAutofit/>
          </a:bodyPr>
          <a:lstStyle/>
          <a:p>
            <a:pPr algn="ctr"/>
            <a:r>
              <a:rPr lang="en-US" sz="3200" b="1" dirty="0"/>
              <a:t>State General Fund Budget Increase Compared to Change in Total Basic Aid</a:t>
            </a:r>
            <a:br>
              <a:rPr lang="en-US" sz="3200" b="1" dirty="0"/>
            </a:br>
            <a:br>
              <a:rPr lang="en-US" dirty="0"/>
            </a:br>
            <a:r>
              <a:rPr lang="en-US" sz="3200" b="1" dirty="0"/>
              <a:t>2008/2009 to 2022/2023</a:t>
            </a:r>
          </a:p>
        </p:txBody>
      </p:sp>
      <p:graphicFrame>
        <p:nvGraphicFramePr>
          <p:cNvPr id="4" name="Content Placeholder 3"/>
          <p:cNvGraphicFramePr>
            <a:graphicFrameLocks noGrp="1"/>
          </p:cNvGraphicFramePr>
          <p:nvPr>
            <p:ph idx="1"/>
            <p:extLst/>
          </p:nvPr>
        </p:nvGraphicFramePr>
        <p:xfrm>
          <a:off x="2133600" y="2514600"/>
          <a:ext cx="9231630" cy="3556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66903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889000">
                <a:tc>
                  <a:txBody>
                    <a:bodyPr/>
                    <a:lstStyle/>
                    <a:p>
                      <a:pPr algn="ctr"/>
                      <a:r>
                        <a:rPr lang="en-US" sz="2400" dirty="0">
                          <a:latin typeface="Arial" panose="020B0604020202020204" pitchFamily="34" charset="0"/>
                          <a:cs typeface="Arial" panose="020B0604020202020204" pitchFamily="34" charset="0"/>
                        </a:rPr>
                        <a:t>FY</a:t>
                      </a:r>
                    </a:p>
                  </a:txBody>
                  <a:tcPr/>
                </a:tc>
                <a:tc>
                  <a:txBody>
                    <a:bodyPr/>
                    <a:lstStyle/>
                    <a:p>
                      <a:pPr algn="ctr"/>
                      <a:r>
                        <a:rPr lang="en-US" sz="2400" dirty="0">
                          <a:latin typeface="Arial" panose="020B0604020202020204" pitchFamily="34" charset="0"/>
                          <a:cs typeface="Arial" panose="020B0604020202020204" pitchFamily="34" charset="0"/>
                        </a:rPr>
                        <a:t>State General</a:t>
                      </a:r>
                      <a:r>
                        <a:rPr lang="en-US" sz="2400" baseline="0" dirty="0">
                          <a:latin typeface="Arial" panose="020B0604020202020204" pitchFamily="34" charset="0"/>
                          <a:cs typeface="Arial" panose="020B0604020202020204" pitchFamily="34" charset="0"/>
                        </a:rPr>
                        <a:t> Fund</a:t>
                      </a:r>
                      <a:r>
                        <a:rPr lang="en-US" sz="2400" dirty="0">
                          <a:latin typeface="Arial" panose="020B0604020202020204" pitchFamily="34" charset="0"/>
                          <a:cs typeface="Arial" panose="020B0604020202020204" pitchFamily="34" charset="0"/>
                        </a:rPr>
                        <a:t> Budget</a:t>
                      </a:r>
                    </a:p>
                  </a:txBody>
                  <a:tcPr/>
                </a:tc>
                <a:tc>
                  <a:txBody>
                    <a:bodyPr/>
                    <a:lstStyle/>
                    <a:p>
                      <a:pPr algn="ctr"/>
                      <a:r>
                        <a:rPr lang="en-US" sz="2400" dirty="0">
                          <a:latin typeface="Arial" panose="020B0604020202020204" pitchFamily="34" charset="0"/>
                          <a:cs typeface="Arial" panose="020B0604020202020204" pitchFamily="34" charset="0"/>
                        </a:rPr>
                        <a:t>Total Basic Aid</a:t>
                      </a:r>
                    </a:p>
                    <a:p>
                      <a:pPr algn="ctr"/>
                      <a:r>
                        <a:rPr lang="en-US" sz="2400" dirty="0">
                          <a:latin typeface="Arial" panose="020B0604020202020204" pitchFamily="34" charset="0"/>
                          <a:cs typeface="Arial" panose="020B0604020202020204" pitchFamily="34" charset="0"/>
                        </a:rPr>
                        <a:t>All Divisions</a:t>
                      </a:r>
                    </a:p>
                  </a:txBody>
                  <a:tcPr/>
                </a:tc>
                <a:extLst>
                  <a:ext uri="{0D108BD9-81ED-4DB2-BD59-A6C34878D82A}">
                    <a16:rowId xmlns:a16="http://schemas.microsoft.com/office/drawing/2014/main" val="10000"/>
                  </a:ext>
                </a:extLst>
              </a:tr>
              <a:tr h="889000">
                <a:tc>
                  <a:txBody>
                    <a:bodyPr/>
                    <a:lstStyle/>
                    <a:p>
                      <a:pPr algn="ctr"/>
                      <a:r>
                        <a:rPr lang="en-US" sz="2400" dirty="0">
                          <a:latin typeface="Arial" panose="020B0604020202020204" pitchFamily="34" charset="0"/>
                          <a:cs typeface="Arial" panose="020B0604020202020204" pitchFamily="34" charset="0"/>
                        </a:rPr>
                        <a:t>2008-2009</a:t>
                      </a:r>
                    </a:p>
                  </a:txBody>
                  <a:tcPr/>
                </a:tc>
                <a:tc>
                  <a:txBody>
                    <a:bodyPr/>
                    <a:lstStyle/>
                    <a:p>
                      <a:pPr algn="ctr"/>
                      <a:r>
                        <a:rPr lang="en-US" sz="2400" dirty="0">
                          <a:latin typeface="Arial" panose="020B0604020202020204" pitchFamily="34" charset="0"/>
                          <a:cs typeface="Arial" panose="020B0604020202020204" pitchFamily="34" charset="0"/>
                        </a:rPr>
                        <a:t>$14,315,060,000</a:t>
                      </a:r>
                    </a:p>
                  </a:txBody>
                  <a:tcPr/>
                </a:tc>
                <a:tc>
                  <a:txBody>
                    <a:bodyPr/>
                    <a:lstStyle/>
                    <a:p>
                      <a:pPr algn="ctr"/>
                      <a:r>
                        <a:rPr lang="en-US" sz="2400" dirty="0">
                          <a:latin typeface="Arial" panose="020B0604020202020204" pitchFamily="34" charset="0"/>
                          <a:cs typeface="Arial" panose="020B0604020202020204" pitchFamily="34" charset="0"/>
                        </a:rPr>
                        <a:t>$3,459,313,849</a:t>
                      </a:r>
                    </a:p>
                  </a:txBody>
                  <a:tcPr/>
                </a:tc>
                <a:extLst>
                  <a:ext uri="{0D108BD9-81ED-4DB2-BD59-A6C34878D82A}">
                    <a16:rowId xmlns:a16="http://schemas.microsoft.com/office/drawing/2014/main" val="10001"/>
                  </a:ext>
                </a:extLst>
              </a:tr>
              <a:tr h="889000">
                <a:tc>
                  <a:txBody>
                    <a:bodyPr/>
                    <a:lstStyle/>
                    <a:p>
                      <a:pPr algn="ctr"/>
                      <a:r>
                        <a:rPr lang="en-US" sz="2400" dirty="0">
                          <a:latin typeface="Arial" panose="020B0604020202020204" pitchFamily="34" charset="0"/>
                          <a:cs typeface="Arial" panose="020B0604020202020204" pitchFamily="34" charset="0"/>
                        </a:rPr>
                        <a:t>2022-2023</a:t>
                      </a:r>
                    </a:p>
                  </a:txBody>
                  <a:tcPr/>
                </a:tc>
                <a:tc>
                  <a:txBody>
                    <a:bodyPr/>
                    <a:lstStyle/>
                    <a:p>
                      <a:pPr algn="ctr"/>
                      <a:r>
                        <a:rPr lang="en-US" sz="2400" dirty="0">
                          <a:latin typeface="Arial" panose="020B0604020202020204" pitchFamily="34" charset="0"/>
                          <a:cs typeface="Arial" panose="020B0604020202020204" pitchFamily="34" charset="0"/>
                        </a:rPr>
                        <a:t>$30,068,135,192</a:t>
                      </a:r>
                    </a:p>
                  </a:txBody>
                  <a:tcPr/>
                </a:tc>
                <a:tc>
                  <a:txBody>
                    <a:bodyPr/>
                    <a:lstStyle/>
                    <a:p>
                      <a:pPr algn="ctr"/>
                      <a:r>
                        <a:rPr lang="en-US" sz="2400" dirty="0">
                          <a:latin typeface="Arial" panose="020B0604020202020204" pitchFamily="34" charset="0"/>
                          <a:cs typeface="Arial" panose="020B0604020202020204" pitchFamily="34" charset="0"/>
                        </a:rPr>
                        <a:t>$3,666,351,421</a:t>
                      </a:r>
                    </a:p>
                  </a:txBody>
                  <a:tcPr/>
                </a:tc>
                <a:extLst>
                  <a:ext uri="{0D108BD9-81ED-4DB2-BD59-A6C34878D82A}">
                    <a16:rowId xmlns:a16="http://schemas.microsoft.com/office/drawing/2014/main" val="10002"/>
                  </a:ext>
                </a:extLst>
              </a:tr>
              <a:tr h="889000">
                <a:tc>
                  <a:txBody>
                    <a:bodyPr/>
                    <a:lstStyle/>
                    <a:p>
                      <a:pPr marL="0" algn="ctr" defTabSz="914400" rtl="0" eaLnBrk="1" latinLnBrk="0" hangingPunct="1"/>
                      <a:r>
                        <a:rPr lang="en-US" sz="2400" kern="1200" dirty="0">
                          <a:solidFill>
                            <a:schemeClr val="dk1"/>
                          </a:solidFill>
                          <a:latin typeface="Arial" panose="020B0604020202020204" pitchFamily="34" charset="0"/>
                          <a:ea typeface="+mn-ea"/>
                          <a:cs typeface="Arial" panose="020B0604020202020204" pitchFamily="34" charset="0"/>
                        </a:rPr>
                        <a:t>% Increase/Decrease</a:t>
                      </a:r>
                    </a:p>
                  </a:txBody>
                  <a:tcPr/>
                </a:tc>
                <a:tc>
                  <a:txBody>
                    <a:bodyPr/>
                    <a:lstStyle/>
                    <a:p>
                      <a:pPr marL="0" algn="ctr" defTabSz="914400" rtl="0" eaLnBrk="1" latinLnBrk="0" hangingPunct="1"/>
                      <a:endParaRPr lang="en-US" sz="2400" kern="1200" dirty="0">
                        <a:solidFill>
                          <a:schemeClr val="dk1"/>
                        </a:solidFill>
                        <a:latin typeface="Arial" panose="020B0604020202020204" pitchFamily="34" charset="0"/>
                        <a:ea typeface="+mn-ea"/>
                        <a:cs typeface="Arial" panose="020B0604020202020204" pitchFamily="34" charset="0"/>
                      </a:endParaRPr>
                    </a:p>
                    <a:p>
                      <a:pPr marL="0" algn="ctr" defTabSz="914400" rtl="0" eaLnBrk="1" latinLnBrk="0" hangingPunct="1"/>
                      <a:r>
                        <a:rPr lang="en-US" sz="2400" kern="1200" dirty="0">
                          <a:solidFill>
                            <a:schemeClr val="dk1"/>
                          </a:solidFill>
                          <a:latin typeface="Arial" panose="020B0604020202020204" pitchFamily="34" charset="0"/>
                          <a:ea typeface="+mn-ea"/>
                          <a:cs typeface="Arial" panose="020B0604020202020204" pitchFamily="34" charset="0"/>
                        </a:rPr>
                        <a:t>+110.05%</a:t>
                      </a:r>
                    </a:p>
                  </a:txBody>
                  <a:tcPr/>
                </a:tc>
                <a:tc>
                  <a:txBody>
                    <a:bodyPr/>
                    <a:lstStyle/>
                    <a:p>
                      <a:pPr marL="0" algn="ctr" defTabSz="914400" rtl="0" eaLnBrk="1" latinLnBrk="0" hangingPunct="1"/>
                      <a:endParaRPr lang="en-US" sz="2400" b="1" kern="1200" dirty="0">
                        <a:solidFill>
                          <a:srgbClr val="FF0000"/>
                        </a:solidFill>
                        <a:latin typeface="Arial" panose="020B0604020202020204" pitchFamily="34" charset="0"/>
                        <a:ea typeface="+mn-ea"/>
                        <a:cs typeface="Arial" panose="020B0604020202020204" pitchFamily="34" charset="0"/>
                      </a:endParaRPr>
                    </a:p>
                    <a:p>
                      <a:pPr marL="0" algn="ctr" defTabSz="914400" rtl="0" eaLnBrk="1" latinLnBrk="0" hangingPunct="1"/>
                      <a:r>
                        <a:rPr lang="en-US" sz="2400" b="0" kern="1200" dirty="0">
                          <a:solidFill>
                            <a:schemeClr val="tx1"/>
                          </a:solidFill>
                          <a:latin typeface="Arial" panose="020B0604020202020204" pitchFamily="34" charset="0"/>
                          <a:ea typeface="+mn-ea"/>
                          <a:cs typeface="Arial" panose="020B0604020202020204" pitchFamily="34" charset="0"/>
                        </a:rPr>
                        <a:t>+5.98%</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917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57F2-A184-4C63-809E-8EC1DE412AA8}"/>
              </a:ext>
            </a:extLst>
          </p:cNvPr>
          <p:cNvSpPr>
            <a:spLocks noGrp="1"/>
          </p:cNvSpPr>
          <p:nvPr>
            <p:ph type="title"/>
          </p:nvPr>
        </p:nvSpPr>
        <p:spPr/>
        <p:txBody>
          <a:bodyPr/>
          <a:lstStyle/>
          <a:p>
            <a:r>
              <a:rPr lang="en-US" dirty="0"/>
              <a:t>SUPPORT POSITION CALCULATION USING CAP</a:t>
            </a:r>
          </a:p>
        </p:txBody>
      </p:sp>
      <p:graphicFrame>
        <p:nvGraphicFramePr>
          <p:cNvPr id="4" name="Content Placeholder 3">
            <a:extLst>
              <a:ext uri="{FF2B5EF4-FFF2-40B4-BE49-F238E27FC236}">
                <a16:creationId xmlns:a16="http://schemas.microsoft.com/office/drawing/2014/main" id="{E8B0AF5F-0445-4664-9B8C-4420314EDE13}"/>
              </a:ext>
            </a:extLst>
          </p:cNvPr>
          <p:cNvGraphicFramePr>
            <a:graphicFrameLocks noGrp="1"/>
          </p:cNvGraphicFramePr>
          <p:nvPr>
            <p:ph idx="1"/>
            <p:extLst/>
          </p:nvPr>
        </p:nvGraphicFramePr>
        <p:xfrm>
          <a:off x="1028699" y="1777898"/>
          <a:ext cx="10646229" cy="4716066"/>
        </p:xfrm>
        <a:graphic>
          <a:graphicData uri="http://schemas.openxmlformats.org/drawingml/2006/table">
            <a:tbl>
              <a:tblPr>
                <a:tableStyleId>{5C22544A-7EE6-4342-B048-85BDC9FD1C3A}</a:tableStyleId>
              </a:tblPr>
              <a:tblGrid>
                <a:gridCol w="2690104">
                  <a:extLst>
                    <a:ext uri="{9D8B030D-6E8A-4147-A177-3AD203B41FA5}">
                      <a16:colId xmlns:a16="http://schemas.microsoft.com/office/drawing/2014/main" val="2397180246"/>
                    </a:ext>
                  </a:extLst>
                </a:gridCol>
                <a:gridCol w="1491145">
                  <a:extLst>
                    <a:ext uri="{9D8B030D-6E8A-4147-A177-3AD203B41FA5}">
                      <a16:colId xmlns:a16="http://schemas.microsoft.com/office/drawing/2014/main" val="1838173063"/>
                    </a:ext>
                  </a:extLst>
                </a:gridCol>
                <a:gridCol w="1195601">
                  <a:extLst>
                    <a:ext uri="{9D8B030D-6E8A-4147-A177-3AD203B41FA5}">
                      <a16:colId xmlns:a16="http://schemas.microsoft.com/office/drawing/2014/main" val="3270352415"/>
                    </a:ext>
                  </a:extLst>
                </a:gridCol>
                <a:gridCol w="3536429">
                  <a:extLst>
                    <a:ext uri="{9D8B030D-6E8A-4147-A177-3AD203B41FA5}">
                      <a16:colId xmlns:a16="http://schemas.microsoft.com/office/drawing/2014/main" val="3323886408"/>
                    </a:ext>
                  </a:extLst>
                </a:gridCol>
                <a:gridCol w="1732950">
                  <a:extLst>
                    <a:ext uri="{9D8B030D-6E8A-4147-A177-3AD203B41FA5}">
                      <a16:colId xmlns:a16="http://schemas.microsoft.com/office/drawing/2014/main" val="573345427"/>
                    </a:ext>
                  </a:extLst>
                </a:gridCol>
              </a:tblGrid>
              <a:tr h="203097">
                <a:tc>
                  <a:txBody>
                    <a:bodyPr/>
                    <a:lstStyle/>
                    <a:p>
                      <a:pPr algn="l" fontAlgn="ctr"/>
                      <a:r>
                        <a:rPr lang="en-US" sz="800" u="none" strike="noStrike">
                          <a:solidFill>
                            <a:srgbClr val="FF0000"/>
                          </a:solidFill>
                          <a:effectLst/>
                        </a:rPr>
                        <a:t> </a:t>
                      </a:r>
                      <a:endParaRPr lang="en-US" sz="800" b="0" i="0" u="none" strike="noStrike">
                        <a:solidFill>
                          <a:srgbClr val="FF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Original FY 2021 ADM</a:t>
                      </a:r>
                      <a:endParaRPr lang="en-US" sz="800" b="1"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802798231"/>
                  </a:ext>
                </a:extLst>
              </a:tr>
              <a:tr h="249966">
                <a:tc>
                  <a:txBody>
                    <a:bodyPr/>
                    <a:lstStyle/>
                    <a:p>
                      <a:pPr algn="l" fontAlgn="ctr"/>
                      <a:r>
                        <a:rPr lang="en-US" sz="1400" u="none" strike="noStrike" dirty="0">
                          <a:solidFill>
                            <a:srgbClr val="FF0000"/>
                          </a:solidFill>
                          <a:effectLst/>
                        </a:rPr>
                        <a:t>SUPPORT CAP</a:t>
                      </a:r>
                      <a:endParaRPr lang="en-US" sz="1400" b="1" i="0" u="none" strike="noStrike" dirty="0">
                        <a:solidFill>
                          <a:srgbClr val="FF0000"/>
                        </a:solidFill>
                        <a:effectLst/>
                        <a:latin typeface="Arial" panose="020B0604020202020204" pitchFamily="34" charset="0"/>
                      </a:endParaRPr>
                    </a:p>
                  </a:txBody>
                  <a:tcPr marL="7209" marR="7209" marT="7209" marB="0" anchor="ctr"/>
                </a:tc>
                <a:tc gridSpan="3">
                  <a:txBody>
                    <a:bodyPr/>
                    <a:lstStyle/>
                    <a:p>
                      <a:pPr algn="ctr" fontAlgn="b"/>
                      <a:r>
                        <a:rPr lang="en-US" sz="800" u="none" strike="noStrike">
                          <a:effectLst/>
                        </a:rPr>
                        <a:t>FISCAL YEAR 2021</a:t>
                      </a:r>
                      <a:endParaRPr lang="en-US" sz="800" b="1" i="0" u="none" strike="noStrike">
                        <a:solidFill>
                          <a:srgbClr val="800000"/>
                        </a:solidFill>
                        <a:effectLst/>
                        <a:latin typeface="Arial" panose="020B0604020202020204" pitchFamily="34" charset="0"/>
                      </a:endParaRPr>
                    </a:p>
                  </a:txBody>
                  <a:tcPr marL="7209" marR="7209" marT="7209" marB="0" anchor="b"/>
                </a:tc>
                <a:tc hMerge="1">
                  <a:txBody>
                    <a:bodyPr/>
                    <a:lstStyle/>
                    <a:p>
                      <a:endParaRPr lang="en-US"/>
                    </a:p>
                  </a:txBody>
                  <a:tcPr/>
                </a:tc>
                <a:tc hMerge="1">
                  <a:txBody>
                    <a:bodyPr/>
                    <a:lstStyle/>
                    <a:p>
                      <a:endParaRPr lang="en-US"/>
                    </a:p>
                  </a:txBody>
                  <a:tcPr/>
                </a:tc>
                <a:tc>
                  <a:txBody>
                    <a:bodyPr/>
                    <a:lstStyle/>
                    <a:p>
                      <a:pPr algn="ctr" fontAlgn="ctr"/>
                      <a:r>
                        <a:rPr lang="en-US" sz="1600" u="none" strike="noStrike" dirty="0">
                          <a:solidFill>
                            <a:srgbClr val="FF0000"/>
                          </a:solidFill>
                          <a:effectLst/>
                        </a:rPr>
                        <a:t>40,229.85</a:t>
                      </a:r>
                      <a:endParaRPr lang="en-US" sz="1600" b="1" i="0" u="none" strike="noStrike" dirty="0">
                        <a:solidFill>
                          <a:srgbClr val="FF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3688597276"/>
                  </a:ext>
                </a:extLst>
              </a:tr>
              <a:tr h="195286">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4039564046"/>
                  </a:ext>
                </a:extLst>
              </a:tr>
              <a:tr h="273400">
                <a:tc>
                  <a:txBody>
                    <a:bodyPr/>
                    <a:lstStyle/>
                    <a:p>
                      <a:pPr algn="ctr" fontAlgn="ctr"/>
                      <a:r>
                        <a:rPr lang="en-US" sz="800" u="none" strike="noStrike">
                          <a:effectLst/>
                        </a:rPr>
                        <a:t> </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Funded Support Ratio</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Prevailing Salary</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1500" u="none" strike="noStrike">
                          <a:effectLst/>
                        </a:rPr>
                        <a:t>SOQ Funded</a:t>
                      </a:r>
                      <a:endParaRPr lang="en-US" sz="1500" b="1"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Final FY 2021</a:t>
                      </a:r>
                      <a:endParaRPr lang="en-US" sz="800" b="1"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3483195486"/>
                  </a:ext>
                </a:extLst>
              </a:tr>
              <a:tr h="273400">
                <a:tc>
                  <a:txBody>
                    <a:bodyPr/>
                    <a:lstStyle/>
                    <a:p>
                      <a:pPr algn="ctr" fontAlgn="ctr"/>
                      <a:r>
                        <a:rPr lang="en-US" sz="800" u="none" strike="noStrike">
                          <a:effectLst/>
                        </a:rPr>
                        <a:t>Support Positions </a:t>
                      </a:r>
                      <a:r>
                        <a:rPr lang="en-US" sz="800" u="none" strike="noStrike" baseline="30000">
                          <a:effectLst/>
                        </a:rPr>
                        <a:t>1, 2</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Positions Per Pupil</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Per Position</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1500" u="none" strike="noStrike">
                          <a:effectLst/>
                        </a:rPr>
                        <a:t>Support Positions</a:t>
                      </a:r>
                      <a:endParaRPr lang="en-US" sz="1500" b="1"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Total Salary Cost</a:t>
                      </a:r>
                      <a:endParaRPr lang="en-US" sz="800" b="1"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739444327"/>
                  </a:ext>
                </a:extLst>
              </a:tr>
              <a:tr h="195286">
                <a:tc>
                  <a:txBody>
                    <a:bodyPr/>
                    <a:lstStyle/>
                    <a:p>
                      <a:pPr algn="l" fontAlgn="ctr"/>
                      <a:r>
                        <a:rPr lang="en-US" sz="800" u="none" strike="noStrike">
                          <a:effectLst/>
                        </a:rPr>
                        <a:t>Assistant Superintendent</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0.000135</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$122,862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5.43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699,999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568604900"/>
                  </a:ext>
                </a:extLst>
              </a:tr>
              <a:tr h="195286">
                <a:tc>
                  <a:txBody>
                    <a:bodyPr/>
                    <a:lstStyle/>
                    <a:p>
                      <a:pPr algn="l" fontAlgn="ctr"/>
                      <a:r>
                        <a:rPr lang="en-US" sz="800" u="none" strike="noStrike">
                          <a:effectLst/>
                        </a:rPr>
                        <a:t>Instructional Professional</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0.001814</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$71,492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72.94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5,474,076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3114231372"/>
                  </a:ext>
                </a:extLst>
              </a:tr>
              <a:tr h="195286">
                <a:tc>
                  <a:txBody>
                    <a:bodyPr/>
                    <a:lstStyle/>
                    <a:p>
                      <a:pPr algn="l" fontAlgn="ctr"/>
                      <a:r>
                        <a:rPr lang="en-US" sz="800" u="none" strike="noStrike">
                          <a:effectLst/>
                        </a:rPr>
                        <a:t>Instructional Technical/Clerical</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0.001384</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$32,701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55.64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1,910,516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3879472860"/>
                  </a:ext>
                </a:extLst>
              </a:tr>
              <a:tr h="195286">
                <a:tc>
                  <a:txBody>
                    <a:bodyPr/>
                    <a:lstStyle/>
                    <a:p>
                      <a:pPr algn="l" fontAlgn="ctr"/>
                      <a:r>
                        <a:rPr lang="en-US" sz="800" u="none" strike="noStrike">
                          <a:effectLst/>
                        </a:rPr>
                        <a:t>Attendance &amp; Health Administrative</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0.000719</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$62,061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28.89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1,883,562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2353256080"/>
                  </a:ext>
                </a:extLst>
              </a:tr>
              <a:tr h="195286">
                <a:tc>
                  <a:txBody>
                    <a:bodyPr/>
                    <a:lstStyle/>
                    <a:p>
                      <a:pPr algn="l" fontAlgn="ctr"/>
                      <a:r>
                        <a:rPr lang="en-US" sz="800" u="none" strike="noStrike">
                          <a:effectLst/>
                        </a:rPr>
                        <a:t>Attendance &amp; Health Technical/Clerical</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0.000275</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$31,043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11.06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360,459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2931536069"/>
                  </a:ext>
                </a:extLst>
              </a:tr>
              <a:tr h="195286">
                <a:tc>
                  <a:txBody>
                    <a:bodyPr/>
                    <a:lstStyle/>
                    <a:p>
                      <a:pPr algn="l" fontAlgn="ctr"/>
                      <a:r>
                        <a:rPr lang="en-US" sz="800" u="none" strike="noStrike">
                          <a:effectLst/>
                        </a:rPr>
                        <a:t>Administration Administrative</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0.000599</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$81,176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24.10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2,052,527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50080267"/>
                  </a:ext>
                </a:extLst>
              </a:tr>
              <a:tr h="195286">
                <a:tc>
                  <a:txBody>
                    <a:bodyPr/>
                    <a:lstStyle/>
                    <a:p>
                      <a:pPr algn="l" fontAlgn="ctr"/>
                      <a:r>
                        <a:rPr lang="en-US" sz="800" u="none" strike="noStrike">
                          <a:effectLst/>
                        </a:rPr>
                        <a:t>Administration Technical/Clerical</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0.001193</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$43,740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47.95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2,202,584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4150800568"/>
                  </a:ext>
                </a:extLst>
              </a:tr>
              <a:tr h="195286">
                <a:tc>
                  <a:txBody>
                    <a:bodyPr/>
                    <a:lstStyle/>
                    <a:p>
                      <a:pPr algn="l" fontAlgn="ctr"/>
                      <a:r>
                        <a:rPr lang="en-US" sz="800" u="none" strike="noStrike">
                          <a:effectLst/>
                        </a:rPr>
                        <a:t>Technology Professional</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0.000383</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$78,624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15.41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1,270,861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3927433759"/>
                  </a:ext>
                </a:extLst>
              </a:tr>
              <a:tr h="195286">
                <a:tc>
                  <a:txBody>
                    <a:bodyPr/>
                    <a:lstStyle/>
                    <a:p>
                      <a:pPr algn="l" fontAlgn="ctr"/>
                      <a:r>
                        <a:rPr lang="en-US" sz="800" u="none" strike="noStrike">
                          <a:effectLst/>
                        </a:rPr>
                        <a:t>Technology Technical/Clerical</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0.000125</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$37,375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5.03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197,126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3932360301"/>
                  </a:ext>
                </a:extLst>
              </a:tr>
              <a:tr h="195286">
                <a:tc>
                  <a:txBody>
                    <a:bodyPr/>
                    <a:lstStyle/>
                    <a:p>
                      <a:pPr algn="l" fontAlgn="ctr"/>
                      <a:r>
                        <a:rPr lang="en-US" sz="800" u="none" strike="noStrike">
                          <a:effectLst/>
                        </a:rPr>
                        <a:t>Operation &amp; Maintenance</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0.000218</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$77,590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8.77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714,080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1963430005"/>
                  </a:ext>
                </a:extLst>
              </a:tr>
              <a:tr h="195286">
                <a:tc>
                  <a:txBody>
                    <a:bodyPr/>
                    <a:lstStyle/>
                    <a:p>
                      <a:pPr algn="l" fontAlgn="ctr"/>
                      <a:r>
                        <a:rPr lang="en-US" sz="800" u="none" strike="noStrike">
                          <a:effectLst/>
                        </a:rPr>
                        <a:t>Support Technology</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0.001000</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$49,145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40.19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2,074,251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359214838"/>
                  </a:ext>
                </a:extLst>
              </a:tr>
              <a:tr h="195286">
                <a:tc>
                  <a:txBody>
                    <a:bodyPr/>
                    <a:lstStyle/>
                    <a:p>
                      <a:pPr algn="l" fontAlgn="ctr"/>
                      <a:r>
                        <a:rPr lang="en-US" sz="800" u="none" strike="noStrike">
                          <a:effectLst/>
                        </a:rPr>
                        <a:t>School Based Clerical</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0.003035</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$30,723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122.02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3,935,686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3747761688"/>
                  </a:ext>
                </a:extLst>
              </a:tr>
              <a:tr h="195286">
                <a:tc>
                  <a:txBody>
                    <a:bodyPr/>
                    <a:lstStyle/>
                    <a:p>
                      <a:pPr algn="l" fontAlgn="ctr"/>
                      <a:r>
                        <a:rPr lang="en-US" sz="800" u="none" strike="noStrike">
                          <a:effectLst/>
                        </a:rPr>
                        <a:t>Operation &amp; Maintenance Technical/Clerical</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0.006460</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$30,942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ctr" fontAlgn="ctr"/>
                      <a:r>
                        <a:rPr lang="en-US" sz="800" u="none" strike="noStrike">
                          <a:effectLst/>
                        </a:rPr>
                        <a:t>259.68 </a:t>
                      </a:r>
                      <a:endParaRPr lang="en-US" sz="800" b="0"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                       8,437,004 </a:t>
                      </a:r>
                      <a:endParaRPr lang="en-US" sz="800" b="0" i="0" u="none" strike="noStrike">
                        <a:solidFill>
                          <a:srgbClr val="00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1486367274"/>
                  </a:ext>
                </a:extLst>
              </a:tr>
              <a:tr h="273400">
                <a:tc gridSpan="3">
                  <a:txBody>
                    <a:bodyPr/>
                    <a:lstStyle/>
                    <a:p>
                      <a:pPr algn="r" fontAlgn="ctr"/>
                      <a:r>
                        <a:rPr lang="en-US" sz="800" u="none" strike="noStrike">
                          <a:effectLst/>
                        </a:rPr>
                        <a:t> Fiscal Year 2021 SOQ Funded Support Positions: </a:t>
                      </a:r>
                      <a:endParaRPr lang="en-US" sz="800" b="1" i="0" u="none" strike="noStrike">
                        <a:solidFill>
                          <a:srgbClr val="000000"/>
                        </a:solidFill>
                        <a:effectLst/>
                        <a:latin typeface="Arial" panose="020B0604020202020204" pitchFamily="34" charset="0"/>
                      </a:endParaRPr>
                    </a:p>
                  </a:txBody>
                  <a:tcPr marL="7209" marR="7209" marT="7209" marB="0" anchor="ctr"/>
                </a:tc>
                <a:tc hMerge="1">
                  <a:txBody>
                    <a:bodyPr/>
                    <a:lstStyle/>
                    <a:p>
                      <a:endParaRPr lang="en-US"/>
                    </a:p>
                  </a:txBody>
                  <a:tcPr/>
                </a:tc>
                <a:tc hMerge="1">
                  <a:txBody>
                    <a:bodyPr/>
                    <a:lstStyle/>
                    <a:p>
                      <a:endParaRPr lang="en-US"/>
                    </a:p>
                  </a:txBody>
                  <a:tcPr/>
                </a:tc>
                <a:tc>
                  <a:txBody>
                    <a:bodyPr/>
                    <a:lstStyle/>
                    <a:p>
                      <a:pPr algn="ctr" fontAlgn="ctr"/>
                      <a:r>
                        <a:rPr lang="en-US" sz="1500" u="none" strike="noStrike" dirty="0">
                          <a:solidFill>
                            <a:srgbClr val="FF0000"/>
                          </a:solidFill>
                          <a:effectLst/>
                        </a:rPr>
                        <a:t>697.11</a:t>
                      </a:r>
                      <a:r>
                        <a:rPr lang="en-US" sz="1500" u="none" strike="noStrike" dirty="0">
                          <a:effectLst/>
                        </a:rPr>
                        <a:t> </a:t>
                      </a:r>
                      <a:endParaRPr lang="en-US" sz="1500" b="1" i="0" u="none" strike="noStrike" dirty="0">
                        <a:solidFill>
                          <a:srgbClr val="000000"/>
                        </a:solidFill>
                        <a:effectLst/>
                        <a:latin typeface="Arial" panose="020B0604020202020204" pitchFamily="34" charset="0"/>
                      </a:endParaRPr>
                    </a:p>
                  </a:txBody>
                  <a:tcPr marL="7209" marR="7209" marT="7209" marB="0" anchor="ctr"/>
                </a:tc>
                <a:tc>
                  <a:txBody>
                    <a:bodyPr/>
                    <a:lstStyle/>
                    <a:p>
                      <a:pPr algn="l" fontAlgn="ctr"/>
                      <a:r>
                        <a:rPr lang="en-US" sz="1200" u="none" strike="noStrike" dirty="0">
                          <a:effectLst/>
                        </a:rPr>
                        <a:t> $     </a:t>
                      </a:r>
                      <a:r>
                        <a:rPr lang="en-US" sz="1600" u="none" strike="noStrike" dirty="0">
                          <a:solidFill>
                            <a:srgbClr val="FF0000"/>
                          </a:solidFill>
                          <a:effectLst/>
                        </a:rPr>
                        <a:t>31,212,731 </a:t>
                      </a:r>
                      <a:endParaRPr lang="en-US" sz="1600" b="1" i="0" u="none" strike="noStrike" dirty="0">
                        <a:solidFill>
                          <a:srgbClr val="FF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2375350188"/>
                  </a:ext>
                </a:extLst>
              </a:tr>
              <a:tr h="707716">
                <a:tc>
                  <a:txBody>
                    <a:bodyPr/>
                    <a:lstStyle/>
                    <a:p>
                      <a:pPr algn="l" fontAlgn="ctr"/>
                      <a:r>
                        <a:rPr lang="en-US" sz="1100" u="none" strike="noStrike">
                          <a:effectLst/>
                        </a:rPr>
                        <a:t> Support Position Cost per pupil amount is a portion of the year 1 Basic Aid per pupil amount: </a:t>
                      </a:r>
                      <a:endParaRPr lang="en-US" sz="1100" b="1"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800" u="none" strike="noStrike">
                          <a:effectLst/>
                        </a:rPr>
                        <a:t> </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r" fontAlgn="ctr"/>
                      <a:r>
                        <a:rPr lang="en-US" sz="800" u="none" strike="noStrike">
                          <a:effectLst/>
                        </a:rPr>
                        <a:t> </a:t>
                      </a:r>
                      <a:endParaRPr lang="en-US" sz="800" b="1" i="0" u="none" strike="noStrike">
                        <a:solidFill>
                          <a:srgbClr val="000000"/>
                        </a:solidFill>
                        <a:effectLst/>
                        <a:latin typeface="Arial" panose="020B0604020202020204" pitchFamily="34" charset="0"/>
                      </a:endParaRPr>
                    </a:p>
                  </a:txBody>
                  <a:tcPr marL="7209" marR="7209" marT="7209" marB="0" anchor="ctr"/>
                </a:tc>
                <a:tc>
                  <a:txBody>
                    <a:bodyPr/>
                    <a:lstStyle/>
                    <a:p>
                      <a:pPr algn="l" fontAlgn="ctr"/>
                      <a:r>
                        <a:rPr lang="en-US" sz="1500" u="none" strike="noStrike" dirty="0">
                          <a:effectLst/>
                        </a:rPr>
                        <a:t> $          </a:t>
                      </a:r>
                      <a:r>
                        <a:rPr lang="en-US" sz="1500" u="none" strike="noStrike" dirty="0">
                          <a:solidFill>
                            <a:srgbClr val="FF0000"/>
                          </a:solidFill>
                          <a:effectLst/>
                        </a:rPr>
                        <a:t>776 </a:t>
                      </a:r>
                      <a:endParaRPr lang="en-US" sz="1500" b="1" i="0" u="none" strike="noStrike" dirty="0">
                        <a:solidFill>
                          <a:srgbClr val="FF0000"/>
                        </a:solidFill>
                        <a:effectLst/>
                        <a:latin typeface="Arial" panose="020B0604020202020204" pitchFamily="34" charset="0"/>
                      </a:endParaRPr>
                    </a:p>
                  </a:txBody>
                  <a:tcPr marL="7209" marR="7209" marT="7209" marB="0" anchor="ctr"/>
                </a:tc>
                <a:extLst>
                  <a:ext uri="{0D108BD9-81ED-4DB2-BD59-A6C34878D82A}">
                    <a16:rowId xmlns:a16="http://schemas.microsoft.com/office/drawing/2014/main" val="625638942"/>
                  </a:ext>
                </a:extLst>
              </a:tr>
            </a:tbl>
          </a:graphicData>
        </a:graphic>
      </p:graphicFrame>
    </p:spTree>
    <p:extLst>
      <p:ext uri="{BB962C8B-B14F-4D97-AF65-F5344CB8AC3E}">
        <p14:creationId xmlns:p14="http://schemas.microsoft.com/office/powerpoint/2010/main" val="245215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7CD3-AEF2-454F-A8C7-610F84D094A8}"/>
              </a:ext>
            </a:extLst>
          </p:cNvPr>
          <p:cNvSpPr>
            <a:spLocks noGrp="1"/>
          </p:cNvSpPr>
          <p:nvPr>
            <p:ph type="title"/>
          </p:nvPr>
        </p:nvSpPr>
        <p:spPr/>
        <p:txBody>
          <a:bodyPr/>
          <a:lstStyle/>
          <a:p>
            <a:pPr algn="ctr"/>
            <a:r>
              <a:rPr lang="en-US" dirty="0"/>
              <a:t>SUPPORT POSITION CALCULATION USING</a:t>
            </a:r>
            <a:br>
              <a:rPr lang="en-US" dirty="0"/>
            </a:br>
            <a:r>
              <a:rPr lang="en-US" dirty="0"/>
              <a:t>PREVAILING COST METHODOLOGY</a:t>
            </a:r>
          </a:p>
        </p:txBody>
      </p:sp>
      <p:graphicFrame>
        <p:nvGraphicFramePr>
          <p:cNvPr id="5" name="Content Placeholder 4">
            <a:extLst>
              <a:ext uri="{FF2B5EF4-FFF2-40B4-BE49-F238E27FC236}">
                <a16:creationId xmlns:a16="http://schemas.microsoft.com/office/drawing/2014/main" id="{D3A26D8C-B9E3-468B-977D-3188FD5E70CA}"/>
              </a:ext>
            </a:extLst>
          </p:cNvPr>
          <p:cNvGraphicFramePr>
            <a:graphicFrameLocks noGrp="1"/>
          </p:cNvGraphicFramePr>
          <p:nvPr>
            <p:ph idx="1"/>
            <p:extLst/>
          </p:nvPr>
        </p:nvGraphicFramePr>
        <p:xfrm>
          <a:off x="342901" y="1825509"/>
          <a:ext cx="11397341" cy="4723358"/>
        </p:xfrm>
        <a:graphic>
          <a:graphicData uri="http://schemas.openxmlformats.org/drawingml/2006/table">
            <a:tbl>
              <a:tblPr>
                <a:tableStyleId>{5C22544A-7EE6-4342-B048-85BDC9FD1C3A}</a:tableStyleId>
              </a:tblPr>
              <a:tblGrid>
                <a:gridCol w="3276274">
                  <a:extLst>
                    <a:ext uri="{9D8B030D-6E8A-4147-A177-3AD203B41FA5}">
                      <a16:colId xmlns:a16="http://schemas.microsoft.com/office/drawing/2014/main" val="1617383055"/>
                    </a:ext>
                  </a:extLst>
                </a:gridCol>
                <a:gridCol w="1904336">
                  <a:extLst>
                    <a:ext uri="{9D8B030D-6E8A-4147-A177-3AD203B41FA5}">
                      <a16:colId xmlns:a16="http://schemas.microsoft.com/office/drawing/2014/main" val="925468696"/>
                    </a:ext>
                  </a:extLst>
                </a:gridCol>
                <a:gridCol w="1658614">
                  <a:extLst>
                    <a:ext uri="{9D8B030D-6E8A-4147-A177-3AD203B41FA5}">
                      <a16:colId xmlns:a16="http://schemas.microsoft.com/office/drawing/2014/main" val="130164001"/>
                    </a:ext>
                  </a:extLst>
                </a:gridCol>
                <a:gridCol w="2297487">
                  <a:extLst>
                    <a:ext uri="{9D8B030D-6E8A-4147-A177-3AD203B41FA5}">
                      <a16:colId xmlns:a16="http://schemas.microsoft.com/office/drawing/2014/main" val="1101847975"/>
                    </a:ext>
                  </a:extLst>
                </a:gridCol>
                <a:gridCol w="2260630">
                  <a:extLst>
                    <a:ext uri="{9D8B030D-6E8A-4147-A177-3AD203B41FA5}">
                      <a16:colId xmlns:a16="http://schemas.microsoft.com/office/drawing/2014/main" val="3207646646"/>
                    </a:ext>
                  </a:extLst>
                </a:gridCol>
              </a:tblGrid>
              <a:tr h="449325">
                <a:tc>
                  <a:txBody>
                    <a:bodyPr/>
                    <a:lstStyle/>
                    <a:p>
                      <a:pPr algn="l" fontAlgn="ctr"/>
                      <a:r>
                        <a:rPr lang="en-US" sz="1600" u="none" strike="noStrike" dirty="0">
                          <a:solidFill>
                            <a:srgbClr val="FF0000"/>
                          </a:solidFill>
                          <a:effectLst/>
                        </a:rPr>
                        <a:t>PREVAILING CALCULATION</a:t>
                      </a:r>
                      <a:endParaRPr lang="en-US" sz="1600" b="1" i="0" u="none" strike="noStrike" dirty="0">
                        <a:solidFill>
                          <a:srgbClr val="FF0000"/>
                        </a:solidFill>
                        <a:effectLst/>
                        <a:latin typeface="Arial" panose="020B0604020202020204" pitchFamily="34" charset="0"/>
                      </a:endParaRPr>
                    </a:p>
                  </a:txBody>
                  <a:tcPr marL="8727" marR="8727" marT="8727" marB="0" anchor="ctr"/>
                </a:tc>
                <a:tc>
                  <a:txBody>
                    <a:bodyPr/>
                    <a:lstStyle/>
                    <a:p>
                      <a:pPr algn="l" fontAlgn="ctr"/>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1100" u="none" strike="noStrike">
                          <a:effectLst/>
                        </a:rPr>
                        <a:t>Original FY 2021 ADM</a:t>
                      </a:r>
                      <a:endParaRPr lang="en-US" sz="1100" b="1"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385622671"/>
                  </a:ext>
                </a:extLst>
              </a:tr>
              <a:tr h="196580">
                <a:tc>
                  <a:txBody>
                    <a:bodyPr/>
                    <a:lstStyle/>
                    <a:p>
                      <a:pPr algn="l" fontAlgn="ctr"/>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8727" marR="8727" marT="8727" marB="0" anchor="ctr"/>
                </a:tc>
                <a:tc gridSpan="3">
                  <a:txBody>
                    <a:bodyPr/>
                    <a:lstStyle/>
                    <a:p>
                      <a:pPr algn="ctr" fontAlgn="b"/>
                      <a:r>
                        <a:rPr lang="en-US" sz="1100" u="none" strike="noStrike">
                          <a:effectLst/>
                        </a:rPr>
                        <a:t>FISCAL YEAR 2021</a:t>
                      </a:r>
                      <a:endParaRPr lang="en-US" sz="1100" b="1" i="0" u="none" strike="noStrike">
                        <a:solidFill>
                          <a:srgbClr val="800000"/>
                        </a:solidFill>
                        <a:effectLst/>
                        <a:latin typeface="Arial" panose="020B0604020202020204" pitchFamily="34" charset="0"/>
                      </a:endParaRPr>
                    </a:p>
                  </a:txBody>
                  <a:tcPr marL="8727" marR="8727" marT="8727" marB="0" anchor="b"/>
                </a:tc>
                <a:tc hMerge="1">
                  <a:txBody>
                    <a:bodyPr/>
                    <a:lstStyle/>
                    <a:p>
                      <a:endParaRPr lang="en-US"/>
                    </a:p>
                  </a:txBody>
                  <a:tcPr/>
                </a:tc>
                <a:tc hMerge="1">
                  <a:txBody>
                    <a:bodyPr/>
                    <a:lstStyle/>
                    <a:p>
                      <a:endParaRPr lang="en-US"/>
                    </a:p>
                  </a:txBody>
                  <a:tcPr/>
                </a:tc>
                <a:tc>
                  <a:txBody>
                    <a:bodyPr/>
                    <a:lstStyle/>
                    <a:p>
                      <a:pPr algn="ctr" fontAlgn="ctr"/>
                      <a:r>
                        <a:rPr lang="en-US" sz="1600" u="none" strike="noStrike" dirty="0">
                          <a:solidFill>
                            <a:srgbClr val="FF0000"/>
                          </a:solidFill>
                          <a:effectLst/>
                        </a:rPr>
                        <a:t>40,229.85</a:t>
                      </a:r>
                      <a:endParaRPr lang="en-US" sz="1600" b="1" i="0" u="none" strike="noStrike" dirty="0">
                        <a:solidFill>
                          <a:srgbClr val="FF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1149284691"/>
                  </a:ext>
                </a:extLst>
              </a:tr>
              <a:tr h="196580">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4239435788"/>
                  </a:ext>
                </a:extLst>
              </a:tr>
              <a:tr h="196580">
                <a:tc>
                  <a:txBody>
                    <a:bodyPr/>
                    <a:lstStyle/>
                    <a:p>
                      <a:pPr algn="ctr" fontAlgn="ctr"/>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 Prevailing Support</a:t>
                      </a:r>
                      <a:endParaRPr lang="en-US" sz="900" b="1"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Prevailing Salary</a:t>
                      </a:r>
                      <a:endParaRPr lang="en-US" sz="900" b="1"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SOQ Funded</a:t>
                      </a:r>
                      <a:endParaRPr lang="en-US" sz="900" b="1"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Final FY 2021</a:t>
                      </a:r>
                      <a:endParaRPr lang="en-US" sz="900" b="1"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3918631560"/>
                  </a:ext>
                </a:extLst>
              </a:tr>
              <a:tr h="196580">
                <a:tc>
                  <a:txBody>
                    <a:bodyPr/>
                    <a:lstStyle/>
                    <a:p>
                      <a:pPr algn="ctr" fontAlgn="ctr"/>
                      <a:r>
                        <a:rPr lang="en-US" sz="900" u="none" strike="noStrike">
                          <a:effectLst/>
                        </a:rPr>
                        <a:t>Prevailing Support Positions</a:t>
                      </a:r>
                      <a:r>
                        <a:rPr lang="en-US" sz="900" u="none" strike="noStrike" baseline="30000">
                          <a:effectLst/>
                        </a:rPr>
                        <a:t>1</a:t>
                      </a:r>
                      <a:endParaRPr lang="en-US" sz="900" b="1"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Positions Per Pupil</a:t>
                      </a:r>
                      <a:endParaRPr lang="en-US" sz="900" b="1"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Per Position</a:t>
                      </a:r>
                      <a:endParaRPr lang="en-US" sz="900" b="1"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Support Positions</a:t>
                      </a:r>
                      <a:endParaRPr lang="en-US" sz="900" b="1"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Total Salary Cost</a:t>
                      </a:r>
                      <a:endParaRPr lang="en-US" sz="900" b="1"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2533328145"/>
                  </a:ext>
                </a:extLst>
              </a:tr>
              <a:tr h="196580">
                <a:tc>
                  <a:txBody>
                    <a:bodyPr/>
                    <a:lstStyle/>
                    <a:p>
                      <a:pPr algn="l" fontAlgn="ctr"/>
                      <a:r>
                        <a:rPr lang="en-US" sz="900" u="none" strike="noStrike">
                          <a:effectLst/>
                        </a:rPr>
                        <a:t>Assistant Superintendent</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0.000217</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$122,862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8.73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1,125,229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4121374615"/>
                  </a:ext>
                </a:extLst>
              </a:tr>
              <a:tr h="196580">
                <a:tc>
                  <a:txBody>
                    <a:bodyPr/>
                    <a:lstStyle/>
                    <a:p>
                      <a:pPr algn="l" fontAlgn="ctr"/>
                      <a:r>
                        <a:rPr lang="en-US" sz="900" u="none" strike="noStrike">
                          <a:effectLst/>
                        </a:rPr>
                        <a:t>Instructional Professional</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0.002918</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$71,492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117.31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8,805,510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2947807332"/>
                  </a:ext>
                </a:extLst>
              </a:tr>
              <a:tr h="196580">
                <a:tc>
                  <a:txBody>
                    <a:bodyPr/>
                    <a:lstStyle/>
                    <a:p>
                      <a:pPr algn="l" fontAlgn="ctr"/>
                      <a:r>
                        <a:rPr lang="en-US" sz="900" u="none" strike="noStrike">
                          <a:effectLst/>
                        </a:rPr>
                        <a:t>Instructional Technical/Clerical</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0.002227</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$32,701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89.51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3,073,963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3558517529"/>
                  </a:ext>
                </a:extLst>
              </a:tr>
              <a:tr h="196580">
                <a:tc>
                  <a:txBody>
                    <a:bodyPr/>
                    <a:lstStyle/>
                    <a:p>
                      <a:pPr algn="l" fontAlgn="ctr"/>
                      <a:r>
                        <a:rPr lang="en-US" sz="900" u="none" strike="noStrike">
                          <a:effectLst/>
                        </a:rPr>
                        <a:t>Attendance &amp; Health Administrative</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0.001157</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$62,061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46.51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3,030,917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2765710692"/>
                  </a:ext>
                </a:extLst>
              </a:tr>
              <a:tr h="196580">
                <a:tc>
                  <a:txBody>
                    <a:bodyPr/>
                    <a:lstStyle/>
                    <a:p>
                      <a:pPr algn="l" fontAlgn="ctr"/>
                      <a:r>
                        <a:rPr lang="en-US" sz="900" u="none" strike="noStrike">
                          <a:effectLst/>
                        </a:rPr>
                        <a:t>Attendance &amp; Health Technical/Clerical</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0.000443</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$31,043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17.82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580,517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832164991"/>
                  </a:ext>
                </a:extLst>
              </a:tr>
              <a:tr h="196580">
                <a:tc>
                  <a:txBody>
                    <a:bodyPr/>
                    <a:lstStyle/>
                    <a:p>
                      <a:pPr algn="l" fontAlgn="ctr"/>
                      <a:r>
                        <a:rPr lang="en-US" sz="900" u="none" strike="noStrike">
                          <a:effectLst/>
                        </a:rPr>
                        <a:t>Administration Administrative</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0.000963</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$81,176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38.70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3,299,652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934287760"/>
                  </a:ext>
                </a:extLst>
              </a:tr>
              <a:tr h="196580">
                <a:tc>
                  <a:txBody>
                    <a:bodyPr/>
                    <a:lstStyle/>
                    <a:p>
                      <a:pPr algn="l" fontAlgn="ctr"/>
                      <a:r>
                        <a:rPr lang="en-US" sz="900" u="none" strike="noStrike">
                          <a:effectLst/>
                        </a:rPr>
                        <a:t>Administration Technical/Clerical</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0.001920</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$43,740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77.20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3,544,652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3555367625"/>
                  </a:ext>
                </a:extLst>
              </a:tr>
              <a:tr h="196580">
                <a:tc>
                  <a:txBody>
                    <a:bodyPr/>
                    <a:lstStyle/>
                    <a:p>
                      <a:pPr algn="l" fontAlgn="ctr"/>
                      <a:r>
                        <a:rPr lang="en-US" sz="900" u="none" strike="noStrike">
                          <a:effectLst/>
                        </a:rPr>
                        <a:t>Technology Professional</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0.000616</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$78,624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24.78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2,044,481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2792600131"/>
                  </a:ext>
                </a:extLst>
              </a:tr>
              <a:tr h="196580">
                <a:tc>
                  <a:txBody>
                    <a:bodyPr/>
                    <a:lstStyle/>
                    <a:p>
                      <a:pPr algn="l" fontAlgn="ctr"/>
                      <a:r>
                        <a:rPr lang="en-US" sz="900" u="none" strike="noStrike">
                          <a:effectLst/>
                        </a:rPr>
                        <a:t>Technology Technical/Clerical</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0.000201</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$37,375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8.09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317,011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3301811197"/>
                  </a:ext>
                </a:extLst>
              </a:tr>
              <a:tr h="196580">
                <a:tc>
                  <a:txBody>
                    <a:bodyPr/>
                    <a:lstStyle/>
                    <a:p>
                      <a:pPr algn="l" fontAlgn="ctr"/>
                      <a:r>
                        <a:rPr lang="en-US" sz="900" u="none" strike="noStrike">
                          <a:effectLst/>
                        </a:rPr>
                        <a:t>Operation &amp; Maintenance</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0.000351</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$77,590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14.12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1,149,367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624725666"/>
                  </a:ext>
                </a:extLst>
              </a:tr>
              <a:tr h="196580">
                <a:tc>
                  <a:txBody>
                    <a:bodyPr/>
                    <a:lstStyle/>
                    <a:p>
                      <a:pPr algn="l" fontAlgn="ctr"/>
                      <a:r>
                        <a:rPr lang="en-US" sz="900" u="none" strike="noStrike">
                          <a:effectLst/>
                        </a:rPr>
                        <a:t>Support Technology</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0.001000</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$49,145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40.19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2,074,251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2040139984"/>
                  </a:ext>
                </a:extLst>
              </a:tr>
              <a:tr h="196580">
                <a:tc>
                  <a:txBody>
                    <a:bodyPr/>
                    <a:lstStyle/>
                    <a:p>
                      <a:pPr algn="l" fontAlgn="ctr"/>
                      <a:r>
                        <a:rPr lang="en-US" sz="900" u="none" strike="noStrike">
                          <a:effectLst/>
                        </a:rPr>
                        <a:t>School Based Clerical</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0.004882</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$30,723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196.24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6,330,971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1986830692"/>
                  </a:ext>
                </a:extLst>
              </a:tr>
              <a:tr h="196580">
                <a:tc>
                  <a:txBody>
                    <a:bodyPr/>
                    <a:lstStyle/>
                    <a:p>
                      <a:pPr algn="l" fontAlgn="ctr"/>
                      <a:r>
                        <a:rPr lang="en-US" sz="900" u="none" strike="noStrike">
                          <a:effectLst/>
                        </a:rPr>
                        <a:t>Operation &amp; Maintenance Technical/Clerical</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0.010393</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$30,942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ctr" fontAlgn="ctr"/>
                      <a:r>
                        <a:rPr lang="en-US" sz="900" u="none" strike="noStrike">
                          <a:effectLst/>
                        </a:rPr>
                        <a:t>417.79 </a:t>
                      </a:r>
                      <a:endParaRPr lang="en-US" sz="900" b="0"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900" u="none" strike="noStrike">
                          <a:effectLst/>
                        </a:rPr>
                        <a:t> $                         13,573,954 </a:t>
                      </a:r>
                      <a:endParaRPr lang="en-US" sz="900" b="0" i="0" u="none" strike="noStrike">
                        <a:solidFill>
                          <a:srgbClr val="00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606439157"/>
                  </a:ext>
                </a:extLst>
              </a:tr>
              <a:tr h="327634">
                <a:tc gridSpan="3">
                  <a:txBody>
                    <a:bodyPr/>
                    <a:lstStyle/>
                    <a:p>
                      <a:pPr algn="r" fontAlgn="ctr"/>
                      <a:r>
                        <a:rPr lang="en-US" sz="1100" u="none" strike="noStrike">
                          <a:effectLst/>
                        </a:rPr>
                        <a:t> Fiscal Year 2011 SOQ Funded Support Positions: </a:t>
                      </a:r>
                      <a:endParaRPr lang="en-US" sz="1100" b="1" i="0" u="none" strike="noStrike">
                        <a:solidFill>
                          <a:srgbClr val="000000"/>
                        </a:solidFill>
                        <a:effectLst/>
                        <a:latin typeface="Arial" panose="020B0604020202020204" pitchFamily="34" charset="0"/>
                      </a:endParaRPr>
                    </a:p>
                  </a:txBody>
                  <a:tcPr marL="8727" marR="8727" marT="8727" marB="0" anchor="ctr"/>
                </a:tc>
                <a:tc hMerge="1">
                  <a:txBody>
                    <a:bodyPr/>
                    <a:lstStyle/>
                    <a:p>
                      <a:endParaRPr lang="en-US"/>
                    </a:p>
                  </a:txBody>
                  <a:tcPr/>
                </a:tc>
                <a:tc hMerge="1">
                  <a:txBody>
                    <a:bodyPr/>
                    <a:lstStyle/>
                    <a:p>
                      <a:endParaRPr lang="en-US"/>
                    </a:p>
                  </a:txBody>
                  <a:tcPr/>
                </a:tc>
                <a:tc>
                  <a:txBody>
                    <a:bodyPr/>
                    <a:lstStyle/>
                    <a:p>
                      <a:pPr algn="ctr" fontAlgn="ctr"/>
                      <a:r>
                        <a:rPr lang="en-US" sz="1800" u="none" strike="noStrike" dirty="0">
                          <a:solidFill>
                            <a:srgbClr val="FF0000"/>
                          </a:solidFill>
                          <a:effectLst/>
                        </a:rPr>
                        <a:t>1,096.99</a:t>
                      </a:r>
                      <a:r>
                        <a:rPr lang="en-US" sz="1800" u="none" strike="noStrike" dirty="0">
                          <a:effectLst/>
                        </a:rPr>
                        <a:t> </a:t>
                      </a:r>
                      <a:endParaRPr lang="en-US" sz="1800" b="1" i="0" u="none" strike="noStrike" dirty="0">
                        <a:solidFill>
                          <a:srgbClr val="FF0000"/>
                        </a:solidFill>
                        <a:effectLst/>
                        <a:latin typeface="Arial" panose="020B0604020202020204" pitchFamily="34" charset="0"/>
                      </a:endParaRPr>
                    </a:p>
                  </a:txBody>
                  <a:tcPr marL="8727" marR="8727" marT="8727" marB="0" anchor="ctr"/>
                </a:tc>
                <a:tc>
                  <a:txBody>
                    <a:bodyPr/>
                    <a:lstStyle/>
                    <a:p>
                      <a:pPr algn="l" fontAlgn="ctr"/>
                      <a:r>
                        <a:rPr lang="en-US" sz="1800" u="none" strike="noStrike" dirty="0">
                          <a:effectLst/>
                        </a:rPr>
                        <a:t> $ </a:t>
                      </a:r>
                      <a:r>
                        <a:rPr lang="en-US" sz="1800" u="none" strike="noStrike" dirty="0">
                          <a:solidFill>
                            <a:srgbClr val="FF0000"/>
                          </a:solidFill>
                          <a:effectLst/>
                        </a:rPr>
                        <a:t>48,950,475</a:t>
                      </a:r>
                      <a:r>
                        <a:rPr lang="en-US" sz="1800" u="none" strike="noStrike" dirty="0">
                          <a:effectLst/>
                        </a:rPr>
                        <a:t> </a:t>
                      </a:r>
                      <a:endParaRPr lang="en-US" sz="1800" b="1" i="0" u="none" strike="noStrike" dirty="0">
                        <a:solidFill>
                          <a:srgbClr val="FF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2811736073"/>
                  </a:ext>
                </a:extLst>
              </a:tr>
              <a:tr h="548552">
                <a:tc>
                  <a:txBody>
                    <a:bodyPr/>
                    <a:lstStyle/>
                    <a:p>
                      <a:pPr algn="l" fontAlgn="ctr"/>
                      <a:r>
                        <a:rPr lang="en-US" sz="1100" u="none" strike="noStrike">
                          <a:effectLst/>
                        </a:rPr>
                        <a:t> Support Position Cost per pupil amount is a portion of the year 1 Basic Aid per pupil amount: </a:t>
                      </a:r>
                      <a:endParaRPr lang="en-US" sz="1100" b="1"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1500" u="none" strike="noStrike">
                          <a:effectLst/>
                        </a:rPr>
                        <a:t> </a:t>
                      </a:r>
                      <a:endParaRPr lang="en-US" sz="1500" b="1" i="0" u="none" strike="noStrike">
                        <a:solidFill>
                          <a:srgbClr val="000000"/>
                        </a:solidFill>
                        <a:effectLst/>
                        <a:latin typeface="Arial" panose="020B0604020202020204" pitchFamily="34" charset="0"/>
                      </a:endParaRPr>
                    </a:p>
                  </a:txBody>
                  <a:tcPr marL="8727" marR="8727" marT="8727" marB="0" anchor="ctr"/>
                </a:tc>
                <a:tc>
                  <a:txBody>
                    <a:bodyPr/>
                    <a:lstStyle/>
                    <a:p>
                      <a:pPr algn="l" fontAlgn="ctr"/>
                      <a:r>
                        <a:rPr lang="en-US" sz="1500" u="none" strike="noStrike">
                          <a:effectLst/>
                        </a:rPr>
                        <a:t> </a:t>
                      </a:r>
                      <a:endParaRPr lang="en-US" sz="1500" b="1" i="0" u="none" strike="noStrike">
                        <a:solidFill>
                          <a:srgbClr val="000000"/>
                        </a:solidFill>
                        <a:effectLst/>
                        <a:latin typeface="Arial" panose="020B0604020202020204" pitchFamily="34" charset="0"/>
                      </a:endParaRPr>
                    </a:p>
                  </a:txBody>
                  <a:tcPr marL="8727" marR="8727" marT="8727" marB="0" anchor="ctr"/>
                </a:tc>
                <a:tc>
                  <a:txBody>
                    <a:bodyPr/>
                    <a:lstStyle/>
                    <a:p>
                      <a:pPr algn="r" fontAlgn="ctr"/>
                      <a:r>
                        <a:rPr lang="en-US" sz="1500" u="none" strike="noStrike" dirty="0">
                          <a:effectLst/>
                        </a:rPr>
                        <a:t> </a:t>
                      </a:r>
                      <a:endParaRPr lang="en-US" sz="1500" b="1" i="0" u="none" strike="noStrike" dirty="0">
                        <a:solidFill>
                          <a:srgbClr val="000000"/>
                        </a:solidFill>
                        <a:effectLst/>
                        <a:latin typeface="Arial" panose="020B0604020202020204" pitchFamily="34" charset="0"/>
                      </a:endParaRPr>
                    </a:p>
                  </a:txBody>
                  <a:tcPr marL="8727" marR="8727" marT="8727" marB="0" anchor="ctr"/>
                </a:tc>
                <a:tc>
                  <a:txBody>
                    <a:bodyPr/>
                    <a:lstStyle/>
                    <a:p>
                      <a:pPr algn="l" fontAlgn="ctr"/>
                      <a:r>
                        <a:rPr lang="en-US" sz="1800" u="none" strike="noStrike" dirty="0">
                          <a:effectLst/>
                        </a:rPr>
                        <a:t> $         </a:t>
                      </a:r>
                      <a:r>
                        <a:rPr lang="en-US" sz="1800" u="none" strike="noStrike" dirty="0">
                          <a:solidFill>
                            <a:srgbClr val="FF0000"/>
                          </a:solidFill>
                          <a:effectLst/>
                        </a:rPr>
                        <a:t>1,217 </a:t>
                      </a:r>
                      <a:endParaRPr lang="en-US" sz="1800" b="1" i="0" u="none" strike="noStrike" dirty="0">
                        <a:solidFill>
                          <a:srgbClr val="FF0000"/>
                        </a:solidFill>
                        <a:effectLst/>
                        <a:latin typeface="Arial" panose="020B0604020202020204" pitchFamily="34" charset="0"/>
                      </a:endParaRPr>
                    </a:p>
                  </a:txBody>
                  <a:tcPr marL="8727" marR="8727" marT="8727" marB="0" anchor="ctr"/>
                </a:tc>
                <a:extLst>
                  <a:ext uri="{0D108BD9-81ED-4DB2-BD59-A6C34878D82A}">
                    <a16:rowId xmlns:a16="http://schemas.microsoft.com/office/drawing/2014/main" val="2982565005"/>
                  </a:ext>
                </a:extLst>
              </a:tr>
            </a:tbl>
          </a:graphicData>
        </a:graphic>
      </p:graphicFrame>
    </p:spTree>
    <p:extLst>
      <p:ext uri="{BB962C8B-B14F-4D97-AF65-F5344CB8AC3E}">
        <p14:creationId xmlns:p14="http://schemas.microsoft.com/office/powerpoint/2010/main" val="1913620605"/>
      </p:ext>
    </p:extLst>
  </p:cSld>
  <p:clrMapOvr>
    <a:masterClrMapping/>
  </p:clrMapOvr>
</p:sld>
</file>

<file path=ppt/theme/theme1.xml><?xml version="1.0" encoding="utf-8"?>
<a:theme xmlns:a="http://schemas.openxmlformats.org/drawingml/2006/main" name="Office Theme">
  <a:themeElements>
    <a:clrScheme name="Cobrand F5FL">
      <a:dk1>
        <a:srgbClr val="5B6670"/>
      </a:dk1>
      <a:lt1>
        <a:srgbClr val="FFFFFF"/>
      </a:lt1>
      <a:dk2>
        <a:srgbClr val="402B56"/>
      </a:dk2>
      <a:lt2>
        <a:srgbClr val="E7E6E6"/>
      </a:lt2>
      <a:accent1>
        <a:srgbClr val="E87722"/>
      </a:accent1>
      <a:accent2>
        <a:srgbClr val="A3A8AC"/>
      </a:accent2>
      <a:accent3>
        <a:srgbClr val="402B56"/>
      </a:accent3>
      <a:accent4>
        <a:srgbClr val="734082"/>
      </a:accent4>
      <a:accent5>
        <a:srgbClr val="6ACCB2"/>
      </a:accent5>
      <a:accent6>
        <a:srgbClr val="FEFFFF"/>
      </a:accent6>
      <a:hlink>
        <a:srgbClr val="0563C1"/>
      </a:hlink>
      <a:folHlink>
        <a:srgbClr val="9320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7c64937-0046-4239-a456-9230e904e822">
      <UserInfo>
        <DisplayName>Jennifer London</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79C8638D0D645A818669B15D5464D" ma:contentTypeVersion="4" ma:contentTypeDescription="Create a new document." ma:contentTypeScope="" ma:versionID="7662882fefdbc23f2ee813147a1990d4">
  <xsd:schema xmlns:xsd="http://www.w3.org/2001/XMLSchema" xmlns:xs="http://www.w3.org/2001/XMLSchema" xmlns:p="http://schemas.microsoft.com/office/2006/metadata/properties" xmlns:ns2="010ebda5-5654-4abb-9319-28ca2dcc8cb9" xmlns:ns3="87c64937-0046-4239-a456-9230e904e822" targetNamespace="http://schemas.microsoft.com/office/2006/metadata/properties" ma:root="true" ma:fieldsID="60b1d5796fc0b851167fd8b2c34c44ed" ns2:_="" ns3:_="">
    <xsd:import namespace="010ebda5-5654-4abb-9319-28ca2dcc8cb9"/>
    <xsd:import namespace="87c64937-0046-4239-a456-9230e904e8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ebda5-5654-4abb-9319-28ca2dcc8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c64937-0046-4239-a456-9230e904e8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85D5D-2C09-448D-AE46-CB7F012322FE}">
  <ds:schemaRefs>
    <ds:schemaRef ds:uri="http://schemas.microsoft.com/sharepoint/v3/contenttype/forms"/>
  </ds:schemaRefs>
</ds:datastoreItem>
</file>

<file path=customXml/itemProps2.xml><?xml version="1.0" encoding="utf-8"?>
<ds:datastoreItem xmlns:ds="http://schemas.openxmlformats.org/officeDocument/2006/customXml" ds:itemID="{84B0D2BE-0C6C-43D5-A29C-BEC28148FC56}">
  <ds:schemaRefs>
    <ds:schemaRef ds:uri="87c64937-0046-4239-a456-9230e904e82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10ebda5-5654-4abb-9319-28ca2dcc8cb9"/>
    <ds:schemaRef ds:uri="http://www.w3.org/XML/1998/namespace"/>
    <ds:schemaRef ds:uri="http://purl.org/dc/terms/"/>
  </ds:schemaRefs>
</ds:datastoreItem>
</file>

<file path=customXml/itemProps3.xml><?xml version="1.0" encoding="utf-8"?>
<ds:datastoreItem xmlns:ds="http://schemas.openxmlformats.org/officeDocument/2006/customXml" ds:itemID="{59E62525-74F5-46E4-904B-35117121A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ebda5-5654-4abb-9319-28ca2dcc8cb9"/>
    <ds:schemaRef ds:uri="87c64937-0046-4239-a456-9230e904e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2114</TotalTime>
  <Words>2380</Words>
  <Application>Microsoft Office PowerPoint</Application>
  <PresentationFormat>Widescreen</PresentationFormat>
  <Paragraphs>432</Paragraphs>
  <Slides>16</Slides>
  <Notes>12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Times New Roman</vt:lpstr>
      <vt:lpstr>Office Theme</vt:lpstr>
      <vt:lpstr>1_Office Theme</vt:lpstr>
      <vt:lpstr>Worksheet</vt:lpstr>
      <vt:lpstr>  VASS/VASBO         WINTER CONFERENCE   </vt:lpstr>
      <vt:lpstr>STATE FUNDING REDUCTIONS   FY 09-10</vt:lpstr>
      <vt:lpstr>Why Were The Cuts Made? Possibly Because of the Cost of Rebenchmarking</vt:lpstr>
      <vt:lpstr>PowerPoint Presentation</vt:lpstr>
      <vt:lpstr>Support Cap Savings  for the State Per Biennium</vt:lpstr>
      <vt:lpstr>Enrollment Increase Compared to Change in Total State Basic Aid 2009/2010 to 2022/2023</vt:lpstr>
      <vt:lpstr>State General Fund Budget Increase Compared to Change in Total Basic Aid  2008/2009 to 2022/2023</vt:lpstr>
      <vt:lpstr>SUPPORT POSITION CALCULATION USING CAP</vt:lpstr>
      <vt:lpstr>SUPPORT POSITION CALCULATION USING PREVAILING COST METHODOLOGY</vt:lpstr>
      <vt:lpstr> Calculation of Loss for 2023 </vt:lpstr>
      <vt:lpstr>Calculation of Loss for 2021</vt:lpstr>
      <vt:lpstr>Eliminating the Support Cap</vt:lpstr>
      <vt:lpstr>Virginia Department of Education</vt:lpstr>
      <vt:lpstr>Direct Aid Payments</vt:lpstr>
      <vt:lpstr>Direct Aid Payments</vt:lpstr>
      <vt:lpstr>SOQ Support Position Loss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Rocio Acosta</dc:creator>
  <cp:lastModifiedBy>Walsh, Brian</cp:lastModifiedBy>
  <cp:revision>47</cp:revision>
  <dcterms:created xsi:type="dcterms:W3CDTF">2021-08-26T20:49:27Z</dcterms:created>
  <dcterms:modified xsi:type="dcterms:W3CDTF">2022-01-10T20:30:55Z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0x01010085179C8638D0D645A818669B15D5464D</vt:lpwstr>
  </property>
</Properties>
</file>